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4" r:id="rId3"/>
    <p:sldId id="274" r:id="rId4"/>
    <p:sldId id="275" r:id="rId5"/>
    <p:sldId id="277" r:id="rId6"/>
    <p:sldId id="278" r:id="rId7"/>
    <p:sldId id="279" r:id="rId8"/>
    <p:sldId id="318" r:id="rId9"/>
    <p:sldId id="338" r:id="rId10"/>
    <p:sldId id="329" r:id="rId11"/>
    <p:sldId id="326" r:id="rId12"/>
    <p:sldId id="339" r:id="rId13"/>
    <p:sldId id="341" r:id="rId14"/>
    <p:sldId id="334" r:id="rId15"/>
    <p:sldId id="340" r:id="rId16"/>
    <p:sldId id="342" r:id="rId17"/>
    <p:sldId id="348" r:id="rId18"/>
    <p:sldId id="322" r:id="rId19"/>
    <p:sldId id="335" r:id="rId20"/>
    <p:sldId id="345" r:id="rId21"/>
    <p:sldId id="346" r:id="rId22"/>
    <p:sldId id="347" r:id="rId23"/>
    <p:sldId id="323" r:id="rId24"/>
    <p:sldId id="336" r:id="rId25"/>
    <p:sldId id="349" r:id="rId26"/>
    <p:sldId id="337" r:id="rId27"/>
    <p:sldId id="343"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9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0654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dirty="0"/>
          </a:p>
        </p:txBody>
      </p:sp>
    </p:spTree>
    <p:extLst>
      <p:ext uri="{BB962C8B-B14F-4D97-AF65-F5344CB8AC3E}">
        <p14:creationId xmlns:p14="http://schemas.microsoft.com/office/powerpoint/2010/main" val="283711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12085" y="3194819"/>
            <a:ext cx="6565778"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March 2019</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58" y="5452381"/>
            <a:ext cx="4238657" cy="967154"/>
          </a:xfrm>
          <a:prstGeom prst="rect">
            <a:avLst/>
          </a:prstGeom>
        </p:spPr>
      </p:pic>
      <p:pic>
        <p:nvPicPr>
          <p:cNvPr id="8" name="Picture 7">
            <a:extLst>
              <a:ext uri="{FF2B5EF4-FFF2-40B4-BE49-F238E27FC236}">
                <a16:creationId xmlns:a16="http://schemas.microsoft.com/office/drawing/2014/main" id="{0D22F3BA-F4B4-48DB-86ED-71369157E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2252" y="5577787"/>
            <a:ext cx="3840813" cy="716342"/>
          </a:xfrm>
          <a:prstGeom prst="rect">
            <a:avLst/>
          </a:prstGeom>
        </p:spPr>
      </p:pic>
      <p:pic>
        <p:nvPicPr>
          <p:cNvPr id="1027" name="Picture 3" descr="shutterstock_618433028">
            <a:extLst>
              <a:ext uri="{FF2B5EF4-FFF2-40B4-BE49-F238E27FC236}">
                <a16:creationId xmlns:a16="http://schemas.microsoft.com/office/drawing/2014/main" id="{EE63146E-AEF5-4F6D-8791-5D92669DB6F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t="13394" b="34311"/>
          <a:stretch>
            <a:fillRect/>
          </a:stretch>
        </p:blipFill>
        <p:spPr bwMode="auto">
          <a:xfrm>
            <a:off x="579120" y="-1"/>
            <a:ext cx="11603419" cy="40455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2205142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4/1/2019</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Cancer Risk and Prevention Research, 2005–2016</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03E2-5164-45E2-980F-2F1C90C2819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grpSp>
        <p:nvGrpSpPr>
          <p:cNvPr id="5" name="Group 4">
            <a:extLst>
              <a:ext uri="{FF2B5EF4-FFF2-40B4-BE49-F238E27FC236}">
                <a16:creationId xmlns:a16="http://schemas.microsoft.com/office/drawing/2014/main" id="{87C8B032-9D68-41D5-A54E-747A6C45DEB6}"/>
              </a:ext>
            </a:extLst>
          </p:cNvPr>
          <p:cNvGrpSpPr/>
          <p:nvPr/>
        </p:nvGrpSpPr>
        <p:grpSpPr>
          <a:xfrm>
            <a:off x="849744" y="779200"/>
            <a:ext cx="8617528" cy="5540995"/>
            <a:chOff x="1385453" y="880800"/>
            <a:chExt cx="8617528" cy="5540995"/>
          </a:xfrm>
        </p:grpSpPr>
        <p:pic>
          <p:nvPicPr>
            <p:cNvPr id="4" name="Picture 3">
              <a:extLst>
                <a:ext uri="{FF2B5EF4-FFF2-40B4-BE49-F238E27FC236}">
                  <a16:creationId xmlns:a16="http://schemas.microsoft.com/office/drawing/2014/main" id="{EC195F87-5CF5-45AE-87FE-CA22180CFC99}"/>
                </a:ext>
              </a:extLst>
            </p:cNvPr>
            <p:cNvPicPr>
              <a:picLocks noChangeAspect="1"/>
            </p:cNvPicPr>
            <p:nvPr/>
          </p:nvPicPr>
          <p:blipFill>
            <a:blip r:embed="rId2"/>
            <a:stretch>
              <a:fillRect/>
            </a:stretch>
          </p:blipFill>
          <p:spPr>
            <a:xfrm>
              <a:off x="3516572" y="1740787"/>
              <a:ext cx="6486409" cy="4151768"/>
            </a:xfrm>
            <a:prstGeom prst="rect">
              <a:avLst/>
            </a:prstGeom>
          </p:spPr>
        </p:pic>
        <p:pic>
          <p:nvPicPr>
            <p:cNvPr id="3" name="Picture 2">
              <a:extLst>
                <a:ext uri="{FF2B5EF4-FFF2-40B4-BE49-F238E27FC236}">
                  <a16:creationId xmlns:a16="http://schemas.microsoft.com/office/drawing/2014/main" id="{4F678936-5279-4BA7-8C7C-4DA82E93CBA3}"/>
                </a:ext>
              </a:extLst>
            </p:cNvPr>
            <p:cNvPicPr>
              <a:picLocks noChangeAspect="1"/>
            </p:cNvPicPr>
            <p:nvPr/>
          </p:nvPicPr>
          <p:blipFill>
            <a:blip r:embed="rId3"/>
            <a:stretch>
              <a:fillRect/>
            </a:stretch>
          </p:blipFill>
          <p:spPr>
            <a:xfrm>
              <a:off x="1385453" y="880800"/>
              <a:ext cx="8617528" cy="5540995"/>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a:t>The investment in intervention research was highest in the 2009-12 period, but represented a higher proportion of the 2013-16 investment. </a:t>
            </a:r>
          </a:p>
          <a:p>
            <a:r>
              <a:rPr lang="en-CA" dirty="0"/>
              <a:t>Intervention research formed a large proportion of the causation research, especially in the middle four-year period. </a:t>
            </a:r>
          </a:p>
          <a:p>
            <a:r>
              <a:rPr lang="en-CA" dirty="0"/>
              <a:t>The site-specific investment formed 60% of the overall investment. The distribution by cancer site did not vary over the 12 years. Four cancer sites – breast, colorectal, lung and cervical – accounted for 55% of the site-specific investment.</a:t>
            </a:r>
          </a:p>
          <a:p>
            <a:r>
              <a:rPr lang="en-CA" dirty="0"/>
              <a:t>The overall cancer risk and prevention research per capita investment was $1.23 in 2016 – the cost of roughly two apples. Per capita rates were variable from period to period. The highest per capita investments in 2013-16 were as follows: Alberta $2.11; Ontario $1.62; Nova Scotia $1.59; and Quebec $1.36. </a:t>
            </a:r>
          </a:p>
        </p:txBody>
      </p:sp>
      <p:sp>
        <p:nvSpPr>
          <p:cNvPr id="13314" name="Title 1"/>
          <p:cNvSpPr>
            <a:spLocks noGrp="1"/>
          </p:cNvSpPr>
          <p:nvPr>
            <p:ph type="title"/>
          </p:nvPr>
        </p:nvSpPr>
        <p:spPr/>
        <p:txBody>
          <a:bodyPr/>
          <a:lstStyle/>
          <a:p>
            <a:r>
              <a:rPr lang="en-US" dirty="0"/>
              <a:t>A2. Overall Investment</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4D201-C717-43BC-9BD1-18221E9F178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4" name="Picture 3">
            <a:extLst>
              <a:ext uri="{FF2B5EF4-FFF2-40B4-BE49-F238E27FC236}">
                <a16:creationId xmlns:a16="http://schemas.microsoft.com/office/drawing/2014/main" id="{98961F68-11B7-47A8-881F-6EE3AD7CC827}"/>
              </a:ext>
            </a:extLst>
          </p:cNvPr>
          <p:cNvPicPr>
            <a:picLocks noChangeAspect="1"/>
          </p:cNvPicPr>
          <p:nvPr/>
        </p:nvPicPr>
        <p:blipFill>
          <a:blip r:embed="rId2"/>
          <a:stretch>
            <a:fillRect/>
          </a:stretch>
        </p:blipFill>
        <p:spPr>
          <a:xfrm>
            <a:off x="809625" y="686350"/>
            <a:ext cx="9020072" cy="5850971"/>
          </a:xfrm>
          <a:prstGeom prst="rect">
            <a:avLst/>
          </a:prstGeom>
        </p:spPr>
      </p:pic>
    </p:spTree>
    <p:extLst>
      <p:ext uri="{BB962C8B-B14F-4D97-AF65-F5344CB8AC3E}">
        <p14:creationId xmlns:p14="http://schemas.microsoft.com/office/powerpoint/2010/main" val="32321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CA51E-75ED-4DEC-BC9C-152459155AE9}"/>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pic>
        <p:nvPicPr>
          <p:cNvPr id="2" name="Picture 1">
            <a:extLst>
              <a:ext uri="{FF2B5EF4-FFF2-40B4-BE49-F238E27FC236}">
                <a16:creationId xmlns:a16="http://schemas.microsoft.com/office/drawing/2014/main" id="{6972319D-91C6-42E8-8962-BE9D6B6E3FD0}"/>
              </a:ext>
            </a:extLst>
          </p:cNvPr>
          <p:cNvPicPr>
            <a:picLocks noChangeAspect="1"/>
          </p:cNvPicPr>
          <p:nvPr/>
        </p:nvPicPr>
        <p:blipFill>
          <a:blip r:embed="rId2"/>
          <a:stretch>
            <a:fillRect/>
          </a:stretch>
        </p:blipFill>
        <p:spPr>
          <a:xfrm>
            <a:off x="745723" y="685804"/>
            <a:ext cx="10234851" cy="5597119"/>
          </a:xfrm>
          <a:prstGeom prst="rect">
            <a:avLst/>
          </a:prstGeom>
        </p:spPr>
      </p:pic>
    </p:spTree>
    <p:extLst>
      <p:ext uri="{BB962C8B-B14F-4D97-AF65-F5344CB8AC3E}">
        <p14:creationId xmlns:p14="http://schemas.microsoft.com/office/powerpoint/2010/main" val="8043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0FA2F-10A1-449B-B0A1-B7C4D87E13D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263E96A0-9093-4C49-9103-B326E61E30C4}"/>
              </a:ext>
            </a:extLst>
          </p:cNvPr>
          <p:cNvPicPr>
            <a:picLocks noChangeAspect="1"/>
          </p:cNvPicPr>
          <p:nvPr/>
        </p:nvPicPr>
        <p:blipFill>
          <a:blip r:embed="rId2"/>
          <a:stretch>
            <a:fillRect/>
          </a:stretch>
        </p:blipFill>
        <p:spPr>
          <a:xfrm>
            <a:off x="807868" y="560269"/>
            <a:ext cx="9019714" cy="5737462"/>
          </a:xfrm>
          <a:prstGeom prst="rect">
            <a:avLst/>
          </a:prstGeom>
        </p:spPr>
      </p:pic>
    </p:spTree>
    <p:extLst>
      <p:ext uri="{BB962C8B-B14F-4D97-AF65-F5344CB8AC3E}">
        <p14:creationId xmlns:p14="http://schemas.microsoft.com/office/powerpoint/2010/main" val="12156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FF1E5-D8D4-4CC2-BD8C-0564F498906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5" name="Picture 4">
            <a:extLst>
              <a:ext uri="{FF2B5EF4-FFF2-40B4-BE49-F238E27FC236}">
                <a16:creationId xmlns:a16="http://schemas.microsoft.com/office/drawing/2014/main" id="{1285C0EE-3B4B-4307-895C-1AA9299C49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700"/>
          <a:stretch/>
        </p:blipFill>
        <p:spPr>
          <a:xfrm>
            <a:off x="824028" y="1600383"/>
            <a:ext cx="4695908" cy="2142225"/>
          </a:xfrm>
          <a:prstGeom prst="rect">
            <a:avLst/>
          </a:prstGeom>
        </p:spPr>
      </p:pic>
      <p:pic>
        <p:nvPicPr>
          <p:cNvPr id="7" name="Picture 6">
            <a:extLst>
              <a:ext uri="{FF2B5EF4-FFF2-40B4-BE49-F238E27FC236}">
                <a16:creationId xmlns:a16="http://schemas.microsoft.com/office/drawing/2014/main" id="{95C546AE-E88A-454D-874F-DAED3095E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295" b="-645"/>
          <a:stretch/>
        </p:blipFill>
        <p:spPr>
          <a:xfrm>
            <a:off x="6870696" y="1587649"/>
            <a:ext cx="4483104" cy="2259932"/>
          </a:xfrm>
          <a:prstGeom prst="rect">
            <a:avLst/>
          </a:prstGeom>
        </p:spPr>
      </p:pic>
      <p:pic>
        <p:nvPicPr>
          <p:cNvPr id="9" name="Picture 8">
            <a:extLst>
              <a:ext uri="{FF2B5EF4-FFF2-40B4-BE49-F238E27FC236}">
                <a16:creationId xmlns:a16="http://schemas.microsoft.com/office/drawing/2014/main" id="{7BC702D5-9EFB-4ECC-B184-5515461550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700"/>
          <a:stretch/>
        </p:blipFill>
        <p:spPr>
          <a:xfrm>
            <a:off x="824028" y="4136003"/>
            <a:ext cx="4822189" cy="2304256"/>
          </a:xfrm>
          <a:prstGeom prst="rect">
            <a:avLst/>
          </a:prstGeom>
        </p:spPr>
      </p:pic>
      <p:sp>
        <p:nvSpPr>
          <p:cNvPr id="10" name="TextBox 9">
            <a:extLst>
              <a:ext uri="{FF2B5EF4-FFF2-40B4-BE49-F238E27FC236}">
                <a16:creationId xmlns:a16="http://schemas.microsoft.com/office/drawing/2014/main" id="{3B26E18E-BE90-4372-926E-C462EC6CB3ED}"/>
              </a:ext>
            </a:extLst>
          </p:cNvPr>
          <p:cNvSpPr txBox="1"/>
          <p:nvPr/>
        </p:nvSpPr>
        <p:spPr>
          <a:xfrm>
            <a:off x="767408" y="527539"/>
            <a:ext cx="10009112" cy="400110"/>
          </a:xfrm>
          <a:prstGeom prst="rect">
            <a:avLst/>
          </a:prstGeom>
          <a:noFill/>
        </p:spPr>
        <p:txBody>
          <a:bodyPr wrap="square" rtlCol="0">
            <a:spAutoFit/>
          </a:bodyPr>
          <a:lstStyle/>
          <a:p>
            <a:r>
              <a:rPr lang="en-US" sz="2000" b="1" dirty="0">
                <a:solidFill>
                  <a:schemeClr val="tx1">
                    <a:lumMod val="60000"/>
                    <a:lumOff val="40000"/>
                  </a:schemeClr>
                </a:solidFill>
              </a:rPr>
              <a:t>PER CAPITA INVESTMENT, THREE PERIODS</a:t>
            </a:r>
          </a:p>
        </p:txBody>
      </p:sp>
      <p:sp>
        <p:nvSpPr>
          <p:cNvPr id="11" name="TextBox 10">
            <a:extLst>
              <a:ext uri="{FF2B5EF4-FFF2-40B4-BE49-F238E27FC236}">
                <a16:creationId xmlns:a16="http://schemas.microsoft.com/office/drawing/2014/main" id="{61E9A055-C330-445C-8949-DF05118DCA60}"/>
              </a:ext>
            </a:extLst>
          </p:cNvPr>
          <p:cNvSpPr txBox="1"/>
          <p:nvPr/>
        </p:nvSpPr>
        <p:spPr>
          <a:xfrm>
            <a:off x="2259252" y="1270929"/>
            <a:ext cx="1100741"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2005‒08</a:t>
            </a:r>
          </a:p>
        </p:txBody>
      </p:sp>
      <p:sp>
        <p:nvSpPr>
          <p:cNvPr id="12" name="TextBox 11">
            <a:extLst>
              <a:ext uri="{FF2B5EF4-FFF2-40B4-BE49-F238E27FC236}">
                <a16:creationId xmlns:a16="http://schemas.microsoft.com/office/drawing/2014/main" id="{20A9E16F-CBF8-4EBE-975C-6D8E7823A018}"/>
              </a:ext>
            </a:extLst>
          </p:cNvPr>
          <p:cNvSpPr txBox="1"/>
          <p:nvPr/>
        </p:nvSpPr>
        <p:spPr>
          <a:xfrm>
            <a:off x="8561202" y="1250241"/>
            <a:ext cx="1351222"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2009‒12</a:t>
            </a:r>
          </a:p>
        </p:txBody>
      </p:sp>
      <p:sp>
        <p:nvSpPr>
          <p:cNvPr id="13" name="TextBox 12">
            <a:extLst>
              <a:ext uri="{FF2B5EF4-FFF2-40B4-BE49-F238E27FC236}">
                <a16:creationId xmlns:a16="http://schemas.microsoft.com/office/drawing/2014/main" id="{896B3664-B9A2-4B86-B046-148F71485FB0}"/>
              </a:ext>
            </a:extLst>
          </p:cNvPr>
          <p:cNvSpPr txBox="1"/>
          <p:nvPr/>
        </p:nvSpPr>
        <p:spPr>
          <a:xfrm>
            <a:off x="2315172" y="3794690"/>
            <a:ext cx="1349566"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2013‒16</a:t>
            </a:r>
          </a:p>
        </p:txBody>
      </p:sp>
      <p:sp>
        <p:nvSpPr>
          <p:cNvPr id="14" name="TextBox 13">
            <a:extLst>
              <a:ext uri="{FF2B5EF4-FFF2-40B4-BE49-F238E27FC236}">
                <a16:creationId xmlns:a16="http://schemas.microsoft.com/office/drawing/2014/main" id="{7E7EF9EA-752C-4657-AD30-8222322563AA}"/>
              </a:ext>
            </a:extLst>
          </p:cNvPr>
          <p:cNvSpPr txBox="1"/>
          <p:nvPr/>
        </p:nvSpPr>
        <p:spPr>
          <a:xfrm>
            <a:off x="8111237" y="4677589"/>
            <a:ext cx="3024336" cy="830997"/>
          </a:xfrm>
          <a:prstGeom prst="rect">
            <a:avLst/>
          </a:prstGeom>
          <a:noFill/>
        </p:spPr>
        <p:txBody>
          <a:bodyPr wrap="square" rtlCol="0">
            <a:spAutoFit/>
          </a:bodyPr>
          <a:lstStyle/>
          <a:p>
            <a:r>
              <a:rPr lang="en-US" sz="1600" dirty="0">
                <a:solidFill>
                  <a:schemeClr val="accent6"/>
                </a:solidFill>
              </a:rPr>
              <a:t>● </a:t>
            </a:r>
            <a:r>
              <a:rPr lang="en-US" sz="1600" dirty="0">
                <a:latin typeface="Segoe UI" panose="020B0502040204020203" pitchFamily="34" charset="0"/>
                <a:ea typeface="Segoe UI" panose="020B0502040204020203" pitchFamily="34" charset="0"/>
                <a:cs typeface="Segoe UI" panose="020B0502040204020203" pitchFamily="34" charset="0"/>
              </a:rPr>
              <a:t>Less than $1.00</a:t>
            </a:r>
            <a:endPar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p>
            <a:r>
              <a:rPr lang="en-US" sz="1600"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1600" dirty="0">
                <a:solidFill>
                  <a:schemeClr val="accent6"/>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$1.00‒$1.99</a:t>
            </a:r>
          </a:p>
          <a:p>
            <a:r>
              <a:rPr lang="en-US" sz="1600" dirty="0">
                <a:solidFill>
                  <a:schemeClr val="accent1"/>
                </a:solidFill>
                <a:latin typeface="Segoe UI" panose="020B0502040204020203" pitchFamily="34" charset="0"/>
                <a:ea typeface="Segoe UI" panose="020B0502040204020203" pitchFamily="34" charset="0"/>
                <a:cs typeface="Segoe UI" panose="020B0502040204020203" pitchFamily="34" charset="0"/>
              </a:rPr>
              <a:t>●</a:t>
            </a:r>
            <a:r>
              <a:rPr lang="en-US" sz="1600" dirty="0">
                <a:solidFill>
                  <a:schemeClr val="accent6"/>
                </a:solidFill>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$2.00 or more</a:t>
            </a:r>
          </a:p>
        </p:txBody>
      </p:sp>
    </p:spTree>
    <p:extLst>
      <p:ext uri="{BB962C8B-B14F-4D97-AF65-F5344CB8AC3E}">
        <p14:creationId xmlns:p14="http://schemas.microsoft.com/office/powerpoint/2010/main" val="11909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Four risk factors accounted for 67% of the investment in cancer risk and prevention research in 2016: Infectious Agents, Tobacco, Genetic Susceptibilities and Multiple/General. </a:t>
            </a:r>
          </a:p>
          <a:p>
            <a:r>
              <a:rPr lang="en-US" dirty="0"/>
              <a:t>Ten of the 15 risk factors had their peak investments in the 2009-2012 period.</a:t>
            </a:r>
          </a:p>
          <a:p>
            <a:r>
              <a:rPr lang="en-US" dirty="0"/>
              <a:t>Three risk factors, Infectious agents, Tobacco, and Occupational exposures, had their peak investments in the latest four-year period and intervention research was a larger proportion of the Infectious agents and Tobacco investments.</a:t>
            </a:r>
          </a:p>
          <a:p>
            <a:r>
              <a:rPr lang="en-US" dirty="0"/>
              <a:t>The investment by research focus for each risk factor is presented. The axes vary per risk factor so the magnitude of the bars across charts is not comparable.</a:t>
            </a:r>
          </a:p>
        </p:txBody>
      </p:sp>
      <p:sp>
        <p:nvSpPr>
          <p:cNvPr id="20482" name="Title 1"/>
          <p:cNvSpPr>
            <a:spLocks noGrp="1"/>
          </p:cNvSpPr>
          <p:nvPr>
            <p:ph type="title"/>
          </p:nvPr>
        </p:nvSpPr>
        <p:spPr/>
        <p:txBody>
          <a:bodyPr/>
          <a:lstStyle/>
          <a:p>
            <a:r>
              <a:rPr lang="en-US" dirty="0"/>
              <a:t>B. Investment by Risk Factors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727A49-205C-4E63-ACE7-3988154FD94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4" name="Picture 3">
            <a:extLst>
              <a:ext uri="{FF2B5EF4-FFF2-40B4-BE49-F238E27FC236}">
                <a16:creationId xmlns:a16="http://schemas.microsoft.com/office/drawing/2014/main" id="{46CA6535-54E7-48DF-8CC1-79584EC75965}"/>
              </a:ext>
            </a:extLst>
          </p:cNvPr>
          <p:cNvPicPr>
            <a:picLocks noChangeAspect="1"/>
          </p:cNvPicPr>
          <p:nvPr/>
        </p:nvPicPr>
        <p:blipFill>
          <a:blip r:embed="rId2"/>
          <a:stretch>
            <a:fillRect/>
          </a:stretch>
        </p:blipFill>
        <p:spPr>
          <a:xfrm>
            <a:off x="792662" y="1033508"/>
            <a:ext cx="8076130" cy="5390863"/>
          </a:xfrm>
          <a:prstGeom prst="rect">
            <a:avLst/>
          </a:prstGeom>
        </p:spPr>
      </p:pic>
      <p:pic>
        <p:nvPicPr>
          <p:cNvPr id="6" name="Picture 5">
            <a:extLst>
              <a:ext uri="{FF2B5EF4-FFF2-40B4-BE49-F238E27FC236}">
                <a16:creationId xmlns:a16="http://schemas.microsoft.com/office/drawing/2014/main" id="{937F1414-04EE-4047-89F8-39432537217B}"/>
              </a:ext>
            </a:extLst>
          </p:cNvPr>
          <p:cNvPicPr>
            <a:picLocks noChangeAspect="1"/>
          </p:cNvPicPr>
          <p:nvPr/>
        </p:nvPicPr>
        <p:blipFill>
          <a:blip r:embed="rId3"/>
          <a:stretch>
            <a:fillRect/>
          </a:stretch>
        </p:blipFill>
        <p:spPr>
          <a:xfrm>
            <a:off x="792662" y="631549"/>
            <a:ext cx="5927733" cy="401959"/>
          </a:xfrm>
          <a:prstGeom prst="rect">
            <a:avLst/>
          </a:prstGeom>
        </p:spPr>
      </p:pic>
    </p:spTree>
    <p:extLst>
      <p:ext uri="{BB962C8B-B14F-4D97-AF65-F5344CB8AC3E}">
        <p14:creationId xmlns:p14="http://schemas.microsoft.com/office/powerpoint/2010/main" val="351021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587117-141B-49A5-A750-7BC63834F42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7554" y="172524"/>
            <a:ext cx="11275596" cy="6284053"/>
          </a:xfrm>
          <a:prstGeom prst="rect">
            <a:avLst/>
          </a:prstGeom>
        </p:spPr>
      </p:pic>
      <p:sp>
        <p:nvSpPr>
          <p:cNvPr id="2" name="Slide Number Placeholder 1">
            <a:extLst>
              <a:ext uri="{FF2B5EF4-FFF2-40B4-BE49-F238E27FC236}">
                <a16:creationId xmlns:a16="http://schemas.microsoft.com/office/drawing/2014/main" id="{13D741A8-D6A5-40E5-A774-D9AC486BED9E}"/>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8" name="Picture 7">
            <a:extLst>
              <a:ext uri="{FF2B5EF4-FFF2-40B4-BE49-F238E27FC236}">
                <a16:creationId xmlns:a16="http://schemas.microsoft.com/office/drawing/2014/main" id="{B4DC9C55-84AD-47CA-B898-682ED042F6CE}"/>
              </a:ext>
            </a:extLst>
          </p:cNvPr>
          <p:cNvPicPr>
            <a:picLocks noChangeAspect="1"/>
          </p:cNvPicPr>
          <p:nvPr/>
        </p:nvPicPr>
        <p:blipFill>
          <a:blip r:embed="rId3"/>
          <a:stretch>
            <a:fillRect/>
          </a:stretch>
        </p:blipFill>
        <p:spPr>
          <a:xfrm>
            <a:off x="916487" y="322983"/>
            <a:ext cx="6753819" cy="3628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D7A964-40F9-42BE-8D4A-2904715B1CC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pic>
        <p:nvPicPr>
          <p:cNvPr id="3" name="Picture 2">
            <a:extLst>
              <a:ext uri="{FF2B5EF4-FFF2-40B4-BE49-F238E27FC236}">
                <a16:creationId xmlns:a16="http://schemas.microsoft.com/office/drawing/2014/main" id="{251C5C76-25BC-4491-9DE2-B64DF7CCC96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7807" y="640694"/>
            <a:ext cx="9911312" cy="5989165"/>
          </a:xfrm>
          <a:prstGeom prst="rect">
            <a:avLst/>
          </a:prstGeom>
        </p:spPr>
      </p:pic>
      <p:sp>
        <p:nvSpPr>
          <p:cNvPr id="5" name="TextBox 4">
            <a:extLst>
              <a:ext uri="{FF2B5EF4-FFF2-40B4-BE49-F238E27FC236}">
                <a16:creationId xmlns:a16="http://schemas.microsoft.com/office/drawing/2014/main" id="{574C4D2B-C1F6-4F6C-B245-C0D63B355237}"/>
              </a:ext>
            </a:extLst>
          </p:cNvPr>
          <p:cNvSpPr txBox="1"/>
          <p:nvPr/>
        </p:nvSpPr>
        <p:spPr>
          <a:xfrm>
            <a:off x="807868" y="228141"/>
            <a:ext cx="10760740"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Tree>
    <p:extLst>
      <p:ext uri="{BB962C8B-B14F-4D97-AF65-F5344CB8AC3E}">
        <p14:creationId xmlns:p14="http://schemas.microsoft.com/office/powerpoint/2010/main" val="3719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34280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DA0ED7-34A7-4C9D-9AD2-3840B19F41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7554" y="510275"/>
            <a:ext cx="10282896" cy="6136032"/>
          </a:xfrm>
          <a:prstGeom prst="rect">
            <a:avLst/>
          </a:prstGeom>
        </p:spPr>
      </p:pic>
      <p:sp>
        <p:nvSpPr>
          <p:cNvPr id="2" name="Slide Number Placeholder 1">
            <a:extLst>
              <a:ext uri="{FF2B5EF4-FFF2-40B4-BE49-F238E27FC236}">
                <a16:creationId xmlns:a16="http://schemas.microsoft.com/office/drawing/2014/main" id="{E7D47CB0-0FA2-482B-B883-A18D486D726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sp>
        <p:nvSpPr>
          <p:cNvPr id="3" name="TextBox 2">
            <a:extLst>
              <a:ext uri="{FF2B5EF4-FFF2-40B4-BE49-F238E27FC236}">
                <a16:creationId xmlns:a16="http://schemas.microsoft.com/office/drawing/2014/main" id="{C9236DF6-102A-4B8F-B7C2-CB14DDAC57B6}"/>
              </a:ext>
            </a:extLst>
          </p:cNvPr>
          <p:cNvSpPr txBox="1"/>
          <p:nvPr/>
        </p:nvSpPr>
        <p:spPr>
          <a:xfrm>
            <a:off x="703346" y="242479"/>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Tree>
    <p:extLst>
      <p:ext uri="{BB962C8B-B14F-4D97-AF65-F5344CB8AC3E}">
        <p14:creationId xmlns:p14="http://schemas.microsoft.com/office/powerpoint/2010/main" val="28664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E4701E-BE59-4C0F-8A92-A623871176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57175" y="503241"/>
            <a:ext cx="10370368" cy="6044620"/>
          </a:xfrm>
          <a:prstGeom prst="rect">
            <a:avLst/>
          </a:prstGeom>
        </p:spPr>
      </p:pic>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sp>
        <p:nvSpPr>
          <p:cNvPr id="3" name="TextBox 2">
            <a:extLst>
              <a:ext uri="{FF2B5EF4-FFF2-40B4-BE49-F238E27FC236}">
                <a16:creationId xmlns:a16="http://schemas.microsoft.com/office/drawing/2014/main" id="{A60513DE-EAA4-4707-85CE-678BE2FE99D2}"/>
              </a:ext>
            </a:extLst>
          </p:cNvPr>
          <p:cNvSpPr txBox="1"/>
          <p:nvPr/>
        </p:nvSpPr>
        <p:spPr>
          <a:xfrm>
            <a:off x="764729" y="227294"/>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Tree>
    <p:extLst>
      <p:ext uri="{BB962C8B-B14F-4D97-AF65-F5344CB8AC3E}">
        <p14:creationId xmlns:p14="http://schemas.microsoft.com/office/powerpoint/2010/main" val="29530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9F6E0C-FB8D-4B85-B8EB-2BB7040F249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97297" y="533246"/>
            <a:ext cx="10165549" cy="6066009"/>
          </a:xfrm>
          <a:prstGeom prst="rect">
            <a:avLst/>
          </a:prstGeom>
        </p:spPr>
      </p:pic>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sp>
        <p:nvSpPr>
          <p:cNvPr id="3" name="TextBox 2">
            <a:extLst>
              <a:ext uri="{FF2B5EF4-FFF2-40B4-BE49-F238E27FC236}">
                <a16:creationId xmlns:a16="http://schemas.microsoft.com/office/drawing/2014/main" id="{A60513DE-EAA4-4707-85CE-678BE2FE99D2}"/>
              </a:ext>
            </a:extLst>
          </p:cNvPr>
          <p:cNvSpPr txBox="1"/>
          <p:nvPr/>
        </p:nvSpPr>
        <p:spPr>
          <a:xfrm>
            <a:off x="774254" y="258745"/>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Tree>
    <p:extLst>
      <p:ext uri="{BB962C8B-B14F-4D97-AF65-F5344CB8AC3E}">
        <p14:creationId xmlns:p14="http://schemas.microsoft.com/office/powerpoint/2010/main" val="3148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fontScale="92500"/>
          </a:bodyPr>
          <a:lstStyle/>
          <a:p>
            <a:r>
              <a:rPr lang="en-US" dirty="0"/>
              <a:t>There were 338 PIs who had funding at some point in the last four years. When stratified by risk factors, most worked in the areas of genetic susceptibilities, and infectious agents. Over half of the PIs were funded for work focused on cancer causation.</a:t>
            </a:r>
          </a:p>
          <a:p>
            <a:r>
              <a:rPr lang="en-US" dirty="0"/>
              <a:t>Although most trainees are supported from diverse sources like provincial or institutional programs, internships or operating grants, a small group of trainees receive awards through the grant peer-review process. Funding from national programs was significantly higher for all time periods and all trainee levels. With some exceptions, the highest investments were in the 2009-12 period.</a:t>
            </a:r>
          </a:p>
          <a:p>
            <a:endParaRPr lang="en-US" dirty="0"/>
          </a:p>
          <a:p>
            <a:endParaRPr lang="en-US" dirty="0"/>
          </a:p>
        </p:txBody>
      </p:sp>
      <p:sp>
        <p:nvSpPr>
          <p:cNvPr id="2" name="Title 1"/>
          <p:cNvSpPr>
            <a:spLocks noGrp="1"/>
          </p:cNvSpPr>
          <p:nvPr>
            <p:ph type="title"/>
          </p:nvPr>
        </p:nvSpPr>
        <p:spPr/>
        <p:txBody>
          <a:bodyPr/>
          <a:lstStyle/>
          <a:p>
            <a:r>
              <a:rPr lang="en-US" dirty="0"/>
              <a:t>C. Nominated Principal Investigators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7A7C6D-798F-454B-9EE2-455E735F2AA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5" name="Picture 4">
            <a:extLst>
              <a:ext uri="{FF2B5EF4-FFF2-40B4-BE49-F238E27FC236}">
                <a16:creationId xmlns:a16="http://schemas.microsoft.com/office/drawing/2014/main" id="{6BA47DA5-322F-4C38-A4BB-16F51C090AAC}"/>
              </a:ext>
            </a:extLst>
          </p:cNvPr>
          <p:cNvPicPr>
            <a:picLocks noChangeAspect="1"/>
          </p:cNvPicPr>
          <p:nvPr/>
        </p:nvPicPr>
        <p:blipFill>
          <a:blip r:embed="rId2"/>
          <a:stretch>
            <a:fillRect/>
          </a:stretch>
        </p:blipFill>
        <p:spPr>
          <a:xfrm>
            <a:off x="795337" y="685804"/>
            <a:ext cx="10601326" cy="5733036"/>
          </a:xfrm>
          <a:prstGeom prst="rect">
            <a:avLst/>
          </a:prstGeom>
        </p:spPr>
      </p:pic>
    </p:spTree>
    <p:extLst>
      <p:ext uri="{BB962C8B-B14F-4D97-AF65-F5344CB8AC3E}">
        <p14:creationId xmlns:p14="http://schemas.microsoft.com/office/powerpoint/2010/main" val="241425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25</a:t>
            </a:fld>
            <a:endParaRPr lang="en-US" dirty="0"/>
          </a:p>
        </p:txBody>
      </p:sp>
      <p:grpSp>
        <p:nvGrpSpPr>
          <p:cNvPr id="16" name="Group 15">
            <a:extLst>
              <a:ext uri="{FF2B5EF4-FFF2-40B4-BE49-F238E27FC236}">
                <a16:creationId xmlns:a16="http://schemas.microsoft.com/office/drawing/2014/main" id="{F2787D1B-6F83-4FBD-9293-275C1A80993B}"/>
              </a:ext>
            </a:extLst>
          </p:cNvPr>
          <p:cNvGrpSpPr/>
          <p:nvPr/>
        </p:nvGrpSpPr>
        <p:grpSpPr>
          <a:xfrm>
            <a:off x="2022238" y="1556792"/>
            <a:ext cx="8136905" cy="3438027"/>
            <a:chOff x="1919536" y="1709986"/>
            <a:chExt cx="8136905" cy="3438027"/>
          </a:xfrm>
        </p:grpSpPr>
        <p:sp>
          <p:nvSpPr>
            <p:cNvPr id="6" name="Rectangle 5">
              <a:extLst>
                <a:ext uri="{FF2B5EF4-FFF2-40B4-BE49-F238E27FC236}">
                  <a16:creationId xmlns:a16="http://schemas.microsoft.com/office/drawing/2014/main" id="{582CF496-B6D0-4B3E-A4C8-D699B38F5078}"/>
                </a:ext>
              </a:extLst>
            </p:cNvPr>
            <p:cNvSpPr/>
            <p:nvPr/>
          </p:nvSpPr>
          <p:spPr>
            <a:xfrm>
              <a:off x="5178447" y="1709986"/>
              <a:ext cx="1492030" cy="3438027"/>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22840" y="-118351"/>
              <a:ext cx="1330298" cy="8136905"/>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205030" y="1213839"/>
              <a:ext cx="1382229" cy="5167277"/>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2207568" y="3688491"/>
              <a:ext cx="995871" cy="523220"/>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Causes </a:t>
              </a:r>
            </a:p>
            <a:p>
              <a:r>
                <a:rPr lang="en-US" sz="1400" dirty="0">
                  <a:latin typeface="Segoe UI" panose="020B0502040204020203" pitchFamily="34" charset="0"/>
                  <a:ea typeface="Segoe UI" panose="020B0502040204020203" pitchFamily="34" charset="0"/>
                  <a:cs typeface="Segoe UI" panose="020B0502040204020203" pitchFamily="34" charset="0"/>
                </a:rPr>
                <a:t>N=214</a:t>
              </a:r>
            </a:p>
          </p:txBody>
        </p:sp>
        <p:sp>
          <p:nvSpPr>
            <p:cNvPr id="8" name="TextBox 7">
              <a:extLst>
                <a:ext uri="{FF2B5EF4-FFF2-40B4-BE49-F238E27FC236}">
                  <a16:creationId xmlns:a16="http://schemas.microsoft.com/office/drawing/2014/main" id="{A76D3176-4ADE-4C7D-8C85-30175DAFB5C8}"/>
                </a:ext>
              </a:extLst>
            </p:cNvPr>
            <p:cNvSpPr txBox="1"/>
            <p:nvPr/>
          </p:nvSpPr>
          <p:spPr>
            <a:xfrm>
              <a:off x="3818911" y="2393374"/>
              <a:ext cx="1233286" cy="523220"/>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Interventions </a:t>
              </a:r>
            </a:p>
            <a:p>
              <a:r>
                <a:rPr lang="en-US" sz="1400" dirty="0">
                  <a:latin typeface="Segoe UI" panose="020B0502040204020203" pitchFamily="34" charset="0"/>
                  <a:ea typeface="Segoe UI" panose="020B0502040204020203" pitchFamily="34" charset="0"/>
                  <a:cs typeface="Segoe UI" panose="020B0502040204020203" pitchFamily="34" charset="0"/>
                </a:rPr>
                <a:t>N=143</a:t>
              </a:r>
            </a:p>
          </p:txBody>
        </p:sp>
        <p:sp>
          <p:nvSpPr>
            <p:cNvPr id="9" name="TextBox 8">
              <a:extLst>
                <a:ext uri="{FF2B5EF4-FFF2-40B4-BE49-F238E27FC236}">
                  <a16:creationId xmlns:a16="http://schemas.microsoft.com/office/drawing/2014/main" id="{6C38254B-E044-49AD-9311-593E83A1D84A}"/>
                </a:ext>
              </a:extLst>
            </p:cNvPr>
            <p:cNvSpPr txBox="1"/>
            <p:nvPr/>
          </p:nvSpPr>
          <p:spPr>
            <a:xfrm>
              <a:off x="5297312" y="1835645"/>
              <a:ext cx="1296144" cy="523220"/>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Determinants</a:t>
              </a:r>
            </a:p>
            <a:p>
              <a:r>
                <a:rPr lang="en-US" sz="1400" dirty="0">
                  <a:latin typeface="Segoe UI" panose="020B0502040204020203" pitchFamily="34" charset="0"/>
                  <a:ea typeface="Segoe UI" panose="020B0502040204020203" pitchFamily="34" charset="0"/>
                  <a:cs typeface="Segoe UI" panose="020B0502040204020203" pitchFamily="34" charset="0"/>
                </a:rPr>
                <a:t>N=53</a:t>
              </a:r>
            </a:p>
          </p:txBody>
        </p:sp>
        <p:sp>
          <p:nvSpPr>
            <p:cNvPr id="10" name="TextBox 9">
              <a:extLst>
                <a:ext uri="{FF2B5EF4-FFF2-40B4-BE49-F238E27FC236}">
                  <a16:creationId xmlns:a16="http://schemas.microsoft.com/office/drawing/2014/main" id="{8CC34482-48FB-4A8F-965C-85DC082B6F83}"/>
                </a:ext>
              </a:extLst>
            </p:cNvPr>
            <p:cNvSpPr txBox="1"/>
            <p:nvPr/>
          </p:nvSpPr>
          <p:spPr>
            <a:xfrm>
              <a:off x="5693573" y="3797477"/>
              <a:ext cx="737875" cy="307777"/>
            </a:xfrm>
            <a:prstGeom prst="rect">
              <a:avLst/>
            </a:prstGeom>
            <a:noFill/>
          </p:spPr>
          <p:txBody>
            <a:bodyPr wrap="square" rtlCol="0">
              <a:spAutoFit/>
            </a:bodyPr>
            <a:lstStyle/>
            <a:p>
              <a:r>
                <a:rPr lang="en-US" sz="1400" dirty="0">
                  <a:latin typeface="+mj-lt"/>
                </a:rPr>
                <a:t>N=31</a:t>
              </a:r>
            </a:p>
          </p:txBody>
        </p:sp>
      </p:grpSp>
      <p:sp>
        <p:nvSpPr>
          <p:cNvPr id="15" name="TextBox 14">
            <a:extLst>
              <a:ext uri="{FF2B5EF4-FFF2-40B4-BE49-F238E27FC236}">
                <a16:creationId xmlns:a16="http://schemas.microsoft.com/office/drawing/2014/main" id="{B4A69078-8BE6-4198-8F73-EED12C547E02}"/>
              </a:ext>
            </a:extLst>
          </p:cNvPr>
          <p:cNvSpPr txBox="1"/>
          <p:nvPr/>
        </p:nvSpPr>
        <p:spPr>
          <a:xfrm>
            <a:off x="757101" y="5920906"/>
            <a:ext cx="9577523" cy="461665"/>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[1] Number of nominated principal investigators with funding in the 2013‒2016 period for at minimum one operating grant, career award or equipment/infrastructure grant that is at least 50% focused on cancer risk and prevention.</a:t>
            </a:r>
          </a:p>
        </p:txBody>
      </p:sp>
      <p:sp>
        <p:nvSpPr>
          <p:cNvPr id="17" name="TextBox 16">
            <a:extLst>
              <a:ext uri="{FF2B5EF4-FFF2-40B4-BE49-F238E27FC236}">
                <a16:creationId xmlns:a16="http://schemas.microsoft.com/office/drawing/2014/main" id="{77D1F1A6-16C5-476A-9769-19601A406BA1}"/>
              </a:ext>
            </a:extLst>
          </p:cNvPr>
          <p:cNvSpPr txBox="1"/>
          <p:nvPr/>
        </p:nvSpPr>
        <p:spPr>
          <a:xfrm>
            <a:off x="757102" y="786759"/>
            <a:ext cx="10491923" cy="369332"/>
          </a:xfrm>
          <a:prstGeom prst="rect">
            <a:avLst/>
          </a:prstGeom>
          <a:noFill/>
        </p:spPr>
        <p:txBody>
          <a:bodyPr wrap="square" rtlCol="0">
            <a:spAutoFit/>
          </a:bodyPr>
          <a:lstStyle/>
          <a:p>
            <a:r>
              <a:rPr lang="en-US"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NOMINATED PRINCIPAL INVESTIGATORS IN 2013‒2016 BY RESEARCH FOCUS (N) [1]</a:t>
            </a:r>
          </a:p>
        </p:txBody>
      </p:sp>
    </p:spTree>
    <p:extLst>
      <p:ext uri="{BB962C8B-B14F-4D97-AF65-F5344CB8AC3E}">
        <p14:creationId xmlns:p14="http://schemas.microsoft.com/office/powerpoint/2010/main" val="403734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2A2892-0FE8-4151-8E7E-69B2E84E236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26</a:t>
            </a:fld>
            <a:endParaRPr lang="en-US" dirty="0"/>
          </a:p>
        </p:txBody>
      </p:sp>
      <p:pic>
        <p:nvPicPr>
          <p:cNvPr id="2" name="Picture 1">
            <a:extLst>
              <a:ext uri="{FF2B5EF4-FFF2-40B4-BE49-F238E27FC236}">
                <a16:creationId xmlns:a16="http://schemas.microsoft.com/office/drawing/2014/main" id="{1F05DE88-DD48-4804-AB1F-C82AFE699235}"/>
              </a:ext>
            </a:extLst>
          </p:cNvPr>
          <p:cNvPicPr>
            <a:picLocks noChangeAspect="1"/>
          </p:cNvPicPr>
          <p:nvPr/>
        </p:nvPicPr>
        <p:blipFill>
          <a:blip r:embed="rId2"/>
          <a:stretch>
            <a:fillRect/>
          </a:stretch>
        </p:blipFill>
        <p:spPr>
          <a:xfrm>
            <a:off x="738187" y="962204"/>
            <a:ext cx="11002538" cy="5267145"/>
          </a:xfrm>
          <a:prstGeom prst="rect">
            <a:avLst/>
          </a:prstGeom>
        </p:spPr>
      </p:pic>
    </p:spTree>
    <p:extLst>
      <p:ext uri="{BB962C8B-B14F-4D97-AF65-F5344CB8AC3E}">
        <p14:creationId xmlns:p14="http://schemas.microsoft.com/office/powerpoint/2010/main" val="285869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The brief report, </a:t>
            </a:r>
            <a:r>
              <a:rPr lang="en-US" i="1" dirty="0"/>
              <a:t>Canada’s Investment in Cancer Risk &amp; Prevention Research, 2005–2016</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a:t>
            </a:r>
          </a:p>
          <a:p>
            <a:r>
              <a:rPr lang="en-US" dirty="0"/>
              <a:t>This report would not have been possible without the advice provided by Drs. Judy Bray (Canadian Cancer Society), Craig Earle (Canadian Partnership Against Cancer), Jim Hudson (Consultant), and Stephen Robbins (CIHR Institute of Cancer Research).</a:t>
            </a:r>
          </a:p>
          <a:p>
            <a:r>
              <a:rPr lang="en-US" dirty="0"/>
              <a:t>The impetus for the original cancer risk and prevention analysis came from Dr. Jon Kerner, who was formerly the Senior Scientific Advisor for Cancer Control and Knowledge Translation at the Canadian Partnership Against Cancer.</a:t>
            </a:r>
            <a:endParaRPr lang="en-CA" dirty="0"/>
          </a:p>
          <a:p>
            <a:r>
              <a:rPr lang="en-US" dirty="0"/>
              <a:t>Questions about this project should be directed to the Canadian Cancer Research Survey Manager at </a:t>
            </a:r>
            <a:r>
              <a:rPr lang="en-US" dirty="0">
                <a:hlinkClick r:id="rId3"/>
              </a:rPr>
              <a:t>info@ccra-acrc.ca</a:t>
            </a:r>
            <a:r>
              <a:rPr lang="en-US" dirty="0"/>
              <a:t>. </a:t>
            </a:r>
          </a:p>
        </p:txBody>
      </p:sp>
      <p:sp>
        <p:nvSpPr>
          <p:cNvPr id="39938" name="Title 1"/>
          <p:cNvSpPr>
            <a:spLocks noGrp="1"/>
          </p:cNvSpPr>
          <p:nvPr>
            <p:ph type="title"/>
          </p:nvPr>
        </p:nvSpPr>
        <p:spPr/>
        <p:txBody>
          <a:bodyPr/>
          <a:lstStyle/>
          <a:p>
            <a:r>
              <a:rPr lang="en-US" dirty="0"/>
              <a:t>Further Information</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81552E-3726-4822-81B2-0E2AB1C55993}"/>
              </a:ext>
            </a:extLst>
          </p:cNvPr>
          <p:cNvGraphicFramePr>
            <a:graphicFrameLocks noGrp="1"/>
          </p:cNvGraphicFramePr>
          <p:nvPr>
            <p:extLst>
              <p:ext uri="{D42A27DB-BD31-4B8C-83A1-F6EECF244321}">
                <p14:modId xmlns:p14="http://schemas.microsoft.com/office/powerpoint/2010/main" val="2132503045"/>
              </p:ext>
            </p:extLst>
          </p:nvPr>
        </p:nvGraphicFramePr>
        <p:xfrm>
          <a:off x="847078"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dirty="0">
                          <a:solidFill>
                            <a:schemeClr val="accent5"/>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15A7E249-5E6D-45EE-985A-2DBE4A95910C}"/>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4" name="Picture 3">
            <a:extLst>
              <a:ext uri="{FF2B5EF4-FFF2-40B4-BE49-F238E27FC236}">
                <a16:creationId xmlns:a16="http://schemas.microsoft.com/office/drawing/2014/main" id="{3FA0F670-234D-4E58-8307-23B89ECC726A}"/>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5" name="Picture 12" descr="Image result for white email icon">
            <a:extLst>
              <a:ext uri="{FF2B5EF4-FFF2-40B4-BE49-F238E27FC236}">
                <a16:creationId xmlns:a16="http://schemas.microsoft.com/office/drawing/2014/main" id="{47ECE9FC-F3D8-47B0-AB1B-0997D88A9DE3}"/>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white linkedin icon">
            <a:extLst>
              <a:ext uri="{FF2B5EF4-FFF2-40B4-BE49-F238E27FC236}">
                <a16:creationId xmlns:a16="http://schemas.microsoft.com/office/drawing/2014/main" id="{EEBE05B4-3901-4AFE-9254-86BA583D8A44}"/>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92500"/>
          </a:bodyPr>
          <a:lstStyle/>
          <a:p>
            <a:r>
              <a:rPr lang="en-US" dirty="0"/>
              <a:t>On the basis of present knowledge, between a third to a half of cancers are preventable. Understanding the risk factors associated with cancer is important to the development of strategies to prevent cancer.</a:t>
            </a:r>
          </a:p>
          <a:p>
            <a:r>
              <a:rPr lang="en-US" dirty="0"/>
              <a:t>While much is known about how to prevent cancer, research is needed to develop and test effective interventions at the structural, organizational, and individual levels. </a:t>
            </a:r>
          </a:p>
          <a:p>
            <a:r>
              <a:rPr lang="en-US" dirty="0"/>
              <a:t>Primary cancer prevention is a critical component to stemming the anticipated rise in the number of cancer cases (largely due to the aging Canadian population) in the coming decades and is vital to lowering the personal, social and economic costs associated with cancer.</a:t>
            </a:r>
          </a:p>
        </p:txBody>
      </p:sp>
      <p:sp>
        <p:nvSpPr>
          <p:cNvPr id="8194" name="Title 1"/>
          <p:cNvSpPr>
            <a:spLocks noGrp="1"/>
          </p:cNvSpPr>
          <p:nvPr>
            <p:ph type="title"/>
          </p:nvPr>
        </p:nvSpPr>
        <p:spPr/>
        <p:txBody>
          <a:bodyPr/>
          <a:lstStyle/>
          <a:p>
            <a:r>
              <a:rPr lang="en-US" dirty="0"/>
              <a:t>Why report on this investment?</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Canadian Cancer Research Survey (CCRS) was the primary data source. This is a database of over 22,000 research projects funded by 42 governmental and voluntary sector organizations for years 2005 to 2016.</a:t>
            </a:r>
          </a:p>
          <a:p>
            <a:r>
              <a:rPr lang="en-US" dirty="0"/>
              <a:t>2,934 projects were selected based on coding criteria and exclusion criteria (projects were funded by 40 of the 42 organizations). </a:t>
            </a:r>
          </a:p>
          <a:p>
            <a:r>
              <a:rPr lang="en-US" dirty="0"/>
              <a:t>Selected projects were classified according to the three-dimensional cancer risk and prevention research “cube,” which was developed specifically for this work.</a:t>
            </a:r>
          </a:p>
          <a:p>
            <a:endParaRPr lang="en-US" dirty="0"/>
          </a:p>
        </p:txBody>
      </p:sp>
      <p:sp>
        <p:nvSpPr>
          <p:cNvPr id="9218" name="Title 1"/>
          <p:cNvSpPr>
            <a:spLocks noGrp="1"/>
          </p:cNvSpPr>
          <p:nvPr>
            <p:ph type="title"/>
          </p:nvPr>
        </p:nvSpPr>
        <p:spPr/>
        <p:txBody>
          <a:bodyPr/>
          <a:lstStyle/>
          <a:p>
            <a:r>
              <a:rPr lang="en-US" dirty="0"/>
              <a:t>Methodology</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lstStyle/>
          <a:p>
            <a:r>
              <a:rPr lang="en-US" dirty="0"/>
              <a:t>Cancer Risk and Prevention Cube</a:t>
            </a:r>
          </a:p>
        </p:txBody>
      </p:sp>
      <p:sp>
        <p:nvSpPr>
          <p:cNvPr id="5" name="Slide Number Placeholder 4"/>
          <p:cNvSpPr>
            <a:spLocks noGrp="1"/>
          </p:cNvSpPr>
          <p:nvPr>
            <p:ph type="sldNum" sz="quarter" idx="4"/>
          </p:nvPr>
        </p:nvSpPr>
        <p:spPr/>
        <p:txBody>
          <a:bodyPr/>
          <a:lstStyle/>
          <a:p>
            <a:fld id="{536ECFFB-CBEE-41C7-B65C-D7C358030AF8}" type="slidenum">
              <a:rPr lang="en-US" smtClean="0"/>
              <a:pPr/>
              <a:t>5</a:t>
            </a:fld>
            <a:endParaRPr lang="en-US" dirty="0"/>
          </a:p>
        </p:txBody>
      </p:sp>
      <p:pic>
        <p:nvPicPr>
          <p:cNvPr id="3" name="Picture 2">
            <a:extLst>
              <a:ext uri="{FF2B5EF4-FFF2-40B4-BE49-F238E27FC236}">
                <a16:creationId xmlns:a16="http://schemas.microsoft.com/office/drawing/2014/main" id="{49BCA083-9939-4A81-BA2D-AF8414608B04}"/>
              </a:ext>
            </a:extLst>
          </p:cNvPr>
          <p:cNvPicPr>
            <a:picLocks noChangeAspect="1"/>
          </p:cNvPicPr>
          <p:nvPr/>
        </p:nvPicPr>
        <p:blipFill>
          <a:blip r:embed="rId2"/>
          <a:stretch>
            <a:fillRect/>
          </a:stretch>
        </p:blipFill>
        <p:spPr>
          <a:xfrm>
            <a:off x="3102724" y="1501127"/>
            <a:ext cx="5988522" cy="48384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2016.</a:t>
            </a:r>
          </a:p>
          <a:p>
            <a:r>
              <a:rPr lang="en-US" dirty="0"/>
              <a:t>Data were analyzed for three periods: 2005–08, 2009–12, and 2013–16.</a:t>
            </a:r>
          </a:p>
          <a:p>
            <a:r>
              <a:rPr lang="en-US" dirty="0"/>
              <a:t>Budgets of projects that focused on more than cancer prevention were adjusted to reflect the extent of the cancer prevention focus.</a:t>
            </a:r>
          </a:p>
        </p:txBody>
      </p:sp>
      <p:sp>
        <p:nvSpPr>
          <p:cNvPr id="12290" name="Title 1"/>
          <p:cNvSpPr>
            <a:spLocks noGrp="1"/>
          </p:cNvSpPr>
          <p:nvPr>
            <p:ph type="title"/>
          </p:nvPr>
        </p:nvSpPr>
        <p:spPr/>
        <p:txBody>
          <a:bodyPr/>
          <a:lstStyle/>
          <a:p>
            <a:r>
              <a:rPr lang="en-US" dirty="0"/>
              <a:t>Reporting Conventions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report does not detail the larger investment in research on chronic disease risk and prevention.</a:t>
            </a:r>
          </a:p>
          <a:p>
            <a:r>
              <a:rPr lang="en-US" dirty="0"/>
              <a:t>Investments in intramural cancer prevention research being conducted by federal, provincial and municipal governments/agencies or by universities, hospitals, cancer centres, schools, and community organizations were not captured. </a:t>
            </a:r>
          </a:p>
          <a:p>
            <a:r>
              <a:rPr lang="en-US" dirty="0"/>
              <a:t>Investment figures for British Columbia may under-represent the cancer prevention investment for the province because the BC Cancer Agency did not contribute data to the CCRS during the reporting period.</a:t>
            </a:r>
          </a:p>
          <a:p>
            <a:r>
              <a:rPr lang="en-US" dirty="0"/>
              <a:t>Investments by industry are not part of the CCRS unless they are partnered dollars for projects funded by data contributors.</a:t>
            </a:r>
          </a:p>
        </p:txBody>
      </p:sp>
      <p:sp>
        <p:nvSpPr>
          <p:cNvPr id="13314" name="Title 1"/>
          <p:cNvSpPr>
            <a:spLocks noGrp="1"/>
          </p:cNvSpPr>
          <p:nvPr>
            <p:ph type="title"/>
          </p:nvPr>
        </p:nvSpPr>
        <p:spPr/>
        <p:txBody>
          <a:bodyPr/>
          <a:lstStyle/>
          <a:p>
            <a:r>
              <a:rPr lang="en-US" dirty="0"/>
              <a:t>Caveats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CA" dirty="0"/>
              <a:t>A total of $683.1M was invested in cancer risk and prevention research from 2005 to 2016. This represented 12% of the overall cancer research investment. </a:t>
            </a:r>
          </a:p>
          <a:p>
            <a:r>
              <a:rPr lang="en-CA" dirty="0"/>
              <a:t>Investment in the Canadian Partnership for Tomorrow project by the Canadian Partnership Against Cancer and provincial funders formed 22% ($150.1M) of $683.1M investment and was the major component of the targeted investment. </a:t>
            </a:r>
          </a:p>
          <a:p>
            <a:r>
              <a:rPr lang="en-CA" dirty="0"/>
              <a:t>Nine funders accounted for 74% of the 12-year investment. The Canadian Institutes of Health Research (CIHR) was the major funder each year and accounted for 28% of the overall 12-year investment. The Canadian Cancer Society (CCS) invested the second highest amount each year, accounting for 12% of the overall 12-year cancer risk and prevention investment.</a:t>
            </a:r>
          </a:p>
        </p:txBody>
      </p:sp>
      <p:sp>
        <p:nvSpPr>
          <p:cNvPr id="13314" name="Title 1"/>
          <p:cNvSpPr>
            <a:spLocks noGrp="1"/>
          </p:cNvSpPr>
          <p:nvPr>
            <p:ph type="title"/>
          </p:nvPr>
        </p:nvSpPr>
        <p:spPr/>
        <p:txBody>
          <a:bodyPr/>
          <a:lstStyle/>
          <a:p>
            <a:r>
              <a:rPr lang="en-US" dirty="0"/>
              <a:t>A1. Overall Investment </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A4A5C-EC0C-4B56-B9D8-414E38798DF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dirty="0"/>
          </a:p>
        </p:txBody>
      </p:sp>
      <p:pic>
        <p:nvPicPr>
          <p:cNvPr id="4" name="Picture 3">
            <a:extLst>
              <a:ext uri="{FF2B5EF4-FFF2-40B4-BE49-F238E27FC236}">
                <a16:creationId xmlns:a16="http://schemas.microsoft.com/office/drawing/2014/main" id="{7FB7F541-1CD9-48D5-BD6C-5D91F8DFD1D3}"/>
              </a:ext>
            </a:extLst>
          </p:cNvPr>
          <p:cNvPicPr>
            <a:picLocks noChangeAspect="1"/>
          </p:cNvPicPr>
          <p:nvPr/>
        </p:nvPicPr>
        <p:blipFill>
          <a:blip r:embed="rId2"/>
          <a:stretch>
            <a:fillRect/>
          </a:stretch>
        </p:blipFill>
        <p:spPr>
          <a:xfrm>
            <a:off x="816745" y="589517"/>
            <a:ext cx="10798206" cy="5947804"/>
          </a:xfrm>
          <a:prstGeom prst="rect">
            <a:avLst/>
          </a:prstGeom>
        </p:spPr>
      </p:pic>
    </p:spTree>
    <p:extLst>
      <p:ext uri="{BB962C8B-B14F-4D97-AF65-F5344CB8AC3E}">
        <p14:creationId xmlns:p14="http://schemas.microsoft.com/office/powerpoint/2010/main" val="2178471171"/>
      </p:ext>
    </p:extLst>
  </p:cSld>
  <p:clrMapOvr>
    <a:masterClrMapping/>
  </p:clrMapOvr>
</p:sld>
</file>

<file path=ppt/theme/theme1.xml><?xml version="1.0" encoding="utf-8"?>
<a:theme xmlns:a="http://schemas.openxmlformats.org/drawingml/2006/main" name="Office Theme">
  <a:themeElements>
    <a:clrScheme name="Custom 15">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FAE84"/>
      </a:hlink>
      <a:folHlink>
        <a:srgbClr val="0FAE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1526</Words>
  <Application>Microsoft Office PowerPoint</Application>
  <PresentationFormat>Widescreen</PresentationFormat>
  <Paragraphs>99</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Gill Sans</vt:lpstr>
      <vt:lpstr>Segoe Pro</vt:lpstr>
      <vt:lpstr>Segoe UI</vt:lpstr>
      <vt:lpstr>Wingdings</vt:lpstr>
      <vt:lpstr>Office Theme</vt:lpstr>
      <vt:lpstr>Canada’s Investment in Cancer Risk and Prevention Research, 2005–2016</vt:lpstr>
      <vt:lpstr>Introduction</vt:lpstr>
      <vt:lpstr>Why report on this investment?</vt:lpstr>
      <vt:lpstr>Methodology</vt:lpstr>
      <vt:lpstr>Cancer Risk and Prevention Cube</vt:lpstr>
      <vt:lpstr>Reporting Conventions</vt:lpstr>
      <vt:lpstr>Caveats</vt:lpstr>
      <vt:lpstr>A1. Overall Investment </vt:lpstr>
      <vt:lpstr>PowerPoint Presentation</vt:lpstr>
      <vt:lpstr>PowerPoint Presentation</vt:lpstr>
      <vt:lpstr>A2. Overall Investment</vt:lpstr>
      <vt:lpstr>PowerPoint Presentation</vt:lpstr>
      <vt:lpstr>PowerPoint Presentation</vt:lpstr>
      <vt:lpstr>PowerPoint Presentation</vt:lpstr>
      <vt:lpstr>PowerPoint Presentation</vt:lpstr>
      <vt:lpstr>B. Investment by Risk Factors</vt:lpstr>
      <vt:lpstr>PowerPoint Presentation</vt:lpstr>
      <vt:lpstr>PowerPoint Presentation</vt:lpstr>
      <vt:lpstr>PowerPoint Presentation</vt:lpstr>
      <vt:lpstr>PowerPoint Presentation</vt:lpstr>
      <vt:lpstr>PowerPoint Presentation</vt:lpstr>
      <vt:lpstr>PowerPoint Presentation</vt:lpstr>
      <vt:lpstr>C.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45</cp:revision>
  <dcterms:created xsi:type="dcterms:W3CDTF">2019-03-06T10:58:11Z</dcterms:created>
  <dcterms:modified xsi:type="dcterms:W3CDTF">2019-04-01T14:10:33Z</dcterms:modified>
</cp:coreProperties>
</file>