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2" r:id="rId3"/>
    <p:sldId id="283" r:id="rId4"/>
    <p:sldId id="285" r:id="rId5"/>
    <p:sldId id="312" r:id="rId6"/>
    <p:sldId id="287" r:id="rId7"/>
    <p:sldId id="289" r:id="rId8"/>
    <p:sldId id="293" r:id="rId9"/>
    <p:sldId id="298" r:id="rId10"/>
    <p:sldId id="311" r:id="rId11"/>
    <p:sldId id="309" r:id="rId12"/>
    <p:sldId id="294" r:id="rId13"/>
    <p:sldId id="300" r:id="rId14"/>
    <p:sldId id="302" r:id="rId15"/>
    <p:sldId id="303" r:id="rId16"/>
    <p:sldId id="295" r:id="rId17"/>
    <p:sldId id="301" r:id="rId18"/>
    <p:sldId id="296" r:id="rId19"/>
    <p:sldId id="304" r:id="rId20"/>
    <p:sldId id="297" r:id="rId21"/>
    <p:sldId id="306" r:id="rId22"/>
    <p:sldId id="307" r:id="rId23"/>
    <p:sldId id="308" r:id="rId24"/>
    <p:sldId id="292"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9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C4F062-F198-497E-A315-120F57AD2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7F5AF1-E976-41C0-8F7F-252C55410E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091B45-F082-4793-BCF7-26746BA74D88}" type="datetimeFigureOut">
              <a:rPr lang="en-US" smtClean="0"/>
              <a:t>3/27/2019</a:t>
            </a:fld>
            <a:endParaRPr lang="en-US"/>
          </a:p>
        </p:txBody>
      </p:sp>
      <p:sp>
        <p:nvSpPr>
          <p:cNvPr id="4" name="Footer Placeholder 3">
            <a:extLst>
              <a:ext uri="{FF2B5EF4-FFF2-40B4-BE49-F238E27FC236}">
                <a16:creationId xmlns:a16="http://schemas.microsoft.com/office/drawing/2014/main" id="{BAA18FE9-2560-4F9E-946E-999B2894BA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116372-201F-4669-BEAF-0CFC5FC3FF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E4536D-29F7-45E1-B2A4-DA868E0F8B3D}" type="slidenum">
              <a:rPr lang="en-US" smtClean="0"/>
              <a:t>‹#›</a:t>
            </a:fld>
            <a:endParaRPr lang="en-US"/>
          </a:p>
        </p:txBody>
      </p:sp>
    </p:spTree>
    <p:extLst>
      <p:ext uri="{BB962C8B-B14F-4D97-AF65-F5344CB8AC3E}">
        <p14:creationId xmlns:p14="http://schemas.microsoft.com/office/powerpoint/2010/main" val="1379680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0204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pic>
        <p:nvPicPr>
          <p:cNvPr id="3" name="Picture 2">
            <a:extLst>
              <a:ext uri="{FF2B5EF4-FFF2-40B4-BE49-F238E27FC236}">
                <a16:creationId xmlns:a16="http://schemas.microsoft.com/office/drawing/2014/main" id="{FC35AF4C-E777-4ADD-B507-674160F3F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1" y="0"/>
            <a:ext cx="11616275" cy="4009292"/>
          </a:xfrm>
          <a:prstGeom prst="rect">
            <a:avLst/>
          </a:prstGeom>
        </p:spPr>
      </p:pic>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34066" y="3216800"/>
            <a:ext cx="66097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March 2019</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8" name="Picture 7">
            <a:extLst>
              <a:ext uri="{FF2B5EF4-FFF2-40B4-BE49-F238E27FC236}">
                <a16:creationId xmlns:a16="http://schemas.microsoft.com/office/drawing/2014/main" id="{0D22F3BA-F4B4-48DB-86ED-71369157EB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3884" y="5623176"/>
            <a:ext cx="3840813" cy="716342"/>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3/27/2019</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Research Investment in</a:t>
            </a:r>
            <a:br>
              <a:rPr lang="en-US" dirty="0"/>
            </a:br>
            <a:r>
              <a:rPr lang="en-US" dirty="0"/>
              <a:t>Childhood and Adolescent Cancers, 2005–2016</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E4ED5-AA38-41D7-8C5B-4E5F5CEE3680}"/>
              </a:ext>
            </a:extLst>
          </p:cNvPr>
          <p:cNvSpPr>
            <a:spLocks noGrp="1"/>
          </p:cNvSpPr>
          <p:nvPr>
            <p:ph type="sldNum" sz="quarter" idx="4"/>
          </p:nvPr>
        </p:nvSpPr>
        <p:spPr/>
        <p:txBody>
          <a:bodyPr/>
          <a:lstStyle/>
          <a:p>
            <a:fld id="{B47ABD4A-E1D3-4DA1-85CF-EB3A31666CA3}" type="slidenum">
              <a:rPr lang="en-US" smtClean="0"/>
              <a:pPr/>
              <a:t>10</a:t>
            </a:fld>
            <a:endParaRPr lang="en-US"/>
          </a:p>
        </p:txBody>
      </p:sp>
      <p:pic>
        <p:nvPicPr>
          <p:cNvPr id="3" name="Picture 2">
            <a:extLst>
              <a:ext uri="{FF2B5EF4-FFF2-40B4-BE49-F238E27FC236}">
                <a16:creationId xmlns:a16="http://schemas.microsoft.com/office/drawing/2014/main" id="{3D1741B5-4545-4E4F-9042-583713C70EE4}"/>
              </a:ext>
            </a:extLst>
          </p:cNvPr>
          <p:cNvPicPr>
            <a:picLocks noChangeAspect="1"/>
          </p:cNvPicPr>
          <p:nvPr/>
        </p:nvPicPr>
        <p:blipFill>
          <a:blip r:embed="rId2"/>
          <a:stretch>
            <a:fillRect/>
          </a:stretch>
        </p:blipFill>
        <p:spPr>
          <a:xfrm>
            <a:off x="731989" y="829925"/>
            <a:ext cx="11460011" cy="5468815"/>
          </a:xfrm>
          <a:prstGeom prst="rect">
            <a:avLst/>
          </a:prstGeom>
        </p:spPr>
      </p:pic>
    </p:spTree>
    <p:extLst>
      <p:ext uri="{BB962C8B-B14F-4D97-AF65-F5344CB8AC3E}">
        <p14:creationId xmlns:p14="http://schemas.microsoft.com/office/powerpoint/2010/main" val="25999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11</a:t>
            </a:fld>
            <a:endParaRPr lang="en-US" dirty="0"/>
          </a:p>
        </p:txBody>
      </p:sp>
      <p:pic>
        <p:nvPicPr>
          <p:cNvPr id="3" name="Picture 2">
            <a:extLst>
              <a:ext uri="{FF2B5EF4-FFF2-40B4-BE49-F238E27FC236}">
                <a16:creationId xmlns:a16="http://schemas.microsoft.com/office/drawing/2014/main" id="{8C997A16-38EC-42D1-89DA-5F8694D6905D}"/>
              </a:ext>
            </a:extLst>
          </p:cNvPr>
          <p:cNvPicPr>
            <a:picLocks noChangeAspect="1"/>
          </p:cNvPicPr>
          <p:nvPr/>
        </p:nvPicPr>
        <p:blipFill>
          <a:blip r:embed="rId2"/>
          <a:stretch>
            <a:fillRect/>
          </a:stretch>
        </p:blipFill>
        <p:spPr>
          <a:xfrm>
            <a:off x="790574" y="790134"/>
            <a:ext cx="10401301" cy="5565833"/>
          </a:xfrm>
          <a:prstGeom prst="rect">
            <a:avLst/>
          </a:prstGeom>
        </p:spPr>
      </p:pic>
    </p:spTree>
    <p:extLst>
      <p:ext uri="{BB962C8B-B14F-4D97-AF65-F5344CB8AC3E}">
        <p14:creationId xmlns:p14="http://schemas.microsoft.com/office/powerpoint/2010/main" val="41177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The Canadian Institutes of Health Research (CIHR) and the Canadian Cancer Society (CCS) were the top funders of childhood and adolescent cancer research, accounting for 38% and 13% of the 12-year investment, respectively. Other key funders included the Ontario Institute for Cancer Research (OICR), the Terry Fox Research Institute (TFRI), Genome Canada and the Cole Foundation.</a:t>
            </a:r>
          </a:p>
          <a:p>
            <a:r>
              <a:rPr lang="en-US" dirty="0"/>
              <a:t>In terms of funding mechanisms, operating grants formed the largest share of the investment. While most of the operating grant investment was in the biomedical research pillar, the investments grew over two-fold for both biomedical and clinical research from 2005–08 to 2013–16.</a:t>
            </a:r>
          </a:p>
        </p:txBody>
      </p:sp>
      <p:sp>
        <p:nvSpPr>
          <p:cNvPr id="2" name="Title 1"/>
          <p:cNvSpPr>
            <a:spLocks noGrp="1"/>
          </p:cNvSpPr>
          <p:nvPr>
            <p:ph type="title"/>
          </p:nvPr>
        </p:nvSpPr>
        <p:spPr/>
        <p:txBody>
          <a:bodyPr/>
          <a:lstStyle/>
          <a:p>
            <a:r>
              <a:rPr lang="en-US" dirty="0"/>
              <a:t>A2. Overall Investment</a:t>
            </a:r>
          </a:p>
        </p:txBody>
      </p:sp>
      <p:sp>
        <p:nvSpPr>
          <p:cNvPr id="4" name="Slide Number Placeholder 3"/>
          <p:cNvSpPr>
            <a:spLocks noGrp="1"/>
          </p:cNvSpPr>
          <p:nvPr>
            <p:ph type="sldNum" sz="quarter" idx="4"/>
          </p:nvPr>
        </p:nvSpPr>
        <p:spPr/>
        <p:txBody>
          <a:body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13</a:t>
            </a:fld>
            <a:endParaRPr lang="en-US" dirty="0"/>
          </a:p>
        </p:txBody>
      </p:sp>
      <p:grpSp>
        <p:nvGrpSpPr>
          <p:cNvPr id="16" name="Group 15">
            <a:extLst>
              <a:ext uri="{FF2B5EF4-FFF2-40B4-BE49-F238E27FC236}">
                <a16:creationId xmlns:a16="http://schemas.microsoft.com/office/drawing/2014/main" id="{05BF4C4A-1700-4993-A09E-059B2599B8C9}"/>
              </a:ext>
            </a:extLst>
          </p:cNvPr>
          <p:cNvGrpSpPr/>
          <p:nvPr/>
        </p:nvGrpSpPr>
        <p:grpSpPr>
          <a:xfrm>
            <a:off x="838200" y="842784"/>
            <a:ext cx="9458326" cy="5348466"/>
            <a:chOff x="819149" y="795158"/>
            <a:chExt cx="9963151" cy="5619285"/>
          </a:xfrm>
        </p:grpSpPr>
        <p:pic>
          <p:nvPicPr>
            <p:cNvPr id="4" name="Picture 3">
              <a:extLst>
                <a:ext uri="{FF2B5EF4-FFF2-40B4-BE49-F238E27FC236}">
                  <a16:creationId xmlns:a16="http://schemas.microsoft.com/office/drawing/2014/main" id="{A4E7D2D5-A197-4505-9222-5137B8482E6A}"/>
                </a:ext>
              </a:extLst>
            </p:cNvPr>
            <p:cNvPicPr>
              <a:picLocks noChangeAspect="1"/>
            </p:cNvPicPr>
            <p:nvPr/>
          </p:nvPicPr>
          <p:blipFill>
            <a:blip r:embed="rId2"/>
            <a:stretch>
              <a:fillRect/>
            </a:stretch>
          </p:blipFill>
          <p:spPr>
            <a:xfrm>
              <a:off x="819150" y="795158"/>
              <a:ext cx="8467726" cy="431114"/>
            </a:xfrm>
            <a:prstGeom prst="rect">
              <a:avLst/>
            </a:prstGeom>
          </p:spPr>
        </p:pic>
        <p:grpSp>
          <p:nvGrpSpPr>
            <p:cNvPr id="14" name="Group 13">
              <a:extLst>
                <a:ext uri="{FF2B5EF4-FFF2-40B4-BE49-F238E27FC236}">
                  <a16:creationId xmlns:a16="http://schemas.microsoft.com/office/drawing/2014/main" id="{123D9C06-04C8-4417-BF1B-B4C286568FFB}"/>
                </a:ext>
              </a:extLst>
            </p:cNvPr>
            <p:cNvGrpSpPr/>
            <p:nvPr/>
          </p:nvGrpSpPr>
          <p:grpSpPr>
            <a:xfrm>
              <a:off x="819149" y="1300621"/>
              <a:ext cx="9963151" cy="4772022"/>
              <a:chOff x="780513" y="1468260"/>
              <a:chExt cx="10220862" cy="4751562"/>
            </a:xfrm>
          </p:grpSpPr>
          <p:pic>
            <p:nvPicPr>
              <p:cNvPr id="11" name="Picture 10">
                <a:extLst>
                  <a:ext uri="{FF2B5EF4-FFF2-40B4-BE49-F238E27FC236}">
                    <a16:creationId xmlns:a16="http://schemas.microsoft.com/office/drawing/2014/main" id="{A7E311A9-7EE9-4CD9-A3C0-F6FD86301579}"/>
                  </a:ext>
                </a:extLst>
              </p:cNvPr>
              <p:cNvPicPr>
                <a:picLocks noChangeAspect="1"/>
              </p:cNvPicPr>
              <p:nvPr/>
            </p:nvPicPr>
            <p:blipFill>
              <a:blip r:embed="rId3"/>
              <a:stretch>
                <a:fillRect/>
              </a:stretch>
            </p:blipFill>
            <p:spPr>
              <a:xfrm>
                <a:off x="2541983" y="1785759"/>
                <a:ext cx="8459392" cy="4434063"/>
              </a:xfrm>
              <a:prstGeom prst="rect">
                <a:avLst/>
              </a:prstGeom>
            </p:spPr>
          </p:pic>
          <p:pic>
            <p:nvPicPr>
              <p:cNvPr id="6" name="Picture 5">
                <a:extLst>
                  <a:ext uri="{FF2B5EF4-FFF2-40B4-BE49-F238E27FC236}">
                    <a16:creationId xmlns:a16="http://schemas.microsoft.com/office/drawing/2014/main" id="{250D7D60-9063-48C1-BA8B-D4FCF9869E98}"/>
                  </a:ext>
                </a:extLst>
              </p:cNvPr>
              <p:cNvPicPr>
                <a:picLocks noChangeAspect="1"/>
              </p:cNvPicPr>
              <p:nvPr/>
            </p:nvPicPr>
            <p:blipFill>
              <a:blip r:embed="rId4"/>
              <a:stretch>
                <a:fillRect/>
              </a:stretch>
            </p:blipFill>
            <p:spPr>
              <a:xfrm>
                <a:off x="780513" y="1468260"/>
                <a:ext cx="10220861" cy="4751562"/>
              </a:xfrm>
              <a:prstGeom prst="rect">
                <a:avLst/>
              </a:prstGeom>
            </p:spPr>
          </p:pic>
        </p:grpSp>
        <p:pic>
          <p:nvPicPr>
            <p:cNvPr id="15" name="Picture 14">
              <a:extLst>
                <a:ext uri="{FF2B5EF4-FFF2-40B4-BE49-F238E27FC236}">
                  <a16:creationId xmlns:a16="http://schemas.microsoft.com/office/drawing/2014/main" id="{7A0D11F3-ACE9-4554-9F87-E464F68D3724}"/>
                </a:ext>
              </a:extLst>
            </p:cNvPr>
            <p:cNvPicPr>
              <a:picLocks noChangeAspect="1"/>
            </p:cNvPicPr>
            <p:nvPr/>
          </p:nvPicPr>
          <p:blipFill>
            <a:blip r:embed="rId5"/>
            <a:stretch>
              <a:fillRect/>
            </a:stretch>
          </p:blipFill>
          <p:spPr>
            <a:xfrm>
              <a:off x="819149" y="6158419"/>
              <a:ext cx="7496879" cy="256024"/>
            </a:xfrm>
            <a:prstGeom prst="rect">
              <a:avLst/>
            </a:prstGeom>
          </p:spPr>
        </p:pic>
      </p:grpSp>
    </p:spTree>
    <p:extLst>
      <p:ext uri="{BB962C8B-B14F-4D97-AF65-F5344CB8AC3E}">
        <p14:creationId xmlns:p14="http://schemas.microsoft.com/office/powerpoint/2010/main" val="3933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14</a:t>
            </a:fld>
            <a:endParaRPr lang="en-US" dirty="0"/>
          </a:p>
        </p:txBody>
      </p:sp>
      <p:pic>
        <p:nvPicPr>
          <p:cNvPr id="3" name="Picture 2">
            <a:extLst>
              <a:ext uri="{FF2B5EF4-FFF2-40B4-BE49-F238E27FC236}">
                <a16:creationId xmlns:a16="http://schemas.microsoft.com/office/drawing/2014/main" id="{AE9FD9C0-83B8-442F-8750-CF2EF003EC04}"/>
              </a:ext>
            </a:extLst>
          </p:cNvPr>
          <p:cNvPicPr>
            <a:picLocks noChangeAspect="1"/>
          </p:cNvPicPr>
          <p:nvPr/>
        </p:nvPicPr>
        <p:blipFill>
          <a:blip r:embed="rId2"/>
          <a:stretch>
            <a:fillRect/>
          </a:stretch>
        </p:blipFill>
        <p:spPr>
          <a:xfrm>
            <a:off x="771525" y="685803"/>
            <a:ext cx="10235160" cy="5705471"/>
          </a:xfrm>
          <a:prstGeom prst="rect">
            <a:avLst/>
          </a:prstGeom>
        </p:spPr>
      </p:pic>
    </p:spTree>
    <p:extLst>
      <p:ext uri="{BB962C8B-B14F-4D97-AF65-F5344CB8AC3E}">
        <p14:creationId xmlns:p14="http://schemas.microsoft.com/office/powerpoint/2010/main" val="41722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15</a:t>
            </a:fld>
            <a:endParaRPr lang="en-US" dirty="0"/>
          </a:p>
        </p:txBody>
      </p:sp>
      <p:pic>
        <p:nvPicPr>
          <p:cNvPr id="4" name="Picture 3">
            <a:extLst>
              <a:ext uri="{FF2B5EF4-FFF2-40B4-BE49-F238E27FC236}">
                <a16:creationId xmlns:a16="http://schemas.microsoft.com/office/drawing/2014/main" id="{E21760B0-E754-4EB0-89C3-5D609A30F08F}"/>
              </a:ext>
            </a:extLst>
          </p:cNvPr>
          <p:cNvPicPr>
            <a:picLocks noChangeAspect="1"/>
          </p:cNvPicPr>
          <p:nvPr/>
        </p:nvPicPr>
        <p:blipFill>
          <a:blip r:embed="rId2"/>
          <a:stretch>
            <a:fillRect/>
          </a:stretch>
        </p:blipFill>
        <p:spPr>
          <a:xfrm>
            <a:off x="714375" y="889503"/>
            <a:ext cx="11358848" cy="5273172"/>
          </a:xfrm>
          <a:prstGeom prst="rect">
            <a:avLst/>
          </a:prstGeom>
        </p:spPr>
      </p:pic>
    </p:spTree>
    <p:extLst>
      <p:ext uri="{BB962C8B-B14F-4D97-AF65-F5344CB8AC3E}">
        <p14:creationId xmlns:p14="http://schemas.microsoft.com/office/powerpoint/2010/main" val="12786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Biology represented a shrinking proportion of the annual investment in childhood and adolescent cancers over the 12 years, consistent with the overall cancer research investment trend.</a:t>
            </a:r>
          </a:p>
          <a:p>
            <a:r>
              <a:rPr lang="en-CA" dirty="0"/>
              <a:t>Investment in the Early detection, diagnosis &amp; prognosis category had the greatest increase from the first to the third four-year period, with nearly a six-fold increase. This reflects increased investment on research focused on biomarkers.</a:t>
            </a:r>
          </a:p>
          <a:p>
            <a:r>
              <a:rPr lang="en-US" dirty="0"/>
              <a:t>The investment in treatment research more than doubled. </a:t>
            </a:r>
          </a:p>
          <a:p>
            <a:endParaRPr lang="en-CA" dirty="0"/>
          </a:p>
          <a:p>
            <a:endParaRPr lang="en-US" dirty="0"/>
          </a:p>
        </p:txBody>
      </p:sp>
      <p:sp>
        <p:nvSpPr>
          <p:cNvPr id="2" name="Title 1"/>
          <p:cNvSpPr>
            <a:spLocks noGrp="1"/>
          </p:cNvSpPr>
          <p:nvPr>
            <p:ph type="title"/>
          </p:nvPr>
        </p:nvSpPr>
        <p:spPr/>
        <p:txBody>
          <a:bodyPr/>
          <a:lstStyle/>
          <a:p>
            <a:r>
              <a:rPr lang="en-US" dirty="0"/>
              <a:t>B. Investment by AREAS OF SCIENCE</a:t>
            </a:r>
          </a:p>
        </p:txBody>
      </p:sp>
      <p:sp>
        <p:nvSpPr>
          <p:cNvPr id="4" name="Slide Number Placeholder 3"/>
          <p:cNvSpPr>
            <a:spLocks noGrp="1"/>
          </p:cNvSpPr>
          <p:nvPr>
            <p:ph type="sldNum" sz="quarter" idx="4"/>
          </p:nvPr>
        </p:nvSpPr>
        <p:spPr/>
        <p:txBody>
          <a:body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17</a:t>
            </a:fld>
            <a:endParaRPr lang="en-US" dirty="0"/>
          </a:p>
        </p:txBody>
      </p:sp>
      <p:pic>
        <p:nvPicPr>
          <p:cNvPr id="3" name="Picture 2">
            <a:extLst>
              <a:ext uri="{FF2B5EF4-FFF2-40B4-BE49-F238E27FC236}">
                <a16:creationId xmlns:a16="http://schemas.microsoft.com/office/drawing/2014/main" id="{692896C2-4C2B-4F21-BCE9-C4FECDE5487B}"/>
              </a:ext>
            </a:extLst>
          </p:cNvPr>
          <p:cNvPicPr>
            <a:picLocks noChangeAspect="1"/>
          </p:cNvPicPr>
          <p:nvPr/>
        </p:nvPicPr>
        <p:blipFill>
          <a:blip r:embed="rId2"/>
          <a:stretch>
            <a:fillRect/>
          </a:stretch>
        </p:blipFill>
        <p:spPr>
          <a:xfrm>
            <a:off x="771525" y="813626"/>
            <a:ext cx="9563100" cy="5618792"/>
          </a:xfrm>
          <a:prstGeom prst="rect">
            <a:avLst/>
          </a:prstGeom>
        </p:spPr>
      </p:pic>
    </p:spTree>
    <p:extLst>
      <p:ext uri="{BB962C8B-B14F-4D97-AF65-F5344CB8AC3E}">
        <p14:creationId xmlns:p14="http://schemas.microsoft.com/office/powerpoint/2010/main" val="17156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Over 80% of the childhood and adolescent cancer research investment was focused on specific cancers.</a:t>
            </a:r>
          </a:p>
          <a:p>
            <a:r>
              <a:rPr lang="en-US" dirty="0"/>
              <a:t>Central nervous system neoplasms (which includes cancers of the brain and spinal cord) and leukemias represented 39% and 34%, respectively, of the investment for the decade and the investment in both areas had a net increase from the 2005-08 to 2013-16. These cancers also represented the highest number of new cancer cases and deaths for this age group.</a:t>
            </a:r>
          </a:p>
        </p:txBody>
      </p:sp>
      <p:sp>
        <p:nvSpPr>
          <p:cNvPr id="2" name="Title 1"/>
          <p:cNvSpPr>
            <a:spLocks noGrp="1"/>
          </p:cNvSpPr>
          <p:nvPr>
            <p:ph type="title"/>
          </p:nvPr>
        </p:nvSpPr>
        <p:spPr/>
        <p:txBody>
          <a:bodyPr/>
          <a:lstStyle/>
          <a:p>
            <a:r>
              <a:rPr lang="en-US" dirty="0"/>
              <a:t>C. Investment by Cancer sites</a:t>
            </a:r>
          </a:p>
        </p:txBody>
      </p:sp>
      <p:sp>
        <p:nvSpPr>
          <p:cNvPr id="4" name="Slide Number Placeholder 3"/>
          <p:cNvSpPr>
            <a:spLocks noGrp="1"/>
          </p:cNvSpPr>
          <p:nvPr>
            <p:ph type="sldNum" sz="quarter" idx="4"/>
          </p:nvPr>
        </p:nvSpPr>
        <p:spPr/>
        <p:txBody>
          <a:body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19</a:t>
            </a:fld>
            <a:endParaRPr lang="en-US" dirty="0"/>
          </a:p>
        </p:txBody>
      </p:sp>
      <p:pic>
        <p:nvPicPr>
          <p:cNvPr id="3" name="Picture 2">
            <a:extLst>
              <a:ext uri="{FF2B5EF4-FFF2-40B4-BE49-F238E27FC236}">
                <a16:creationId xmlns:a16="http://schemas.microsoft.com/office/drawing/2014/main" id="{E591B61E-046F-43EE-95A0-C81E7E569C34}"/>
              </a:ext>
            </a:extLst>
          </p:cNvPr>
          <p:cNvPicPr>
            <a:picLocks noChangeAspect="1"/>
          </p:cNvPicPr>
          <p:nvPr/>
        </p:nvPicPr>
        <p:blipFill>
          <a:blip r:embed="rId2"/>
          <a:stretch>
            <a:fillRect/>
          </a:stretch>
        </p:blipFill>
        <p:spPr>
          <a:xfrm>
            <a:off x="762000" y="685804"/>
            <a:ext cx="9060582" cy="5740175"/>
          </a:xfrm>
          <a:prstGeom prst="rect">
            <a:avLst/>
          </a:prstGeom>
        </p:spPr>
      </p:pic>
    </p:spTree>
    <p:extLst>
      <p:ext uri="{BB962C8B-B14F-4D97-AF65-F5344CB8AC3E}">
        <p14:creationId xmlns:p14="http://schemas.microsoft.com/office/powerpoint/2010/main" val="2267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p>
            <a:fld id="{4AC4E0B1-4387-4925-ACC3-229E73BB423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Over the 12 years, there were 208 nominated PIs funded for research projects on childhood and adolescent cancers. T</a:t>
            </a:r>
            <a:r>
              <a:rPr lang="en-CA" dirty="0"/>
              <a:t>his number represents nominated PIs who were funded for at least one operating grant, equipment award, or career award that was considered to be wholly focused on childhood and adolescent cancers. </a:t>
            </a:r>
          </a:p>
          <a:p>
            <a:r>
              <a:rPr lang="en-CA" dirty="0"/>
              <a:t>There were 50 more PIs with funding active in 2013–16 than in 2005–08, suggesting that increased funding may have facilitated increased capacity. 55 PIs (26%) were funded at some point in both periods. Many were based in Ontario, but it is noteworthy that many projects involved multiple institutions.</a:t>
            </a:r>
          </a:p>
          <a:p>
            <a:r>
              <a:rPr lang="en-US" dirty="0"/>
              <a:t>Although most trainees are supported from diverse sources like provincial or institutional programs, internships or operating grants, a small group of trainees receive awards through the grant peer-review process. </a:t>
            </a:r>
            <a:r>
              <a:rPr lang="en-CA" dirty="0"/>
              <a:t>From 2005 to 2016, 264 trainees were funded for research projects that had some relevance to childhood and adolescent cancers. </a:t>
            </a:r>
            <a:r>
              <a:rPr lang="en-US" dirty="0"/>
              <a:t>An increased investment in graduate and post-doctoral awards among regional funders was found in the latest four-year period.</a:t>
            </a:r>
          </a:p>
        </p:txBody>
      </p:sp>
      <p:sp>
        <p:nvSpPr>
          <p:cNvPr id="2" name="Title 1"/>
          <p:cNvSpPr>
            <a:spLocks noGrp="1"/>
          </p:cNvSpPr>
          <p:nvPr>
            <p:ph type="title"/>
          </p:nvPr>
        </p:nvSpPr>
        <p:spPr/>
        <p:txBody>
          <a:bodyPr/>
          <a:lstStyle/>
          <a:p>
            <a:r>
              <a:rPr lang="en-US" dirty="0"/>
              <a:t>D. Nominated Principal Investigators</a:t>
            </a:r>
          </a:p>
        </p:txBody>
      </p:sp>
      <p:sp>
        <p:nvSpPr>
          <p:cNvPr id="4" name="Slide Number Placeholder 3"/>
          <p:cNvSpPr>
            <a:spLocks noGrp="1"/>
          </p:cNvSpPr>
          <p:nvPr>
            <p:ph type="sldNum" sz="quarter" idx="4"/>
          </p:nvPr>
        </p:nvSpPr>
        <p:spPr/>
        <p:txBody>
          <a:body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21</a:t>
            </a:fld>
            <a:endParaRPr lang="en-US" dirty="0"/>
          </a:p>
        </p:txBody>
      </p:sp>
      <p:pic>
        <p:nvPicPr>
          <p:cNvPr id="15" name="Picture 14">
            <a:extLst>
              <a:ext uri="{FF2B5EF4-FFF2-40B4-BE49-F238E27FC236}">
                <a16:creationId xmlns:a16="http://schemas.microsoft.com/office/drawing/2014/main" id="{0C0C7094-7F40-4D0B-A280-A61F1E1F4B7A}"/>
              </a:ext>
            </a:extLst>
          </p:cNvPr>
          <p:cNvPicPr>
            <a:picLocks noChangeAspect="1"/>
          </p:cNvPicPr>
          <p:nvPr/>
        </p:nvPicPr>
        <p:blipFill>
          <a:blip r:embed="rId2"/>
          <a:stretch>
            <a:fillRect/>
          </a:stretch>
        </p:blipFill>
        <p:spPr>
          <a:xfrm>
            <a:off x="838200" y="760172"/>
            <a:ext cx="6669694" cy="5678728"/>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22</a:t>
            </a:fld>
            <a:endParaRPr lang="en-US" dirty="0"/>
          </a:p>
        </p:txBody>
      </p:sp>
      <p:pic>
        <p:nvPicPr>
          <p:cNvPr id="4" name="Picture 3">
            <a:extLst>
              <a:ext uri="{FF2B5EF4-FFF2-40B4-BE49-F238E27FC236}">
                <a16:creationId xmlns:a16="http://schemas.microsoft.com/office/drawing/2014/main" id="{4B2DA73D-762E-4F16-ABCE-3EDD595D21D8}"/>
              </a:ext>
            </a:extLst>
          </p:cNvPr>
          <p:cNvPicPr>
            <a:picLocks noChangeAspect="1"/>
          </p:cNvPicPr>
          <p:nvPr/>
        </p:nvPicPr>
        <p:blipFill>
          <a:blip r:embed="rId2"/>
          <a:stretch>
            <a:fillRect/>
          </a:stretch>
        </p:blipFill>
        <p:spPr>
          <a:xfrm>
            <a:off x="838200" y="685804"/>
            <a:ext cx="9029700" cy="5754735"/>
          </a:xfrm>
          <a:prstGeom prst="rect">
            <a:avLst/>
          </a:prstGeom>
        </p:spPr>
      </p:pic>
    </p:spTree>
    <p:extLst>
      <p:ext uri="{BB962C8B-B14F-4D97-AF65-F5344CB8AC3E}">
        <p14:creationId xmlns:p14="http://schemas.microsoft.com/office/powerpoint/2010/main" val="394632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7343F837-3181-4CB4-AB2A-1211FAA321EC}"/>
              </a:ext>
            </a:extLst>
          </p:cNvPr>
          <p:cNvPicPr>
            <a:picLocks noChangeAspect="1"/>
          </p:cNvPicPr>
          <p:nvPr/>
        </p:nvPicPr>
        <p:blipFill>
          <a:blip r:embed="rId2"/>
          <a:stretch>
            <a:fillRect/>
          </a:stretch>
        </p:blipFill>
        <p:spPr>
          <a:xfrm>
            <a:off x="790575" y="685804"/>
            <a:ext cx="9760824" cy="5753333"/>
          </a:xfrm>
          <a:prstGeom prst="rect">
            <a:avLst/>
          </a:prstGeom>
        </p:spPr>
      </p:pic>
    </p:spTree>
    <p:extLst>
      <p:ext uri="{BB962C8B-B14F-4D97-AF65-F5344CB8AC3E}">
        <p14:creationId xmlns:p14="http://schemas.microsoft.com/office/powerpoint/2010/main" val="4900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fontScale="85000" lnSpcReduction="20000"/>
          </a:bodyPr>
          <a:lstStyle/>
          <a:p>
            <a:r>
              <a:rPr lang="en-US" dirty="0"/>
              <a:t>The brief report, </a:t>
            </a:r>
            <a:r>
              <a:rPr lang="en-US" i="1" dirty="0"/>
              <a:t>Canada’s Research Investment in Childhood and Adolescent Cancers, 2005–2016</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a:t>
            </a:r>
          </a:p>
          <a:p>
            <a:r>
              <a:rPr lang="en-CA" dirty="0"/>
              <a:t>This report would not have been possible without the advice provided by Mr. Randy Barber (C</a:t>
            </a:r>
            <a:r>
              <a:rPr lang="en-CA" baseline="30000" dirty="0"/>
              <a:t>17</a:t>
            </a:r>
            <a:r>
              <a:rPr lang="en-CA" dirty="0"/>
              <a:t> Council), Ms. Kathy Brodeur-Robb (C</a:t>
            </a:r>
            <a:r>
              <a:rPr lang="en-CA" baseline="30000" dirty="0"/>
              <a:t>17</a:t>
            </a:r>
            <a:r>
              <a:rPr lang="en-CA" dirty="0"/>
              <a:t> Council), Dr. Craig Earle (Canadian Partnership Against Cancer), Dr. Jim Hudson (Consultant), Dr. Jason Pole (Pediatric Oncology Group of Ontario), Dr. Stephen Robbins (CIHR Institute of Cancer Research) and Mr. </a:t>
            </a:r>
            <a:r>
              <a:rPr lang="en-CA"/>
              <a:t>Patrick Sullivan (CCRA).</a:t>
            </a:r>
            <a:endParaRPr lang="en-CA" dirty="0"/>
          </a:p>
          <a:p>
            <a:r>
              <a:rPr lang="en-CA" dirty="0"/>
              <a:t>Dr. Paul Grundy and Ms. Kathy Brodeur-Robb played instrumental roles in the conceptualization of the initial report on this topic.</a:t>
            </a:r>
          </a:p>
          <a:p>
            <a:r>
              <a:rPr lang="en-US" dirty="0"/>
              <a:t>Questions about this project, should be directed to the Canadian Cancer Research Survey Manager at </a:t>
            </a:r>
            <a:r>
              <a:rPr lang="en-US" dirty="0">
                <a:hlinkClick r:id="rId3"/>
              </a:rPr>
              <a:t>info@ccra-acrc.ca</a:t>
            </a:r>
            <a:r>
              <a:rPr lang="en-US" dirty="0"/>
              <a:t>.</a:t>
            </a:r>
          </a:p>
        </p:txBody>
      </p:sp>
      <p:sp>
        <p:nvSpPr>
          <p:cNvPr id="58370" name="Rectangle 2"/>
          <p:cNvSpPr>
            <a:spLocks noGrp="1" noChangeArrowheads="1"/>
          </p:cNvSpPr>
          <p:nvPr>
            <p:ph type="title"/>
          </p:nvPr>
        </p:nvSpPr>
        <p:spPr/>
        <p:txBody>
          <a:bodyPr/>
          <a:lstStyle/>
          <a:p>
            <a:r>
              <a:rPr lang="en-US" dirty="0"/>
              <a:t>Further Information</a:t>
            </a:r>
          </a:p>
        </p:txBody>
      </p:sp>
      <p:sp>
        <p:nvSpPr>
          <p:cNvPr id="4" name="Slide Number Placeholder 5"/>
          <p:cNvSpPr>
            <a:spLocks noGrp="1"/>
          </p:cNvSpPr>
          <p:nvPr>
            <p:ph type="sldNum" sz="quarter" idx="4"/>
          </p:nvPr>
        </p:nvSpPr>
        <p:spPr/>
        <p:txBody>
          <a:bodyPr/>
          <a:lstStyle/>
          <a:p>
            <a:fld id="{FD164431-3645-4A2B-BA36-060940465B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3447734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p:txBody>
          <a:bodyPr>
            <a:normAutofit fontScale="92500" lnSpcReduction="10000"/>
          </a:bodyPr>
          <a:lstStyle/>
          <a:p>
            <a:pPr marL="0" indent="0">
              <a:buNone/>
            </a:pPr>
            <a:r>
              <a:rPr lang="en-US" dirty="0"/>
              <a:t>Research investment in childhood and adolescent cancers may be qualitatively different from the investment in other cancer research for the following reasons:</a:t>
            </a:r>
          </a:p>
          <a:p>
            <a:pPr lvl="1"/>
            <a:r>
              <a:rPr lang="en-US" dirty="0"/>
              <a:t>the substantial biological and clinical heterogeneity of pediatric cancers together with their low incidence makes the discovery of disease causation challenging</a:t>
            </a:r>
          </a:p>
          <a:p>
            <a:pPr lvl="1"/>
            <a:r>
              <a:rPr lang="en-US" dirty="0"/>
              <a:t>the induction period for the causes of most adult cancers is thought to be as much as 20-30 years; this is not the case for childhood and adolescent cancers</a:t>
            </a:r>
          </a:p>
          <a:p>
            <a:pPr lvl="1"/>
            <a:r>
              <a:rPr lang="en-US" dirty="0"/>
              <a:t>survivorship and health services research are crucial given the growing number of childhood and adolescent cancer survivors, many of whom have significant long-term health and psychosocial challenges due to their cancer or treatment</a:t>
            </a:r>
          </a:p>
          <a:p>
            <a:pPr lvl="1"/>
            <a:r>
              <a:rPr lang="en-US" dirty="0"/>
              <a:t>the relatively small number of children and adolescents affected by cancer means that multi-centre and multi-disciplinary research is essential</a:t>
            </a:r>
          </a:p>
        </p:txBody>
      </p:sp>
      <p:sp>
        <p:nvSpPr>
          <p:cNvPr id="46084" name="Rectangle 4"/>
          <p:cNvSpPr>
            <a:spLocks noGrp="1" noChangeArrowheads="1"/>
          </p:cNvSpPr>
          <p:nvPr>
            <p:ph type="title"/>
          </p:nvPr>
        </p:nvSpPr>
        <p:spPr/>
        <p:txBody>
          <a:bodyPr/>
          <a:lstStyle/>
          <a:p>
            <a:r>
              <a:rPr lang="en-US" dirty="0"/>
              <a:t>Why report on this investment?</a:t>
            </a:r>
          </a:p>
        </p:txBody>
      </p:sp>
      <p:sp>
        <p:nvSpPr>
          <p:cNvPr id="4" name="Slide Number Placeholder 5"/>
          <p:cNvSpPr>
            <a:spLocks noGrp="1"/>
          </p:cNvSpPr>
          <p:nvPr>
            <p:ph type="sldNum" sz="quarter" idx="4"/>
          </p:nvPr>
        </p:nvSpPr>
        <p:spPr/>
        <p:txBody>
          <a:bodyPr/>
          <a:lstStyle/>
          <a:p>
            <a:fld id="{2E236A57-365E-4FC2-8200-D8657E13B56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lnSpcReduction="10000"/>
          </a:bodyPr>
          <a:lstStyle/>
          <a:p>
            <a:r>
              <a:rPr lang="en-US" dirty="0"/>
              <a:t>The Canadian Cancer Research Survey (CCRS) was the primary data source. This is a database of over 22,000 research projects funded by 42 governmental and voluntary sector organizations for years 2005 to 2016.</a:t>
            </a:r>
          </a:p>
          <a:p>
            <a:r>
              <a:rPr lang="en-US" dirty="0"/>
              <a:t>Projects being conducted at pediatric </a:t>
            </a:r>
            <a:r>
              <a:rPr lang="en-US" dirty="0" err="1"/>
              <a:t>centres</a:t>
            </a:r>
            <a:r>
              <a:rPr lang="en-US" dirty="0"/>
              <a:t>, supported by programs dedicated to pediatric cancer research, or with relevant keywords in their titles and project descriptions were identified and then reviewed for inclusion. 1,460 projects were selected for inclusion and this represented projects funded by 33 of the 42 organizations/programs captured in the CCRS.</a:t>
            </a:r>
          </a:p>
        </p:txBody>
      </p:sp>
      <p:sp>
        <p:nvSpPr>
          <p:cNvPr id="50219" name="Rectangle 43"/>
          <p:cNvSpPr>
            <a:spLocks noGrp="1" noChangeArrowheads="1"/>
          </p:cNvSpPr>
          <p:nvPr>
            <p:ph type="title"/>
          </p:nvPr>
        </p:nvSpPr>
        <p:spPr/>
        <p:txBody>
          <a:bodyPr/>
          <a:lstStyle/>
          <a:p>
            <a:r>
              <a:rPr lang="en-US" dirty="0"/>
              <a:t>Methodology</a:t>
            </a:r>
          </a:p>
        </p:txBody>
      </p:sp>
      <p:sp>
        <p:nvSpPr>
          <p:cNvPr id="15" name="Slide Number Placeholder 6"/>
          <p:cNvSpPr>
            <a:spLocks noGrp="1"/>
          </p:cNvSpPr>
          <p:nvPr>
            <p:ph type="sldNum" sz="quarter" idx="4"/>
          </p:nvPr>
        </p:nvSpPr>
        <p:spPr/>
        <p:txBody>
          <a:bodyPr/>
          <a:lstStyle/>
          <a:p>
            <a:fld id="{D0FAD7D6-5449-4CF9-AB6C-6D125DA02B3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lnSpcReduction="1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Project budgets were weighted in terms of the relevance of the project to childhood and adolescent cancers. For example, the budget for a project that focused on palliative care for both child and adult cancer survivors was weighted at 50%.</a:t>
            </a:r>
          </a:p>
          <a:p>
            <a:r>
              <a:rPr lang="en-US" dirty="0"/>
              <a:t>Institutional affiliation of the nominated principal investigator (PI) was used for analyses based on geography (province).</a:t>
            </a:r>
          </a:p>
        </p:txBody>
      </p:sp>
      <p:sp>
        <p:nvSpPr>
          <p:cNvPr id="50219" name="Rectangle 43"/>
          <p:cNvSpPr>
            <a:spLocks noGrp="1" noChangeArrowheads="1"/>
          </p:cNvSpPr>
          <p:nvPr>
            <p:ph type="title"/>
          </p:nvPr>
        </p:nvSpPr>
        <p:spPr/>
        <p:txBody>
          <a:bodyPr/>
          <a:lstStyle/>
          <a:p>
            <a:r>
              <a:rPr lang="en-US" dirty="0"/>
              <a:t>Reporting Conventions</a:t>
            </a:r>
          </a:p>
        </p:txBody>
      </p:sp>
      <p:sp>
        <p:nvSpPr>
          <p:cNvPr id="15" name="Slide Number Placeholder 6"/>
          <p:cNvSpPr>
            <a:spLocks noGrp="1"/>
          </p:cNvSpPr>
          <p:nvPr>
            <p:ph type="sldNum" sz="quarter" idx="4"/>
          </p:nvPr>
        </p:nvSpPr>
        <p:spPr/>
        <p:txBody>
          <a:bodyPr/>
          <a:lstStyle/>
          <a:p>
            <a:fld id="{D0FAD7D6-5449-4CF9-AB6C-6D125DA02B3D}" type="slidenum">
              <a:rPr lang="en-US" smtClean="0"/>
              <a:pPr/>
              <a:t>5</a:t>
            </a:fld>
            <a:endParaRPr lang="en-US"/>
          </a:p>
        </p:txBody>
      </p:sp>
    </p:spTree>
    <p:extLst>
      <p:ext uri="{BB962C8B-B14F-4D97-AF65-F5344CB8AC3E}">
        <p14:creationId xmlns:p14="http://schemas.microsoft.com/office/powerpoint/2010/main" val="33393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fontScale="85000" lnSpcReduction="20000"/>
          </a:bodyPr>
          <a:lstStyle/>
          <a:p>
            <a:r>
              <a:rPr lang="en-US" dirty="0"/>
              <a:t>The Common Scientific Outline (CSO), used by the International Cancer Research Partnership (ICRP), was the principal framework used to classify research areas. It is organized according to six broad areas of scientific interest: 1-Biology, 2-Etiology, 3-Prevention, 4-Early detection, diagnosis &amp; prognosis, 5-Treatment, and 6-Cancer control, survivorship &amp; outcomes.</a:t>
            </a:r>
          </a:p>
          <a:p>
            <a:r>
              <a:rPr lang="en-US" dirty="0"/>
              <a:t>The International Classification of Childhood Cancer, Third Edition (ICCC-3) was used for the cancer site groupings. ICCC-3 is based on </a:t>
            </a:r>
            <a:r>
              <a:rPr lang="en-US" dirty="0" err="1"/>
              <a:t>tumour</a:t>
            </a:r>
            <a:r>
              <a:rPr lang="en-US" dirty="0"/>
              <a:t> structure and was developed to reflect the differences in childhood from adult onset cancers. </a:t>
            </a:r>
          </a:p>
          <a:p>
            <a:r>
              <a:rPr lang="en-US" dirty="0"/>
              <a:t>Each project was also assigned a single CIHR research pillar: I – Biomedical; II – Clinical; III – Health Systems and Health Services; and IV - Social, Cultural, Environmental, and Population Health Research. Projects that had a mix of biomedical and clinical components were coded to pillar II, Clinical.</a:t>
            </a:r>
          </a:p>
          <a:p>
            <a:endParaRPr lang="en-US" dirty="0"/>
          </a:p>
        </p:txBody>
      </p:sp>
      <p:sp>
        <p:nvSpPr>
          <p:cNvPr id="47106" name="Rectangle 2"/>
          <p:cNvSpPr>
            <a:spLocks noGrp="1" noChangeArrowheads="1"/>
          </p:cNvSpPr>
          <p:nvPr>
            <p:ph type="title"/>
          </p:nvPr>
        </p:nvSpPr>
        <p:spPr/>
        <p:txBody>
          <a:bodyPr/>
          <a:lstStyle/>
          <a:p>
            <a:r>
              <a:rPr lang="en-US" dirty="0"/>
              <a:t>Project Classification</a:t>
            </a:r>
          </a:p>
        </p:txBody>
      </p:sp>
      <p:sp>
        <p:nvSpPr>
          <p:cNvPr id="4" name="Slide Number Placeholder 5"/>
          <p:cNvSpPr>
            <a:spLocks noGrp="1"/>
          </p:cNvSpPr>
          <p:nvPr>
            <p:ph type="sldNum" sz="quarter" idx="4"/>
          </p:nvPr>
        </p:nvSpPr>
        <p:spPr/>
        <p:txBody>
          <a:bodyPr/>
          <a:lstStyle/>
          <a:p>
            <a:fld id="{1243C741-816D-42CD-A3A9-D882FE3450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92500" lnSpcReduction="20000"/>
          </a:bodyPr>
          <a:lstStyle/>
          <a:p>
            <a:r>
              <a:rPr lang="en-US" dirty="0"/>
              <a:t>Appropriate selection of projects for inclusion and project coding are highly dependent on the quality of the research project descriptions. </a:t>
            </a:r>
          </a:p>
          <a:p>
            <a:r>
              <a:rPr lang="en-US" dirty="0"/>
              <a:t>The report is estimated to cover about two-thirds of the total peer-reviewed research funding for the 2005 to 2016 period. </a:t>
            </a:r>
          </a:p>
          <a:p>
            <a:r>
              <a:rPr lang="en-US" dirty="0"/>
              <a:t>Omitted sources include funding from:</a:t>
            </a:r>
          </a:p>
          <a:p>
            <a:pPr lvl="1"/>
            <a:r>
              <a:rPr lang="en-US" dirty="0"/>
              <a:t>surveillance activities</a:t>
            </a:r>
          </a:p>
          <a:p>
            <a:pPr lvl="1"/>
            <a:r>
              <a:rPr lang="en-US" dirty="0"/>
              <a:t>foundations associated with pediatric facilities and other Canadian-based charities, including endowed chairs, and BC Cancer Agency and its Foundation</a:t>
            </a:r>
          </a:p>
          <a:p>
            <a:pPr lvl="1"/>
            <a:r>
              <a:rPr lang="en-US" dirty="0"/>
              <a:t>U.S. government and charitable sources, which includes support for the Children’s Oncology Group (COG) and other clinical trials group funding</a:t>
            </a:r>
          </a:p>
          <a:p>
            <a:pPr lvl="1"/>
            <a:r>
              <a:rPr lang="en-US" dirty="0"/>
              <a:t>industry</a:t>
            </a:r>
          </a:p>
        </p:txBody>
      </p:sp>
      <p:sp>
        <p:nvSpPr>
          <p:cNvPr id="49154" name="Rectangle 2"/>
          <p:cNvSpPr>
            <a:spLocks noGrp="1" noChangeArrowheads="1"/>
          </p:cNvSpPr>
          <p:nvPr>
            <p:ph type="title"/>
          </p:nvPr>
        </p:nvSpPr>
        <p:spPr/>
        <p:txBody>
          <a:bodyPr/>
          <a:lstStyle/>
          <a:p>
            <a:r>
              <a:rPr lang="en-US" dirty="0"/>
              <a:t>Caveats</a:t>
            </a:r>
          </a:p>
        </p:txBody>
      </p:sp>
      <p:sp>
        <p:nvSpPr>
          <p:cNvPr id="4" name="Slide Number Placeholder 5"/>
          <p:cNvSpPr>
            <a:spLocks noGrp="1"/>
          </p:cNvSpPr>
          <p:nvPr>
            <p:ph type="sldNum" sz="quarter" idx="4"/>
          </p:nvPr>
        </p:nvSpPr>
        <p:spPr/>
        <p:txBody>
          <a:bodyPr/>
          <a:lstStyle/>
          <a:p>
            <a:fld id="{F1F83F85-741A-4994-B4C0-403BDC316A8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Research investment in childhood and adolescent cancers more than doubled, from $9.7M in 2005 to $22.6M in 2016. This investment represented 4.8% of the overall cancer research investment in 2016.</a:t>
            </a:r>
          </a:p>
          <a:p>
            <a:r>
              <a:rPr lang="en-US" dirty="0"/>
              <a:t>Funding programs specifically targeting child health, childhood cancers, and related disorders represented a growing proportion of the investment made through national and regional funding programs, from 2% in 2005 to 15% in 2016. </a:t>
            </a:r>
          </a:p>
          <a:p>
            <a:r>
              <a:rPr lang="en-US" dirty="0"/>
              <a:t>While the increased investment was across sectors, the investments by federal government programs/agencies increased year upon year over the decade and represented 54% of the investment in 2016.</a:t>
            </a:r>
          </a:p>
        </p:txBody>
      </p:sp>
      <p:sp>
        <p:nvSpPr>
          <p:cNvPr id="2" name="Title 1"/>
          <p:cNvSpPr>
            <a:spLocks noGrp="1"/>
          </p:cNvSpPr>
          <p:nvPr>
            <p:ph type="title"/>
          </p:nvPr>
        </p:nvSpPr>
        <p:spPr/>
        <p:txBody>
          <a:bodyPr/>
          <a:lstStyle/>
          <a:p>
            <a:r>
              <a:rPr lang="en-US" dirty="0"/>
              <a:t>A1. Overall Investment</a:t>
            </a:r>
          </a:p>
        </p:txBody>
      </p:sp>
      <p:sp>
        <p:nvSpPr>
          <p:cNvPr id="4" name="Slide Number Placeholder 3"/>
          <p:cNvSpPr>
            <a:spLocks noGrp="1"/>
          </p:cNvSpPr>
          <p:nvPr>
            <p:ph type="sldNum" sz="quarter" idx="4"/>
          </p:nvPr>
        </p:nvSpPr>
        <p:spPr/>
        <p:txBody>
          <a:body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9</a:t>
            </a:fld>
            <a:endParaRPr lang="en-US" dirty="0"/>
          </a:p>
        </p:txBody>
      </p:sp>
      <p:pic>
        <p:nvPicPr>
          <p:cNvPr id="4" name="Picture 3">
            <a:extLst>
              <a:ext uri="{FF2B5EF4-FFF2-40B4-BE49-F238E27FC236}">
                <a16:creationId xmlns:a16="http://schemas.microsoft.com/office/drawing/2014/main" id="{7C85A504-4152-4BD6-A42D-0110E7E17147}"/>
              </a:ext>
            </a:extLst>
          </p:cNvPr>
          <p:cNvPicPr>
            <a:picLocks noChangeAspect="1"/>
          </p:cNvPicPr>
          <p:nvPr/>
        </p:nvPicPr>
        <p:blipFill>
          <a:blip r:embed="rId2"/>
          <a:stretch>
            <a:fillRect/>
          </a:stretch>
        </p:blipFill>
        <p:spPr>
          <a:xfrm>
            <a:off x="723899" y="790454"/>
            <a:ext cx="10677525" cy="5493753"/>
          </a:xfrm>
          <a:prstGeom prst="rect">
            <a:avLst/>
          </a:prstGeom>
        </p:spPr>
      </p:pic>
    </p:spTree>
    <p:extLst>
      <p:ext uri="{BB962C8B-B14F-4D97-AF65-F5344CB8AC3E}">
        <p14:creationId xmlns:p14="http://schemas.microsoft.com/office/powerpoint/2010/main" val="4126650177"/>
      </p:ext>
    </p:extLst>
  </p:cSld>
  <p:clrMapOvr>
    <a:masterClrMapping/>
  </p:clrMapOvr>
</p:sld>
</file>

<file path=ppt/theme/theme1.xml><?xml version="1.0" encoding="utf-8"?>
<a:theme xmlns:a="http://schemas.openxmlformats.org/drawingml/2006/main" name="Office Theme">
  <a:themeElements>
    <a:clrScheme name="Custom 17">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37321"/>
      </a:hlink>
      <a:folHlink>
        <a:srgbClr val="F373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1617</Words>
  <Application>Microsoft Office PowerPoint</Application>
  <PresentationFormat>Widescreen</PresentationFormat>
  <Paragraphs>82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Gill Sans</vt:lpstr>
      <vt:lpstr>Segoe Pro</vt:lpstr>
      <vt:lpstr>Segoe UI</vt:lpstr>
      <vt:lpstr>Wingdings</vt:lpstr>
      <vt:lpstr>Office Theme</vt:lpstr>
      <vt:lpstr>Canada’s Research Investment in Childhood and Adolescent Cancers, 2005–2016</vt:lpstr>
      <vt:lpstr>Introduction</vt:lpstr>
      <vt:lpstr>Why report on this investment?</vt:lpstr>
      <vt:lpstr>Methodology</vt:lpstr>
      <vt:lpstr>Reporting Conventions</vt:lpstr>
      <vt:lpstr>Project Classification</vt:lpstr>
      <vt:lpstr>Caveats</vt:lpstr>
      <vt:lpstr>A1. Overall Investment</vt:lpstr>
      <vt:lpstr>PowerPoint Presentation</vt:lpstr>
      <vt:lpstr>PowerPoint Presentation</vt:lpstr>
      <vt:lpstr>PowerPoint Presentation</vt:lpstr>
      <vt:lpstr>A2. Overall Investment</vt:lpstr>
      <vt:lpstr>PowerPoint Presentation</vt:lpstr>
      <vt:lpstr>PowerPoint Presentation</vt:lpstr>
      <vt:lpstr>PowerPoint Presentation</vt:lpstr>
      <vt:lpstr>B. Investment by AREAS OF SCIENCE</vt:lpstr>
      <vt:lpstr>PowerPoint Presentation</vt:lpstr>
      <vt:lpstr>C. Investment by Cancer sites</vt:lpstr>
      <vt:lpstr>PowerPoint Presentation</vt:lpstr>
      <vt:lpstr>D.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44</cp:revision>
  <dcterms:created xsi:type="dcterms:W3CDTF">2019-03-06T10:58:11Z</dcterms:created>
  <dcterms:modified xsi:type="dcterms:W3CDTF">2019-03-27T12:13:37Z</dcterms:modified>
</cp:coreProperties>
</file>