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50" r:id="rId3"/>
    <p:sldId id="259" r:id="rId4"/>
    <p:sldId id="297" r:id="rId5"/>
    <p:sldId id="260" r:id="rId6"/>
    <p:sldId id="262" r:id="rId7"/>
    <p:sldId id="263" r:id="rId8"/>
    <p:sldId id="333" r:id="rId9"/>
    <p:sldId id="334" r:id="rId10"/>
    <p:sldId id="311" r:id="rId11"/>
    <p:sldId id="308" r:id="rId12"/>
    <p:sldId id="351" r:id="rId13"/>
    <p:sldId id="306" r:id="rId14"/>
    <p:sldId id="337" r:id="rId15"/>
    <p:sldId id="316" r:id="rId16"/>
    <p:sldId id="285" r:id="rId17"/>
    <p:sldId id="309" r:id="rId18"/>
    <p:sldId id="341" r:id="rId19"/>
    <p:sldId id="293" r:id="rId20"/>
    <p:sldId id="342" r:id="rId21"/>
    <p:sldId id="302" r:id="rId22"/>
    <p:sldId id="344" r:id="rId23"/>
    <p:sldId id="345" r:id="rId24"/>
    <p:sldId id="346" r:id="rId25"/>
    <p:sldId id="286" r:id="rId26"/>
    <p:sldId id="354" r:id="rId27"/>
    <p:sldId id="347" r:id="rId28"/>
    <p:sldId id="349" r:id="rId29"/>
    <p:sldId id="31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660"/>
  </p:normalViewPr>
  <p:slideViewPr>
    <p:cSldViewPr snapToGrid="0">
      <p:cViewPr varScale="1">
        <p:scale>
          <a:sx n="86" d="100"/>
          <a:sy n="86" d="100"/>
        </p:scale>
        <p:origin x="57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87324-FABD-43C5-B1C7-DE81BA167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6E8C61-F03B-407C-8564-48479C1DB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D0526-3E0B-4097-AF92-54389819E7E0}" type="datetimeFigureOut">
              <a:rPr lang="en-US" smtClean="0"/>
              <a:t>3/31/2019</a:t>
            </a:fld>
            <a:endParaRPr lang="en-US"/>
          </a:p>
        </p:txBody>
      </p:sp>
      <p:sp>
        <p:nvSpPr>
          <p:cNvPr id="4" name="Footer Placeholder 3">
            <a:extLst>
              <a:ext uri="{FF2B5EF4-FFF2-40B4-BE49-F238E27FC236}">
                <a16:creationId xmlns:a16="http://schemas.microsoft.com/office/drawing/2014/main" id="{D4FAC393-EF6A-4CF4-937A-3D8123EE5C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839B4-9FED-4203-BF77-10D6339258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ABAED4-5226-41A7-BABB-BD4D1FBD1105}" type="slidenum">
              <a:rPr lang="en-US" smtClean="0"/>
              <a:t>‹#›</a:t>
            </a:fld>
            <a:endParaRPr lang="en-US"/>
          </a:p>
        </p:txBody>
      </p:sp>
    </p:spTree>
    <p:extLst>
      <p:ext uri="{BB962C8B-B14F-4D97-AF65-F5344CB8AC3E}">
        <p14:creationId xmlns:p14="http://schemas.microsoft.com/office/powerpoint/2010/main" val="269850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3/31/2019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0993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AAADBF-6C72-41C6-AB3E-295D1B1A230F}" type="slidenum">
              <a:rPr lang="en-US" smtClean="0"/>
              <a:pPr>
                <a:defRPr/>
              </a:pPr>
              <a:t>28</a:t>
            </a:fld>
            <a:endParaRPr lang="en-US"/>
          </a:p>
        </p:txBody>
      </p:sp>
    </p:spTree>
    <p:extLst>
      <p:ext uri="{BB962C8B-B14F-4D97-AF65-F5344CB8AC3E}">
        <p14:creationId xmlns:p14="http://schemas.microsoft.com/office/powerpoint/2010/main" val="2703524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2981312" y="3164046"/>
            <a:ext cx="6504231"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Highlights – March 2019</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53" y="5463142"/>
            <a:ext cx="3840813" cy="876376"/>
          </a:xfrm>
          <a:prstGeom prst="rect">
            <a:avLst/>
          </a:prstGeom>
        </p:spPr>
      </p:pic>
      <p:pic>
        <p:nvPicPr>
          <p:cNvPr id="8" name="Picture 7">
            <a:extLst>
              <a:ext uri="{FF2B5EF4-FFF2-40B4-BE49-F238E27FC236}">
                <a16:creationId xmlns:a16="http://schemas.microsoft.com/office/drawing/2014/main" id="{0D22F3BA-F4B4-48DB-86ED-71369157EB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5430" y="5523180"/>
            <a:ext cx="3840813" cy="716342"/>
          </a:xfrm>
          <a:prstGeom prst="rect">
            <a:avLst/>
          </a:prstGeom>
        </p:spPr>
      </p:pic>
      <p:pic>
        <p:nvPicPr>
          <p:cNvPr id="3" name="Picture 2">
            <a:extLst>
              <a:ext uri="{FF2B5EF4-FFF2-40B4-BE49-F238E27FC236}">
                <a16:creationId xmlns:a16="http://schemas.microsoft.com/office/drawing/2014/main" id="{0D98AA1A-9F64-4902-B0C2-8BE791FEEA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121" y="0"/>
            <a:ext cx="11613549" cy="4017818"/>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ccra-acrc.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info@ccra-acrc.ca" TargetMode="Externa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r>
              <a:rPr lang="en-US" dirty="0"/>
              <a:t>Canada’s Investment in Translational Cancer Research, 2005–2016</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For all modalities, there were significant increases in the investment from 2005 to 2016, although they each had unique patterns in terms of peak investments. </a:t>
            </a:r>
          </a:p>
          <a:p>
            <a:r>
              <a:rPr lang="en-US" dirty="0"/>
              <a:t>Across the board, the increase was largely in research focused on the pre-clinical phase, although the investment in clinical research also grew for all modalities and was highest in 2013‒16 period. </a:t>
            </a:r>
          </a:p>
          <a:p>
            <a:r>
              <a:rPr lang="en-US" dirty="0"/>
              <a:t>The largest investment in terms of major initiatives was for interventive modalities, with much of this investment focused on supporting drug research.</a:t>
            </a:r>
          </a:p>
          <a:p>
            <a:r>
              <a:rPr lang="en-US" dirty="0"/>
              <a:t>Although not captured in the investment figures, biorepositories are key to supporting translational cancer research.</a:t>
            </a:r>
          </a:p>
          <a:p>
            <a:endParaRPr lang="en-US" dirty="0"/>
          </a:p>
        </p:txBody>
      </p:sp>
      <p:sp>
        <p:nvSpPr>
          <p:cNvPr id="2" name="Title 1"/>
          <p:cNvSpPr>
            <a:spLocks noGrp="1"/>
          </p:cNvSpPr>
          <p:nvPr>
            <p:ph type="title"/>
          </p:nvPr>
        </p:nvSpPr>
        <p:spPr/>
        <p:txBody>
          <a:bodyPr/>
          <a:lstStyle/>
          <a:p>
            <a:r>
              <a:rPr lang="en-US" dirty="0"/>
              <a:t>A2. Overall Investment</a:t>
            </a:r>
          </a:p>
        </p:txBody>
      </p:sp>
      <p:sp>
        <p:nvSpPr>
          <p:cNvPr id="5" name="Slide Number Placeholder 4">
            <a:extLst>
              <a:ext uri="{FF2B5EF4-FFF2-40B4-BE49-F238E27FC236}">
                <a16:creationId xmlns:a16="http://schemas.microsoft.com/office/drawing/2014/main" id="{C34568D5-F151-4597-A57E-3892ADD30FD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10</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en-US" dirty="0">
                <a:solidFill>
                  <a:schemeClr val="bg1"/>
                </a:solidFill>
              </a:rPr>
              <a:t>11</a:t>
            </a:r>
          </a:p>
        </p:txBody>
      </p:sp>
    </p:spTree>
    <p:extLst>
      <p:ext uri="{BB962C8B-B14F-4D97-AF65-F5344CB8AC3E}">
        <p14:creationId xmlns:p14="http://schemas.microsoft.com/office/powerpoint/2010/main" val="1864802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12</a:t>
            </a:r>
          </a:p>
        </p:txBody>
      </p:sp>
      <p:sp>
        <p:nvSpPr>
          <p:cNvPr id="2" name="Slide Number Placeholder 1">
            <a:extLst>
              <a:ext uri="{FF2B5EF4-FFF2-40B4-BE49-F238E27FC236}">
                <a16:creationId xmlns:a16="http://schemas.microsoft.com/office/drawing/2014/main" id="{A6438B2B-1A58-43C2-B7F5-31EA47D50A4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11</a:t>
            </a:fld>
            <a:endParaRPr lang="en-US" dirty="0"/>
          </a:p>
        </p:txBody>
      </p:sp>
      <p:pic>
        <p:nvPicPr>
          <p:cNvPr id="5" name="Picture 4">
            <a:extLst>
              <a:ext uri="{FF2B5EF4-FFF2-40B4-BE49-F238E27FC236}">
                <a16:creationId xmlns:a16="http://schemas.microsoft.com/office/drawing/2014/main" id="{AA3C68AE-2288-40D4-A450-26E095270146}"/>
              </a:ext>
            </a:extLst>
          </p:cNvPr>
          <p:cNvPicPr>
            <a:picLocks noChangeAspect="1"/>
          </p:cNvPicPr>
          <p:nvPr/>
        </p:nvPicPr>
        <p:blipFill>
          <a:blip r:embed="rId2"/>
          <a:stretch>
            <a:fillRect/>
          </a:stretch>
        </p:blipFill>
        <p:spPr>
          <a:xfrm>
            <a:off x="843379" y="632268"/>
            <a:ext cx="10736062" cy="5730589"/>
          </a:xfrm>
          <a:prstGeom prst="rect">
            <a:avLst/>
          </a:prstGeom>
        </p:spPr>
      </p:pic>
    </p:spTree>
    <p:extLst>
      <p:ext uri="{BB962C8B-B14F-4D97-AF65-F5344CB8AC3E}">
        <p14:creationId xmlns:p14="http://schemas.microsoft.com/office/powerpoint/2010/main" val="79010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9C616F-61D0-4D5C-AD1F-7A5096FDBE7D}"/>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12</a:t>
            </a:fld>
            <a:endParaRPr lang="en-US" dirty="0"/>
          </a:p>
        </p:txBody>
      </p:sp>
      <p:pic>
        <p:nvPicPr>
          <p:cNvPr id="4" name="Picture 3">
            <a:extLst>
              <a:ext uri="{FF2B5EF4-FFF2-40B4-BE49-F238E27FC236}">
                <a16:creationId xmlns:a16="http://schemas.microsoft.com/office/drawing/2014/main" id="{4F9EB9F8-F345-404B-89A5-F0946A9B79A4}"/>
              </a:ext>
            </a:extLst>
          </p:cNvPr>
          <p:cNvPicPr>
            <a:picLocks noChangeAspect="1"/>
          </p:cNvPicPr>
          <p:nvPr/>
        </p:nvPicPr>
        <p:blipFill>
          <a:blip r:embed="rId2"/>
          <a:stretch>
            <a:fillRect/>
          </a:stretch>
        </p:blipFill>
        <p:spPr>
          <a:xfrm>
            <a:off x="665825" y="849749"/>
            <a:ext cx="11064536" cy="5368157"/>
          </a:xfrm>
          <a:prstGeom prst="rect">
            <a:avLst/>
          </a:prstGeom>
        </p:spPr>
      </p:pic>
    </p:spTree>
    <p:extLst>
      <p:ext uri="{BB962C8B-B14F-4D97-AF65-F5344CB8AC3E}">
        <p14:creationId xmlns:p14="http://schemas.microsoft.com/office/powerpoint/2010/main" val="395940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FB3B58-0E56-4910-A335-72F7E615A1CB}"/>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13</a:t>
            </a:fld>
            <a:endParaRPr lang="en-US" dirty="0"/>
          </a:p>
        </p:txBody>
      </p:sp>
      <p:sp>
        <p:nvSpPr>
          <p:cNvPr id="3" name="TextBox 2"/>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13</a:t>
            </a:r>
          </a:p>
        </p:txBody>
      </p:sp>
      <p:pic>
        <p:nvPicPr>
          <p:cNvPr id="6" name="Picture 5">
            <a:extLst>
              <a:ext uri="{FF2B5EF4-FFF2-40B4-BE49-F238E27FC236}">
                <a16:creationId xmlns:a16="http://schemas.microsoft.com/office/drawing/2014/main" id="{B3983386-9179-4C43-B66D-BCDBFD379985}"/>
              </a:ext>
            </a:extLst>
          </p:cNvPr>
          <p:cNvPicPr>
            <a:picLocks noChangeAspect="1"/>
          </p:cNvPicPr>
          <p:nvPr/>
        </p:nvPicPr>
        <p:blipFill>
          <a:blip r:embed="rId2"/>
          <a:stretch>
            <a:fillRect/>
          </a:stretch>
        </p:blipFill>
        <p:spPr>
          <a:xfrm>
            <a:off x="834501" y="487307"/>
            <a:ext cx="8839163" cy="605001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AB3839-0A88-4444-807A-9010B62BB0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dirty="0"/>
          </a:p>
        </p:txBody>
      </p:sp>
      <p:pic>
        <p:nvPicPr>
          <p:cNvPr id="4" name="Picture 3">
            <a:extLst>
              <a:ext uri="{FF2B5EF4-FFF2-40B4-BE49-F238E27FC236}">
                <a16:creationId xmlns:a16="http://schemas.microsoft.com/office/drawing/2014/main" id="{C779EB78-D6BA-478C-A267-275845DF0456}"/>
              </a:ext>
            </a:extLst>
          </p:cNvPr>
          <p:cNvPicPr>
            <a:picLocks noChangeAspect="1"/>
          </p:cNvPicPr>
          <p:nvPr/>
        </p:nvPicPr>
        <p:blipFill>
          <a:blip r:embed="rId2"/>
          <a:stretch>
            <a:fillRect/>
          </a:stretch>
        </p:blipFill>
        <p:spPr>
          <a:xfrm>
            <a:off x="785674" y="574634"/>
            <a:ext cx="10620652" cy="5887313"/>
          </a:xfrm>
          <a:prstGeom prst="rect">
            <a:avLst/>
          </a:prstGeom>
        </p:spPr>
      </p:pic>
    </p:spTree>
    <p:extLst>
      <p:ext uri="{BB962C8B-B14F-4D97-AF65-F5344CB8AC3E}">
        <p14:creationId xmlns:p14="http://schemas.microsoft.com/office/powerpoint/2010/main" val="3297146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D2957F-0239-4AB5-A219-FA2272554216}"/>
              </a:ext>
            </a:extLst>
          </p:cNvPr>
          <p:cNvPicPr>
            <a:picLocks noChangeAspect="1"/>
          </p:cNvPicPr>
          <p:nvPr/>
        </p:nvPicPr>
        <p:blipFill rotWithShape="1">
          <a:blip r:embed="rId2"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4" t="25200" r="-254" b="-8798"/>
          <a:stretch/>
        </p:blipFill>
        <p:spPr>
          <a:xfrm>
            <a:off x="1703512" y="548680"/>
            <a:ext cx="9169542" cy="6738069"/>
          </a:xfrm>
          <a:prstGeom prst="rect">
            <a:avLst/>
          </a:prstGeom>
        </p:spPr>
      </p:pic>
      <p:sp>
        <p:nvSpPr>
          <p:cNvPr id="3" name="Slide Number Placeholder 2">
            <a:extLst>
              <a:ext uri="{FF2B5EF4-FFF2-40B4-BE49-F238E27FC236}">
                <a16:creationId xmlns:a16="http://schemas.microsoft.com/office/drawing/2014/main" id="{4699933E-E1F3-44A8-8B60-F9B79C852DE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15</a:t>
            </a:fld>
            <a:endParaRPr lang="en-US" dirty="0"/>
          </a:p>
        </p:txBody>
      </p:sp>
      <p:pic>
        <p:nvPicPr>
          <p:cNvPr id="2" name="Picture 1">
            <a:extLst>
              <a:ext uri="{FF2B5EF4-FFF2-40B4-BE49-F238E27FC236}">
                <a16:creationId xmlns:a16="http://schemas.microsoft.com/office/drawing/2014/main" id="{9F928984-C431-4547-917E-FA9C65B5CD6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6745" y="586415"/>
            <a:ext cx="10327689" cy="5685169"/>
          </a:xfrm>
          <a:prstGeom prst="rect">
            <a:avLst/>
          </a:prstGeom>
        </p:spPr>
      </p:pic>
    </p:spTree>
    <p:extLst>
      <p:ext uri="{BB962C8B-B14F-4D97-AF65-F5344CB8AC3E}">
        <p14:creationId xmlns:p14="http://schemas.microsoft.com/office/powerpoint/2010/main" val="1142111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5"/>
          <p:cNvSpPr>
            <a:spLocks noGrp="1"/>
          </p:cNvSpPr>
          <p:nvPr>
            <p:ph idx="1"/>
          </p:nvPr>
        </p:nvSpPr>
        <p:spPr/>
        <p:txBody>
          <a:bodyPr>
            <a:normAutofit fontScale="70000" lnSpcReduction="20000"/>
          </a:bodyPr>
          <a:lstStyle/>
          <a:p>
            <a:r>
              <a:rPr lang="en-US" dirty="0"/>
              <a:t>40% of the total translational investment (including major initiatives) came from the Federal government sector. Only the investment from the voluntary sector (charities and non-profit associations), however, showed growth from the first to the third four-year period.</a:t>
            </a:r>
          </a:p>
          <a:p>
            <a:r>
              <a:rPr lang="en-US" dirty="0"/>
              <a:t>All organizations covered in the CCRS had some investment in translational research, be it research funding or supporting infrastructure such as biorepositories. However, the modality-specific investment was largely from a few funding organizations. In fact, nearly 60% of the overall 12-year investment was made by: Canadian Institutes of Health Research (CIHR), Ontario Institute for Cancer Research (OICR), Canada Foundation for Innovation (CFI), Canadian Cancer Society (CCS), and The Terry Fox Research Institute (TFRI). To access information on the top funders for each modality, please consult our interactive dashboards.</a:t>
            </a:r>
          </a:p>
          <a:p>
            <a:r>
              <a:rPr lang="en-US" dirty="0"/>
              <a:t>Translational research investment as a proportion of the overall 12-year cancer research investment was highest for the Natural Sciences and Engineering Research Council (NSERC), Canadian Association of Radiation Oncology (CARO), and Pancreatic Cancer Canada.</a:t>
            </a:r>
          </a:p>
          <a:p>
            <a:endParaRPr lang="en-CA" dirty="0"/>
          </a:p>
        </p:txBody>
      </p:sp>
      <p:sp>
        <p:nvSpPr>
          <p:cNvPr id="17410" name="Title 4"/>
          <p:cNvSpPr>
            <a:spLocks noGrp="1"/>
          </p:cNvSpPr>
          <p:nvPr>
            <p:ph type="title"/>
          </p:nvPr>
        </p:nvSpPr>
        <p:spPr/>
        <p:txBody>
          <a:bodyPr/>
          <a:lstStyle/>
          <a:p>
            <a:r>
              <a:rPr lang="en-US" dirty="0"/>
              <a:t>B. Organization-specific Investment</a:t>
            </a:r>
          </a:p>
        </p:txBody>
      </p:sp>
      <p:sp>
        <p:nvSpPr>
          <p:cNvPr id="2" name="Slide Number Placeholder 1">
            <a:extLst>
              <a:ext uri="{FF2B5EF4-FFF2-40B4-BE49-F238E27FC236}">
                <a16:creationId xmlns:a16="http://schemas.microsoft.com/office/drawing/2014/main" id="{B0E1ED47-3E41-4FA1-9C0C-C428B061558C}"/>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16</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17</a:t>
            </a:r>
          </a:p>
        </p:txBody>
      </p:sp>
      <p:sp>
        <p:nvSpPr>
          <p:cNvPr id="2" name="Slide Number Placeholder 1">
            <a:extLst>
              <a:ext uri="{FF2B5EF4-FFF2-40B4-BE49-F238E27FC236}">
                <a16:creationId xmlns:a16="http://schemas.microsoft.com/office/drawing/2014/main" id="{11F9B422-D08E-4ED2-92C8-AB636B3DB81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17</a:t>
            </a:fld>
            <a:endParaRPr lang="en-US" dirty="0"/>
          </a:p>
        </p:txBody>
      </p:sp>
      <p:pic>
        <p:nvPicPr>
          <p:cNvPr id="4" name="Picture 3">
            <a:extLst>
              <a:ext uri="{FF2B5EF4-FFF2-40B4-BE49-F238E27FC236}">
                <a16:creationId xmlns:a16="http://schemas.microsoft.com/office/drawing/2014/main" id="{EB0FC138-D3BE-4A65-AE53-63F54EA9DC8D}"/>
              </a:ext>
            </a:extLst>
          </p:cNvPr>
          <p:cNvPicPr>
            <a:picLocks noChangeAspect="1"/>
          </p:cNvPicPr>
          <p:nvPr/>
        </p:nvPicPr>
        <p:blipFill>
          <a:blip r:embed="rId2"/>
          <a:stretch>
            <a:fillRect/>
          </a:stretch>
        </p:blipFill>
        <p:spPr>
          <a:xfrm>
            <a:off x="852256" y="685804"/>
            <a:ext cx="10085033" cy="5719373"/>
          </a:xfrm>
          <a:prstGeom prst="rect">
            <a:avLst/>
          </a:prstGeom>
        </p:spPr>
      </p:pic>
    </p:spTree>
    <p:extLst>
      <p:ext uri="{BB962C8B-B14F-4D97-AF65-F5344CB8AC3E}">
        <p14:creationId xmlns:p14="http://schemas.microsoft.com/office/powerpoint/2010/main" val="1265868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4D1629-5D8C-4186-9169-A83E224BEC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18</a:t>
            </a:fld>
            <a:endParaRPr lang="en-US" dirty="0"/>
          </a:p>
        </p:txBody>
      </p:sp>
      <p:pic>
        <p:nvPicPr>
          <p:cNvPr id="4" name="Picture 3">
            <a:extLst>
              <a:ext uri="{FF2B5EF4-FFF2-40B4-BE49-F238E27FC236}">
                <a16:creationId xmlns:a16="http://schemas.microsoft.com/office/drawing/2014/main" id="{40318B71-C96D-4231-B212-6A3309088BF8}"/>
              </a:ext>
            </a:extLst>
          </p:cNvPr>
          <p:cNvPicPr>
            <a:picLocks noChangeAspect="1"/>
          </p:cNvPicPr>
          <p:nvPr/>
        </p:nvPicPr>
        <p:blipFill>
          <a:blip r:embed="rId2"/>
          <a:stretch>
            <a:fillRect/>
          </a:stretch>
        </p:blipFill>
        <p:spPr>
          <a:xfrm>
            <a:off x="736847" y="974114"/>
            <a:ext cx="11002392" cy="5106829"/>
          </a:xfrm>
          <a:prstGeom prst="rect">
            <a:avLst/>
          </a:prstGeom>
        </p:spPr>
      </p:pic>
    </p:spTree>
    <p:extLst>
      <p:ext uri="{BB962C8B-B14F-4D97-AF65-F5344CB8AC3E}">
        <p14:creationId xmlns:p14="http://schemas.microsoft.com/office/powerpoint/2010/main" val="1419014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rmAutofit fontScale="92500" lnSpcReduction="20000"/>
          </a:bodyPr>
          <a:lstStyle/>
          <a:p>
            <a:r>
              <a:rPr lang="en-CA" dirty="0"/>
              <a:t>Breast cancer research represented one-quarter of the total site-specific translational cancer research investment over the 12-year period.</a:t>
            </a:r>
          </a:p>
          <a:p>
            <a:r>
              <a:rPr lang="en-CA" dirty="0"/>
              <a:t>The average annual site-specific early translational cancer research investment exceeded $5M per year for each of the following six cancer groups: breast, prostate, leukemias, brain, lung, and colorectal.</a:t>
            </a:r>
          </a:p>
          <a:p>
            <a:r>
              <a:rPr lang="en-CA" dirty="0"/>
              <a:t>The difference in the translational cancer research investment from the first to the third four-year period was $10M or more for: leukemias ($50M); prostate ($45M); breast ($44M); brain ($32M), pancreas ($15M), non-Hodgkin’s lymphoma ($14M); and ovary ($12M).</a:t>
            </a:r>
          </a:p>
          <a:p>
            <a:r>
              <a:rPr lang="en-CA" dirty="0"/>
              <a:t>There were slight variations in the rankings of site-specific investments when stratified by modality. To access this information, please see our interactive dashboards.</a:t>
            </a:r>
          </a:p>
        </p:txBody>
      </p:sp>
      <p:sp>
        <p:nvSpPr>
          <p:cNvPr id="23554" name="Title 1"/>
          <p:cNvSpPr>
            <a:spLocks noGrp="1"/>
          </p:cNvSpPr>
          <p:nvPr>
            <p:ph type="title"/>
          </p:nvPr>
        </p:nvSpPr>
        <p:spPr/>
        <p:txBody>
          <a:bodyPr/>
          <a:lstStyle/>
          <a:p>
            <a:r>
              <a:rPr lang="en-US" dirty="0"/>
              <a:t>C. Site-specific Investment</a:t>
            </a:r>
          </a:p>
        </p:txBody>
      </p:sp>
      <p:sp>
        <p:nvSpPr>
          <p:cNvPr id="2" name="Slide Number Placeholder 1">
            <a:extLst>
              <a:ext uri="{FF2B5EF4-FFF2-40B4-BE49-F238E27FC236}">
                <a16:creationId xmlns:a16="http://schemas.microsoft.com/office/drawing/2014/main" id="{FFFDD746-8129-4235-8810-7F7BDBAF57ED}"/>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19</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62500" lnSpcReduction="20000"/>
          </a:bodyPr>
          <a:lstStyle/>
          <a:p>
            <a:r>
              <a:rPr lang="en-US" dirty="0"/>
              <a:t>The CCRA is an alliance of organizations that collectively fund most of the cancer research conducted in Canada – research that will lead to better ways to prevent, diagnose, and treat cancer and improve survivor outcomes. </a:t>
            </a:r>
          </a:p>
          <a:p>
            <a:r>
              <a:rPr lang="en-US" dirty="0"/>
              <a:t>Members include federal research funding programs/agencies, provincial research agencies, provincial cancer care agencies, cancer charities, and other voluntary associations. </a:t>
            </a:r>
          </a:p>
          <a:p>
            <a:r>
              <a:rPr lang="en-US" dirty="0"/>
              <a:t>Member are motivated by the belief that, through effective collaboration, Canadian cancer research funding organizations can maximize their collective impact on cancer control and accelerate discovery for the ultimate benefit of Canadians affected by cancer.</a:t>
            </a:r>
          </a:p>
          <a:p>
            <a:r>
              <a:rPr lang="en-US" dirty="0"/>
              <a:t>The Executive Office is supported by the Canadian Partnership Against Cancer, funded by Health Canada to work with Canada’s cancer community to implement the Canadian Strategy for Cancer Control to reduce the incidence of cancer, lessen the likelihood of Canadians dying from cancer, and enhance the quality of life of those affected by cancer. The Partnership is committed to enhancing the cancer research environment in Canada through its support of the CCRA and CCRA’s role in coordinating the cancer research funding system. As a member and funder of the CCRA, the Partnership collaborates with other member organizations to enable the strategy for cancer research in Canada. </a:t>
            </a:r>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4123261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569CF3-1239-4E69-95A5-57D93C24AE8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pic>
        <p:nvPicPr>
          <p:cNvPr id="6" name="Picture 5">
            <a:extLst>
              <a:ext uri="{FF2B5EF4-FFF2-40B4-BE49-F238E27FC236}">
                <a16:creationId xmlns:a16="http://schemas.microsoft.com/office/drawing/2014/main" id="{3072A4CC-17CB-4484-9272-2B99D26D30F4}"/>
              </a:ext>
            </a:extLst>
          </p:cNvPr>
          <p:cNvPicPr>
            <a:picLocks noChangeAspect="1"/>
          </p:cNvPicPr>
          <p:nvPr/>
        </p:nvPicPr>
        <p:blipFill>
          <a:blip r:embed="rId2"/>
          <a:stretch>
            <a:fillRect/>
          </a:stretch>
        </p:blipFill>
        <p:spPr>
          <a:xfrm>
            <a:off x="797504" y="859021"/>
            <a:ext cx="6565540" cy="5524695"/>
          </a:xfrm>
          <a:prstGeom prst="rect">
            <a:avLst/>
          </a:prstGeom>
        </p:spPr>
      </p:pic>
      <p:pic>
        <p:nvPicPr>
          <p:cNvPr id="8" name="Picture 7">
            <a:extLst>
              <a:ext uri="{FF2B5EF4-FFF2-40B4-BE49-F238E27FC236}">
                <a16:creationId xmlns:a16="http://schemas.microsoft.com/office/drawing/2014/main" id="{F0DE4B84-C08D-437A-AABE-60F7C4FA6CF6}"/>
              </a:ext>
            </a:extLst>
          </p:cNvPr>
          <p:cNvPicPr>
            <a:picLocks noChangeAspect="1"/>
          </p:cNvPicPr>
          <p:nvPr/>
        </p:nvPicPr>
        <p:blipFill>
          <a:blip r:embed="rId3"/>
          <a:stretch>
            <a:fillRect/>
          </a:stretch>
        </p:blipFill>
        <p:spPr>
          <a:xfrm>
            <a:off x="797504" y="376630"/>
            <a:ext cx="7671793" cy="401337"/>
          </a:xfrm>
          <a:prstGeom prst="rect">
            <a:avLst/>
          </a:prstGeom>
        </p:spPr>
      </p:pic>
    </p:spTree>
    <p:extLst>
      <p:ext uri="{BB962C8B-B14F-4D97-AF65-F5344CB8AC3E}">
        <p14:creationId xmlns:p14="http://schemas.microsoft.com/office/powerpoint/2010/main" val="826676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There were 1,011 nominated principal investigators (PI) with at least one or more operating grant, career award, or equipment grant with a translational research weighting of 100% funded in the 2013‒16 period. Half of these researchers were funded for interventive research, 24% for risk assessment research and the remainder with research in both areas.</a:t>
            </a:r>
          </a:p>
          <a:p>
            <a:r>
              <a:rPr lang="en-US" dirty="0"/>
              <a:t>Over half of the nominated PIs in the 2013‒16 period were from Ontario or Quebec. </a:t>
            </a:r>
          </a:p>
          <a:p>
            <a:r>
              <a:rPr lang="en-US" dirty="0"/>
              <a:t>Although most trainees are supported from diverse sources like provincial or institutional programs, internships or operating grants, a small group of trainees receive awards through the grant peer-review process. Over the 12 years, 1,636 trainees received funding for translational research projects. Of these, 50 went on to receive grants as nominated PIs. </a:t>
            </a:r>
          </a:p>
          <a:p>
            <a:r>
              <a:rPr lang="en-US" dirty="0"/>
              <a:t>The investment in trainee awards grew for both national and regional funders at all levels over the three time periods, although there were some modality-specific variations.</a:t>
            </a:r>
          </a:p>
        </p:txBody>
      </p:sp>
      <p:sp>
        <p:nvSpPr>
          <p:cNvPr id="2" name="Title 1"/>
          <p:cNvSpPr>
            <a:spLocks noGrp="1"/>
          </p:cNvSpPr>
          <p:nvPr>
            <p:ph type="title"/>
          </p:nvPr>
        </p:nvSpPr>
        <p:spPr/>
        <p:txBody>
          <a:bodyPr/>
          <a:lstStyle/>
          <a:p>
            <a:r>
              <a:rPr lang="en-US" dirty="0"/>
              <a:t>D. Nominated Principal Investigators</a:t>
            </a:r>
          </a:p>
        </p:txBody>
      </p:sp>
      <p:sp>
        <p:nvSpPr>
          <p:cNvPr id="5" name="Slide Number Placeholder 4">
            <a:extLst>
              <a:ext uri="{FF2B5EF4-FFF2-40B4-BE49-F238E27FC236}">
                <a16:creationId xmlns:a16="http://schemas.microsoft.com/office/drawing/2014/main" id="{002C5003-4A46-41B9-8015-3C175633113B}"/>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21</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en-US" dirty="0">
                <a:solidFill>
                  <a:schemeClr val="bg1"/>
                </a:solidFill>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D86F92-1CE3-4213-BFEB-65A667D4229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pic>
        <p:nvPicPr>
          <p:cNvPr id="2" name="Picture 1">
            <a:extLst>
              <a:ext uri="{FF2B5EF4-FFF2-40B4-BE49-F238E27FC236}">
                <a16:creationId xmlns:a16="http://schemas.microsoft.com/office/drawing/2014/main" id="{1FC91638-7E6F-4094-8AEF-34C959A32A7E}"/>
              </a:ext>
            </a:extLst>
          </p:cNvPr>
          <p:cNvPicPr>
            <a:picLocks noChangeAspect="1"/>
          </p:cNvPicPr>
          <p:nvPr/>
        </p:nvPicPr>
        <p:blipFill>
          <a:blip r:embed="rId2"/>
          <a:stretch>
            <a:fillRect/>
          </a:stretch>
        </p:blipFill>
        <p:spPr>
          <a:xfrm>
            <a:off x="843378" y="572373"/>
            <a:ext cx="7649643" cy="5956936"/>
          </a:xfrm>
          <a:prstGeom prst="rect">
            <a:avLst/>
          </a:prstGeom>
        </p:spPr>
      </p:pic>
    </p:spTree>
    <p:extLst>
      <p:ext uri="{BB962C8B-B14F-4D97-AF65-F5344CB8AC3E}">
        <p14:creationId xmlns:p14="http://schemas.microsoft.com/office/powerpoint/2010/main" val="2002546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68A477-4B67-4A10-A6D7-4216601CDC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23</a:t>
            </a:fld>
            <a:endParaRPr lang="en-US" dirty="0"/>
          </a:p>
        </p:txBody>
      </p:sp>
      <p:pic>
        <p:nvPicPr>
          <p:cNvPr id="2" name="Picture 1">
            <a:extLst>
              <a:ext uri="{FF2B5EF4-FFF2-40B4-BE49-F238E27FC236}">
                <a16:creationId xmlns:a16="http://schemas.microsoft.com/office/drawing/2014/main" id="{84584B66-A242-4F03-9549-7D9D6A480926}"/>
              </a:ext>
            </a:extLst>
          </p:cNvPr>
          <p:cNvPicPr>
            <a:picLocks noChangeAspect="1"/>
          </p:cNvPicPr>
          <p:nvPr/>
        </p:nvPicPr>
        <p:blipFill>
          <a:blip r:embed="rId2"/>
          <a:stretch>
            <a:fillRect/>
          </a:stretch>
        </p:blipFill>
        <p:spPr>
          <a:xfrm>
            <a:off x="834500" y="840604"/>
            <a:ext cx="9448416" cy="5696717"/>
          </a:xfrm>
          <a:prstGeom prst="rect">
            <a:avLst/>
          </a:prstGeom>
        </p:spPr>
      </p:pic>
    </p:spTree>
    <p:extLst>
      <p:ext uri="{BB962C8B-B14F-4D97-AF65-F5344CB8AC3E}">
        <p14:creationId xmlns:p14="http://schemas.microsoft.com/office/powerpoint/2010/main" val="3372002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853F70-E8C4-4A20-A59E-253BE563F91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24</a:t>
            </a:fld>
            <a:endParaRPr lang="en-US" dirty="0"/>
          </a:p>
        </p:txBody>
      </p:sp>
      <p:pic>
        <p:nvPicPr>
          <p:cNvPr id="2" name="Picture 1">
            <a:extLst>
              <a:ext uri="{FF2B5EF4-FFF2-40B4-BE49-F238E27FC236}">
                <a16:creationId xmlns:a16="http://schemas.microsoft.com/office/drawing/2014/main" id="{60146207-2A67-4C72-916C-FAAB9E98C32C}"/>
              </a:ext>
            </a:extLst>
          </p:cNvPr>
          <p:cNvPicPr>
            <a:picLocks noChangeAspect="1"/>
          </p:cNvPicPr>
          <p:nvPr/>
        </p:nvPicPr>
        <p:blipFill>
          <a:blip r:embed="rId2"/>
          <a:stretch>
            <a:fillRect/>
          </a:stretch>
        </p:blipFill>
        <p:spPr>
          <a:xfrm>
            <a:off x="816744" y="860911"/>
            <a:ext cx="9897823" cy="5504378"/>
          </a:xfrm>
          <a:prstGeom prst="rect">
            <a:avLst/>
          </a:prstGeom>
        </p:spPr>
      </p:pic>
    </p:spTree>
    <p:extLst>
      <p:ext uri="{BB962C8B-B14F-4D97-AF65-F5344CB8AC3E}">
        <p14:creationId xmlns:p14="http://schemas.microsoft.com/office/powerpoint/2010/main" val="25060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6"/>
          <p:cNvSpPr>
            <a:spLocks noGrp="1"/>
          </p:cNvSpPr>
          <p:nvPr>
            <p:ph idx="1"/>
          </p:nvPr>
        </p:nvSpPr>
        <p:spPr/>
        <p:txBody>
          <a:bodyPr/>
          <a:lstStyle/>
          <a:p>
            <a:r>
              <a:rPr lang="en-CA" dirty="0"/>
              <a:t>The research investment is based on the provincial affiliation of the nominated principal investigator. Provincial populations were used to normalize the research investment data. </a:t>
            </a:r>
          </a:p>
          <a:p>
            <a:r>
              <a:rPr lang="en-CA" dirty="0"/>
              <a:t>The highest per capita investments for the 12-year period were found in Ontario, British Columbia, and Quebec. Principal investigators (PI) in these provinces were most often the nominated PIs who received funding for major initiatives.</a:t>
            </a:r>
          </a:p>
          <a:p>
            <a:r>
              <a:rPr lang="en-CA" dirty="0"/>
              <a:t>From the first to the latest four-year period, there were increases in the per capita investments for Ontario, Quebec and Alberta.</a:t>
            </a:r>
          </a:p>
          <a:p>
            <a:endParaRPr lang="en-CA" dirty="0"/>
          </a:p>
        </p:txBody>
      </p:sp>
      <p:sp>
        <p:nvSpPr>
          <p:cNvPr id="20482" name="Title 1"/>
          <p:cNvSpPr>
            <a:spLocks noGrp="1"/>
          </p:cNvSpPr>
          <p:nvPr>
            <p:ph type="title"/>
          </p:nvPr>
        </p:nvSpPr>
        <p:spPr/>
        <p:txBody>
          <a:bodyPr/>
          <a:lstStyle/>
          <a:p>
            <a:r>
              <a:rPr lang="en-US" dirty="0"/>
              <a:t>E1. Investment by Province</a:t>
            </a:r>
          </a:p>
        </p:txBody>
      </p:sp>
      <p:sp>
        <p:nvSpPr>
          <p:cNvPr id="2" name="Slide Number Placeholder 1">
            <a:extLst>
              <a:ext uri="{FF2B5EF4-FFF2-40B4-BE49-F238E27FC236}">
                <a16:creationId xmlns:a16="http://schemas.microsoft.com/office/drawing/2014/main" id="{14ED218D-A1E0-4FAC-99B4-4494993CA5A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25</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en-US" dirty="0">
                <a:solidFill>
                  <a:schemeClr val="bg1"/>
                </a:solidFill>
              </a:rPr>
              <a:t>23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6"/>
          <p:cNvSpPr>
            <a:spLocks noGrp="1"/>
          </p:cNvSpPr>
          <p:nvPr>
            <p:ph idx="1"/>
          </p:nvPr>
        </p:nvSpPr>
        <p:spPr/>
        <p:txBody>
          <a:bodyPr/>
          <a:lstStyle/>
          <a:p>
            <a:r>
              <a:rPr lang="en-CA" dirty="0"/>
              <a:t>There were modality-specific differences. In 2013‒16, the per capita investments exceeded the national average for:</a:t>
            </a:r>
          </a:p>
          <a:p>
            <a:pPr lvl="1"/>
            <a:r>
              <a:rPr lang="en-CA" dirty="0"/>
              <a:t>Ontario and B.C. for agents (drugs &amp; biologics)</a:t>
            </a:r>
          </a:p>
          <a:p>
            <a:pPr lvl="1"/>
            <a:r>
              <a:rPr lang="en-CA" dirty="0"/>
              <a:t>Ontario and Nova Scotia for immune response modifiers (immunotherapies)</a:t>
            </a:r>
          </a:p>
          <a:p>
            <a:pPr lvl="1"/>
            <a:r>
              <a:rPr lang="en-CA" dirty="0"/>
              <a:t>Alberta and Ontario for interventive devices (devices)</a:t>
            </a:r>
          </a:p>
          <a:p>
            <a:pPr lvl="1"/>
            <a:r>
              <a:rPr lang="en-CA" dirty="0"/>
              <a:t>Quebec and Ontario for biospecimen-based risk assessment (biomarkers)</a:t>
            </a:r>
          </a:p>
          <a:p>
            <a:pPr lvl="1"/>
            <a:r>
              <a:rPr lang="en-CA" dirty="0"/>
              <a:t>Ontario for image-based risk assessment (imaging)</a:t>
            </a:r>
          </a:p>
          <a:p>
            <a:endParaRPr lang="en-CA" dirty="0"/>
          </a:p>
          <a:p>
            <a:endParaRPr lang="en-CA" dirty="0"/>
          </a:p>
        </p:txBody>
      </p:sp>
      <p:sp>
        <p:nvSpPr>
          <p:cNvPr id="20482" name="Title 1"/>
          <p:cNvSpPr>
            <a:spLocks noGrp="1"/>
          </p:cNvSpPr>
          <p:nvPr>
            <p:ph type="title"/>
          </p:nvPr>
        </p:nvSpPr>
        <p:spPr/>
        <p:txBody>
          <a:bodyPr/>
          <a:lstStyle/>
          <a:p>
            <a:r>
              <a:rPr lang="en-US" dirty="0"/>
              <a:t>E2. Investment by Province</a:t>
            </a:r>
          </a:p>
        </p:txBody>
      </p:sp>
      <p:sp>
        <p:nvSpPr>
          <p:cNvPr id="2" name="Slide Number Placeholder 1">
            <a:extLst>
              <a:ext uri="{FF2B5EF4-FFF2-40B4-BE49-F238E27FC236}">
                <a16:creationId xmlns:a16="http://schemas.microsoft.com/office/drawing/2014/main" id="{14ED218D-A1E0-4FAC-99B4-4494993CA5A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26</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en-US" dirty="0">
                <a:solidFill>
                  <a:schemeClr val="bg1"/>
                </a:solidFill>
              </a:rPr>
              <a:t>23</a:t>
            </a:r>
          </a:p>
        </p:txBody>
      </p:sp>
    </p:spTree>
    <p:extLst>
      <p:ext uri="{BB962C8B-B14F-4D97-AF65-F5344CB8AC3E}">
        <p14:creationId xmlns:p14="http://schemas.microsoft.com/office/powerpoint/2010/main" val="1095242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6507D3-29A1-4884-BEF1-DF9D6CBDE90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27</a:t>
            </a:fld>
            <a:endParaRPr lang="en-US" dirty="0"/>
          </a:p>
        </p:txBody>
      </p:sp>
      <p:grpSp>
        <p:nvGrpSpPr>
          <p:cNvPr id="2" name="Group 1">
            <a:extLst>
              <a:ext uri="{FF2B5EF4-FFF2-40B4-BE49-F238E27FC236}">
                <a16:creationId xmlns:a16="http://schemas.microsoft.com/office/drawing/2014/main" id="{4EEE4FD6-C5F3-4B43-A3BF-C1696E9A323C}"/>
              </a:ext>
            </a:extLst>
          </p:cNvPr>
          <p:cNvGrpSpPr/>
          <p:nvPr/>
        </p:nvGrpSpPr>
        <p:grpSpPr>
          <a:xfrm>
            <a:off x="658903" y="503241"/>
            <a:ext cx="10009112" cy="6051244"/>
            <a:chOff x="623392" y="339396"/>
            <a:chExt cx="10009112" cy="6051244"/>
          </a:xfrm>
        </p:grpSpPr>
        <p:sp>
          <p:nvSpPr>
            <p:cNvPr id="7" name="TextBox 6">
              <a:extLst>
                <a:ext uri="{FF2B5EF4-FFF2-40B4-BE49-F238E27FC236}">
                  <a16:creationId xmlns:a16="http://schemas.microsoft.com/office/drawing/2014/main" id="{706446D8-756A-4F73-9D90-8976F5AEFF50}"/>
                </a:ext>
              </a:extLst>
            </p:cNvPr>
            <p:cNvSpPr txBox="1"/>
            <p:nvPr/>
          </p:nvSpPr>
          <p:spPr>
            <a:xfrm>
              <a:off x="623392" y="339396"/>
              <a:ext cx="10009112" cy="369332"/>
            </a:xfrm>
            <a:prstGeom prst="rect">
              <a:avLst/>
            </a:prstGeom>
            <a:noFill/>
          </p:spPr>
          <p:txBody>
            <a:bodyPr wrap="square" rtlCol="0">
              <a:spAutoFit/>
            </a:bodyPr>
            <a:lstStyle/>
            <a:p>
              <a:r>
                <a:rPr lang="en-US" b="1" dirty="0">
                  <a:solidFill>
                    <a:schemeClr val="tx1">
                      <a:lumMod val="60000"/>
                      <a:lumOff val="40000"/>
                    </a:schemeClr>
                  </a:solidFill>
                </a:rPr>
                <a:t>PER CAPITA INVESTMENT, 2005</a:t>
              </a:r>
              <a:r>
                <a:rPr lang="en-US" b="1" dirty="0">
                  <a:solidFill>
                    <a:schemeClr val="tx1">
                      <a:lumMod val="60000"/>
                      <a:lumOff val="40000"/>
                    </a:schemeClr>
                  </a:solidFill>
                  <a:latin typeface="Calibri" panose="020F0502020204030204" pitchFamily="34" charset="0"/>
                </a:rPr>
                <a:t>‒</a:t>
              </a:r>
              <a:r>
                <a:rPr lang="en-US" b="1" dirty="0">
                  <a:solidFill>
                    <a:schemeClr val="tx1">
                      <a:lumMod val="60000"/>
                      <a:lumOff val="40000"/>
                    </a:schemeClr>
                  </a:solidFill>
                </a:rPr>
                <a:t>08 AND 2013-16</a:t>
              </a:r>
            </a:p>
          </p:txBody>
        </p:sp>
        <p:sp>
          <p:nvSpPr>
            <p:cNvPr id="8" name="TextBox 7">
              <a:extLst>
                <a:ext uri="{FF2B5EF4-FFF2-40B4-BE49-F238E27FC236}">
                  <a16:creationId xmlns:a16="http://schemas.microsoft.com/office/drawing/2014/main" id="{2340036F-68E1-4A45-8E44-162E73A7117A}"/>
                </a:ext>
              </a:extLst>
            </p:cNvPr>
            <p:cNvSpPr txBox="1"/>
            <p:nvPr/>
          </p:nvSpPr>
          <p:spPr>
            <a:xfrm>
              <a:off x="880196" y="1159433"/>
              <a:ext cx="1100741" cy="369332"/>
            </a:xfrm>
            <a:prstGeom prst="rect">
              <a:avLst/>
            </a:prstGeom>
            <a:noFill/>
          </p:spPr>
          <p:txBody>
            <a:bodyPr wrap="square" rtlCol="0">
              <a:spAutoFit/>
            </a:bodyPr>
            <a:lstStyle/>
            <a:p>
              <a:r>
                <a:rPr lang="en-US" b="1" dirty="0">
                  <a:solidFill>
                    <a:schemeClr val="tx1">
                      <a:lumMod val="60000"/>
                      <a:lumOff val="40000"/>
                    </a:schemeClr>
                  </a:solidFill>
                </a:rPr>
                <a:t>2005</a:t>
              </a:r>
              <a:r>
                <a:rPr lang="en-US" b="1" dirty="0">
                  <a:solidFill>
                    <a:schemeClr val="tx1">
                      <a:lumMod val="60000"/>
                      <a:lumOff val="40000"/>
                    </a:schemeClr>
                  </a:solidFill>
                  <a:latin typeface="Calibri" panose="020F0502020204030204" pitchFamily="34" charset="0"/>
                </a:rPr>
                <a:t>‒</a:t>
              </a:r>
              <a:r>
                <a:rPr lang="en-US" b="1" dirty="0">
                  <a:solidFill>
                    <a:schemeClr val="tx1">
                      <a:lumMod val="60000"/>
                      <a:lumOff val="40000"/>
                    </a:schemeClr>
                  </a:solidFill>
                </a:rPr>
                <a:t>08</a:t>
              </a:r>
            </a:p>
          </p:txBody>
        </p:sp>
        <p:sp>
          <p:nvSpPr>
            <p:cNvPr id="9" name="TextBox 8">
              <a:extLst>
                <a:ext uri="{FF2B5EF4-FFF2-40B4-BE49-F238E27FC236}">
                  <a16:creationId xmlns:a16="http://schemas.microsoft.com/office/drawing/2014/main" id="{D2767932-931A-4E44-B27E-55A9207B1D14}"/>
                </a:ext>
              </a:extLst>
            </p:cNvPr>
            <p:cNvSpPr txBox="1"/>
            <p:nvPr/>
          </p:nvSpPr>
          <p:spPr>
            <a:xfrm>
              <a:off x="935430" y="3609078"/>
              <a:ext cx="1349566" cy="369332"/>
            </a:xfrm>
            <a:prstGeom prst="rect">
              <a:avLst/>
            </a:prstGeom>
            <a:noFill/>
          </p:spPr>
          <p:txBody>
            <a:bodyPr wrap="square" rtlCol="0">
              <a:spAutoFit/>
            </a:bodyPr>
            <a:lstStyle/>
            <a:p>
              <a:r>
                <a:rPr lang="en-US" b="1" dirty="0">
                  <a:solidFill>
                    <a:schemeClr val="tx1">
                      <a:lumMod val="60000"/>
                      <a:lumOff val="40000"/>
                    </a:schemeClr>
                  </a:solidFill>
                </a:rPr>
                <a:t>2013</a:t>
              </a:r>
              <a:r>
                <a:rPr lang="en-US" b="1" dirty="0">
                  <a:solidFill>
                    <a:schemeClr val="tx1">
                      <a:lumMod val="60000"/>
                      <a:lumOff val="40000"/>
                    </a:schemeClr>
                  </a:solidFill>
                  <a:latin typeface="Calibri" panose="020F0502020204030204" pitchFamily="34" charset="0"/>
                </a:rPr>
                <a:t>‒16</a:t>
              </a:r>
              <a:endParaRPr lang="en-US" b="1" dirty="0">
                <a:solidFill>
                  <a:schemeClr val="tx1">
                    <a:lumMod val="60000"/>
                    <a:lumOff val="40000"/>
                  </a:schemeClr>
                </a:solidFill>
                <a:latin typeface="+mj-lt"/>
              </a:endParaRPr>
            </a:p>
          </p:txBody>
        </p:sp>
        <p:pic>
          <p:nvPicPr>
            <p:cNvPr id="12" name="Picture 11">
              <a:extLst>
                <a:ext uri="{FF2B5EF4-FFF2-40B4-BE49-F238E27FC236}">
                  <a16:creationId xmlns:a16="http://schemas.microsoft.com/office/drawing/2014/main" id="{A15C3AD0-77D8-45D3-BD39-514FAE54AA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650"/>
            <a:stretch/>
          </p:blipFill>
          <p:spPr>
            <a:xfrm>
              <a:off x="2159566" y="3793744"/>
              <a:ext cx="5151550" cy="2596896"/>
            </a:xfrm>
            <a:prstGeom prst="rect">
              <a:avLst/>
            </a:prstGeom>
          </p:spPr>
        </p:pic>
        <p:sp>
          <p:nvSpPr>
            <p:cNvPr id="6" name="TextBox 5">
              <a:extLst>
                <a:ext uri="{FF2B5EF4-FFF2-40B4-BE49-F238E27FC236}">
                  <a16:creationId xmlns:a16="http://schemas.microsoft.com/office/drawing/2014/main" id="{9AF19B8F-99D6-4B17-9D68-1E54F0A82A6E}"/>
                </a:ext>
              </a:extLst>
            </p:cNvPr>
            <p:cNvSpPr txBox="1"/>
            <p:nvPr/>
          </p:nvSpPr>
          <p:spPr>
            <a:xfrm>
              <a:off x="8325955" y="4581128"/>
              <a:ext cx="2052041" cy="1323439"/>
            </a:xfrm>
            <a:prstGeom prst="rect">
              <a:avLst/>
            </a:prstGeom>
            <a:noFill/>
          </p:spPr>
          <p:txBody>
            <a:bodyPr wrap="square" rtlCol="0">
              <a:spAutoFit/>
            </a:bodyPr>
            <a:lstStyle/>
            <a:p>
              <a:r>
                <a:rPr lang="en-US" sz="1600" dirty="0">
                  <a:solidFill>
                    <a:schemeClr val="accent3">
                      <a:lumMod val="40000"/>
                      <a:lumOff val="60000"/>
                    </a:schemeClr>
                  </a:solidFill>
                </a:rPr>
                <a:t>●</a:t>
              </a:r>
              <a:r>
                <a:rPr lang="en-US" sz="1600" dirty="0">
                  <a:solidFill>
                    <a:schemeClr val="accent6"/>
                  </a:solidFill>
                </a:rPr>
                <a:t> </a:t>
              </a:r>
              <a:r>
                <a:rPr lang="en-US" sz="1600" dirty="0">
                  <a:latin typeface="+mj-lt"/>
                </a:rPr>
                <a:t>Less than $1.00</a:t>
              </a:r>
              <a:endParaRPr lang="en-US" sz="2400" dirty="0">
                <a:solidFill>
                  <a:schemeClr val="accent6"/>
                </a:solidFill>
                <a:latin typeface="+mj-lt"/>
              </a:endParaRPr>
            </a:p>
            <a:p>
              <a:r>
                <a:rPr lang="en-US" sz="1600" dirty="0">
                  <a:solidFill>
                    <a:schemeClr val="accent6"/>
                  </a:solidFill>
                </a:rPr>
                <a:t>● </a:t>
              </a:r>
              <a:r>
                <a:rPr lang="en-US" sz="1600" dirty="0">
                  <a:latin typeface="+mj-lt"/>
                </a:rPr>
                <a:t>$1.00</a:t>
              </a:r>
              <a:r>
                <a:rPr lang="en-US" sz="1600" dirty="0"/>
                <a:t>‒$2.99</a:t>
              </a:r>
              <a:endParaRPr lang="en-US" sz="1600" dirty="0">
                <a:latin typeface="+mj-lt"/>
              </a:endParaRPr>
            </a:p>
            <a:p>
              <a:r>
                <a:rPr lang="en-US" sz="1600" dirty="0">
                  <a:solidFill>
                    <a:schemeClr val="accent3"/>
                  </a:solidFill>
                </a:rPr>
                <a:t>●</a:t>
              </a:r>
              <a:r>
                <a:rPr lang="en-US" sz="1600" dirty="0">
                  <a:solidFill>
                    <a:schemeClr val="accent6"/>
                  </a:solidFill>
                </a:rPr>
                <a:t> </a:t>
              </a:r>
              <a:r>
                <a:rPr lang="en-US" sz="1600" dirty="0">
                  <a:latin typeface="+mj-lt"/>
                </a:rPr>
                <a:t>$3.00</a:t>
              </a:r>
              <a:r>
                <a:rPr lang="en-US" sz="1600" dirty="0"/>
                <a:t>‒$4.99</a:t>
              </a:r>
            </a:p>
            <a:p>
              <a:r>
                <a:rPr lang="en-US" sz="1600" dirty="0">
                  <a:solidFill>
                    <a:schemeClr val="accent1"/>
                  </a:solidFill>
                </a:rPr>
                <a:t>● </a:t>
              </a:r>
              <a:r>
                <a:rPr lang="en-US" sz="1600" dirty="0">
                  <a:latin typeface="+mj-lt"/>
                </a:rPr>
                <a:t>$5.00 or more</a:t>
              </a:r>
            </a:p>
            <a:p>
              <a:endParaRPr lang="en-US" sz="1600" dirty="0">
                <a:latin typeface="+mj-lt"/>
              </a:endParaRPr>
            </a:p>
          </p:txBody>
        </p:sp>
        <p:pic>
          <p:nvPicPr>
            <p:cNvPr id="14" name="Picture 13">
              <a:extLst>
                <a:ext uri="{FF2B5EF4-FFF2-40B4-BE49-F238E27FC236}">
                  <a16:creationId xmlns:a16="http://schemas.microsoft.com/office/drawing/2014/main" id="{4B734ECB-6D07-435B-B7C0-6264F97C59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815"/>
            <a:stretch/>
          </p:blipFill>
          <p:spPr>
            <a:xfrm>
              <a:off x="2015550" y="1115827"/>
              <a:ext cx="5166458" cy="2596896"/>
            </a:xfrm>
            <a:prstGeom prst="rect">
              <a:avLst/>
            </a:prstGeom>
          </p:spPr>
        </p:pic>
      </p:grpSp>
    </p:spTree>
    <p:extLst>
      <p:ext uri="{BB962C8B-B14F-4D97-AF65-F5344CB8AC3E}">
        <p14:creationId xmlns:p14="http://schemas.microsoft.com/office/powerpoint/2010/main" val="3145864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A brief electronic report, </a:t>
            </a:r>
            <a:r>
              <a:rPr lang="en-US" i="1" dirty="0"/>
              <a:t>Canada’s Investment in Translational Cancer Research, 2005–2016</a:t>
            </a:r>
            <a:r>
              <a:rPr lang="en-US" dirty="0"/>
              <a:t>, and an interactive dashboard are available at </a:t>
            </a:r>
            <a:r>
              <a:rPr lang="en-US" dirty="0">
                <a:hlinkClick r:id="rId3"/>
              </a:rPr>
              <a:t>http://www.ccra-acrc.ca</a:t>
            </a:r>
            <a:r>
              <a:rPr lang="en-US" dirty="0"/>
              <a:t>. Production of this report was made possible through collaboration and financial support from the Canadian Partnership Against Cancer Corporation and Health Canada.</a:t>
            </a:r>
          </a:p>
          <a:p>
            <a:r>
              <a:rPr lang="en-US" dirty="0"/>
              <a:t>This report would not have been possible without the advice provided by Drs. Judy Bray (Canadian Cancer Society), Craig Earle (Canadian Partnership Against Cancer), Stuart Edmonds (Prostate Cancer Canada), Stephen Herst (Terry Fox Research Institute), Jim Hudson (Consultant), Anne-Marie Mes-Masson (</a:t>
            </a:r>
            <a:r>
              <a:rPr lang="fr-FR" dirty="0"/>
              <a:t>Institut du cancer de Montréal, CRCHUM),</a:t>
            </a:r>
            <a:r>
              <a:rPr lang="en-US" dirty="0"/>
              <a:t> and Stephen Robbins (CIHR Institute of Cancer Research).</a:t>
            </a:r>
          </a:p>
          <a:p>
            <a:r>
              <a:rPr lang="en-US" dirty="0"/>
              <a:t>The impetus for the original translational research analysis came from Dr. Victor Ling, founding President and Scientific Director of The Terry Fox Research Institute, and recognizes the organization’s pioneering role in support of translational research in Canada.</a:t>
            </a:r>
          </a:p>
          <a:p>
            <a:r>
              <a:rPr lang="en-US" dirty="0"/>
              <a:t>Questions about this project, should be directed to the Canadian Cancer Research Survey Manager at </a:t>
            </a:r>
            <a:r>
              <a:rPr lang="en-US" dirty="0">
                <a:hlinkClick r:id="rId4"/>
              </a:rPr>
              <a:t>info@ccra-acrc.ca</a:t>
            </a:r>
            <a:r>
              <a:rPr lang="en-US" dirty="0"/>
              <a:t>.</a:t>
            </a:r>
          </a:p>
        </p:txBody>
      </p:sp>
      <p:sp>
        <p:nvSpPr>
          <p:cNvPr id="26626" name="Title 1"/>
          <p:cNvSpPr>
            <a:spLocks noGrp="1"/>
          </p:cNvSpPr>
          <p:nvPr>
            <p:ph type="title"/>
          </p:nvPr>
        </p:nvSpPr>
        <p:spPr/>
        <p:txBody>
          <a:bodyPr/>
          <a:lstStyle/>
          <a:p>
            <a:r>
              <a:rPr lang="en-US" dirty="0"/>
              <a:t>Further Information</a:t>
            </a:r>
          </a:p>
        </p:txBody>
      </p:sp>
      <p:sp>
        <p:nvSpPr>
          <p:cNvPr id="2" name="Slide Number Placeholder 1">
            <a:extLst>
              <a:ext uri="{FF2B5EF4-FFF2-40B4-BE49-F238E27FC236}">
                <a16:creationId xmlns:a16="http://schemas.microsoft.com/office/drawing/2014/main" id="{27869C97-264F-4DD8-905B-F048219FC30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28</a:t>
            </a:fld>
            <a:endParaRPr lang="en-US"/>
          </a:p>
        </p:txBody>
      </p:sp>
      <p:sp>
        <p:nvSpPr>
          <p:cNvPr id="4" name="TextBox 3"/>
          <p:cNvSpPr txBox="1"/>
          <p:nvPr/>
        </p:nvSpPr>
        <p:spPr>
          <a:xfrm>
            <a:off x="9963944" y="6309320"/>
            <a:ext cx="493712" cy="369332"/>
          </a:xfrm>
          <a:prstGeom prst="rect">
            <a:avLst/>
          </a:prstGeom>
          <a:noFill/>
        </p:spPr>
        <p:txBody>
          <a:bodyPr wrap="square" rtlCol="0">
            <a:spAutoFit/>
          </a:bodyPr>
          <a:lstStyle/>
          <a:p>
            <a:pPr algn="ctr"/>
            <a:r>
              <a:rPr lang="en-US" dirty="0">
                <a:solidFill>
                  <a:schemeClr val="bg1"/>
                </a:solidFill>
              </a:rPr>
              <a:t>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263849619"/>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dirty="0">
                          <a:solidFill>
                            <a:schemeClr val="accent2"/>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2"/>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2"/>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normAutofit fontScale="92500" lnSpcReduction="20000"/>
          </a:bodyPr>
          <a:lstStyle/>
          <a:p>
            <a:r>
              <a:rPr lang="en-US" dirty="0"/>
              <a:t>There is increasing emphasis on identifying ways to “translate” research and accelerate the speed at which the public start to benefit from research advances. </a:t>
            </a:r>
          </a:p>
          <a:p>
            <a:r>
              <a:rPr lang="en-US" dirty="0"/>
              <a:t>Canada’s cancer research funders are interested in identifying gaps and potential bottlenecks to translational research as well as prospective solutions that will improve the implementation of innovative findings from “bench to bedside.”</a:t>
            </a:r>
          </a:p>
          <a:p>
            <a:r>
              <a:rPr lang="en-US" dirty="0"/>
              <a:t>For the purposes of this report, translational research refers to research that confirms and advances discoveries into tangible modalities (pre-clinical) and tests modalities in the clinical (clinical). It excludes implementation research, which is designed to transfer clinical findings to practice settings and communities. </a:t>
            </a:r>
          </a:p>
        </p:txBody>
      </p:sp>
      <p:sp>
        <p:nvSpPr>
          <p:cNvPr id="5122" name="Title 1"/>
          <p:cNvSpPr>
            <a:spLocks noGrp="1"/>
          </p:cNvSpPr>
          <p:nvPr>
            <p:ph type="title"/>
          </p:nvPr>
        </p:nvSpPr>
        <p:spPr/>
        <p:txBody>
          <a:bodyPr/>
          <a:lstStyle/>
          <a:p>
            <a:r>
              <a:rPr lang="en-US" dirty="0"/>
              <a:t>Why report on this investment?</a:t>
            </a:r>
          </a:p>
        </p:txBody>
      </p:sp>
      <p:sp>
        <p:nvSpPr>
          <p:cNvPr id="9" name="Slide Number Placeholder 8">
            <a:extLst>
              <a:ext uri="{FF2B5EF4-FFF2-40B4-BE49-F238E27FC236}">
                <a16:creationId xmlns:a16="http://schemas.microsoft.com/office/drawing/2014/main" id="{44A65006-B7AA-4BF4-9B2C-7BA9DC6D9D5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dirty="0"/>
              <a:t>Research Translation Continuum [1]</a:t>
            </a:r>
          </a:p>
        </p:txBody>
      </p:sp>
      <p:sp>
        <p:nvSpPr>
          <p:cNvPr id="3" name="Slide Number Placeholder 2">
            <a:extLst>
              <a:ext uri="{FF2B5EF4-FFF2-40B4-BE49-F238E27FC236}">
                <a16:creationId xmlns:a16="http://schemas.microsoft.com/office/drawing/2014/main" id="{E0224631-E6E3-491F-A479-BDEA574CB8DB}"/>
              </a:ext>
            </a:extLst>
          </p:cNvPr>
          <p:cNvSpPr>
            <a:spLocks noGrp="1"/>
          </p:cNvSpPr>
          <p:nvPr>
            <p:ph type="sldNum" sz="quarter" idx="4"/>
          </p:nvPr>
        </p:nvSpPr>
        <p:spPr/>
        <p:txBody>
          <a:bodyPr/>
          <a:lstStyle/>
          <a:p>
            <a:fld id="{8A432B69-45CD-4537-9322-344A0270FD73}" type="slidenum">
              <a:rPr lang="en-US" smtClean="0"/>
              <a:pPr/>
              <a:t>4</a:t>
            </a:fld>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645499" y="1599386"/>
            <a:ext cx="8901001" cy="4464496"/>
          </a:xfrm>
          <a:prstGeom prst="rect">
            <a:avLst/>
          </a:prstGeom>
          <a:noFill/>
          <a:ln w="9525">
            <a:noFill/>
            <a:miter lim="800000"/>
            <a:headEnd/>
            <a:tailEnd/>
          </a:ln>
        </p:spPr>
      </p:pic>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fontScale="77500" lnSpcReduction="20000"/>
          </a:bodyPr>
          <a:lstStyle/>
          <a:p>
            <a:r>
              <a:rPr lang="en-US" dirty="0"/>
              <a:t>The Canadian Cancer Research Survey (CCRS) was the primary data source. This database contains over 22,000 research projects funded by 42 governmental and voluntary sector organizations/programs for years 2005 to 2016.</a:t>
            </a:r>
          </a:p>
          <a:p>
            <a:r>
              <a:rPr lang="en-US" dirty="0"/>
              <a:t>Projects coded to CSO categories, Early detection, diagnosis and prognosis and Treatment, were all included and coded to the appropriate modality. Prevention and Cancer survivorship research was also included when the research involved a specific modality. Projects were classified using the TRWG-adopted framework on the following slide.</a:t>
            </a:r>
          </a:p>
          <a:p>
            <a:r>
              <a:rPr lang="en-US" dirty="0"/>
              <a:t>Funding for major initiatives that supported networks or platforms for translational research were also included and stratified by modality category, not specific modality.</a:t>
            </a:r>
          </a:p>
          <a:p>
            <a:r>
              <a:rPr lang="en-US" dirty="0"/>
              <a:t>Of note, data from the National Research Council Canada was excluded from the analysis because no new data was received for years 2011 to 2015 and this affected the analysis when stratified by time periods.</a:t>
            </a:r>
          </a:p>
          <a:p>
            <a:endParaRPr lang="en-US" dirty="0"/>
          </a:p>
        </p:txBody>
      </p:sp>
      <p:sp>
        <p:nvSpPr>
          <p:cNvPr id="7170" name="Title 1"/>
          <p:cNvSpPr>
            <a:spLocks noGrp="1"/>
          </p:cNvSpPr>
          <p:nvPr>
            <p:ph type="title"/>
          </p:nvPr>
        </p:nvSpPr>
        <p:spPr/>
        <p:txBody>
          <a:bodyPr/>
          <a:lstStyle/>
          <a:p>
            <a:r>
              <a:rPr lang="en-US" dirty="0"/>
              <a:t>Methodology</a:t>
            </a:r>
          </a:p>
        </p:txBody>
      </p:sp>
      <p:sp>
        <p:nvSpPr>
          <p:cNvPr id="7" name="Slide Number Placeholder 6">
            <a:extLst>
              <a:ext uri="{FF2B5EF4-FFF2-40B4-BE49-F238E27FC236}">
                <a16:creationId xmlns:a16="http://schemas.microsoft.com/office/drawing/2014/main" id="{4E04A696-DF1A-4FDB-BE72-7865B7EDC8C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5</a:t>
            </a:fld>
            <a:endParaRPr lang="en-US"/>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6</a:t>
            </a:r>
          </a:p>
        </p:txBody>
      </p:sp>
      <p:sp>
        <p:nvSpPr>
          <p:cNvPr id="4" name="Slide Number Placeholder 3">
            <a:extLst>
              <a:ext uri="{FF2B5EF4-FFF2-40B4-BE49-F238E27FC236}">
                <a16:creationId xmlns:a16="http://schemas.microsoft.com/office/drawing/2014/main" id="{81C7D20C-4B8D-4EB0-B695-3A5B3949F213}"/>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6</a:t>
            </a:fld>
            <a:endParaRPr lang="en-US" dirty="0"/>
          </a:p>
        </p:txBody>
      </p:sp>
      <p:pic>
        <p:nvPicPr>
          <p:cNvPr id="5" name="Picture 4">
            <a:extLst>
              <a:ext uri="{FF2B5EF4-FFF2-40B4-BE49-F238E27FC236}">
                <a16:creationId xmlns:a16="http://schemas.microsoft.com/office/drawing/2014/main" id="{608BF23E-29E9-4682-B388-7688E7472EBF}"/>
              </a:ext>
            </a:extLst>
          </p:cNvPr>
          <p:cNvPicPr>
            <a:picLocks noChangeAspect="1"/>
          </p:cNvPicPr>
          <p:nvPr/>
        </p:nvPicPr>
        <p:blipFill>
          <a:blip r:embed="rId2"/>
          <a:stretch>
            <a:fillRect/>
          </a:stretch>
        </p:blipFill>
        <p:spPr>
          <a:xfrm>
            <a:off x="754379" y="949364"/>
            <a:ext cx="10990961" cy="51999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fontScale="92500" lnSpcReduction="20000"/>
          </a:bodyPr>
          <a:lstStyle/>
          <a:p>
            <a:r>
              <a:rPr lang="en-US" dirty="0"/>
              <a:t>“Cancer research investment” refers to the direct funding of research projects that were administered by organizations contributing data to the survey. All projects had received some form of peer review.</a:t>
            </a:r>
          </a:p>
          <a:p>
            <a:r>
              <a:rPr lang="en-US" dirty="0"/>
              <a:t>Investment for each project was based on a prorated calculation that assumes project dollars were paid out in equal monthly </a:t>
            </a:r>
            <a:r>
              <a:rPr lang="en-US" dirty="0" err="1"/>
              <a:t>instalments</a:t>
            </a:r>
            <a:r>
              <a:rPr lang="en-US" dirty="0"/>
              <a:t> in accordance with project start and end dates. Project funding was calculated for the period January 1, 2005 to December 31, 2016 and analyzed by three four-year periods (i.e., 2005‒08, 2009‒12, and 2013‒16).</a:t>
            </a:r>
          </a:p>
          <a:p>
            <a:r>
              <a:rPr lang="en-US" dirty="0"/>
              <a:t>Project budgets are weighted to reflect the extent of relevance to translational cancer research and allocated to the relevant modality in the framework.</a:t>
            </a:r>
          </a:p>
        </p:txBody>
      </p:sp>
      <p:sp>
        <p:nvSpPr>
          <p:cNvPr id="10242" name="Title 1"/>
          <p:cNvSpPr>
            <a:spLocks noGrp="1"/>
          </p:cNvSpPr>
          <p:nvPr>
            <p:ph type="title"/>
          </p:nvPr>
        </p:nvSpPr>
        <p:spPr/>
        <p:txBody>
          <a:bodyPr/>
          <a:lstStyle/>
          <a:p>
            <a:r>
              <a:rPr lang="en-US" dirty="0"/>
              <a:t>Reporting Conventions</a:t>
            </a:r>
          </a:p>
        </p:txBody>
      </p:sp>
      <p:sp>
        <p:nvSpPr>
          <p:cNvPr id="2" name="Slide Number Placeholder 1">
            <a:extLst>
              <a:ext uri="{FF2B5EF4-FFF2-40B4-BE49-F238E27FC236}">
                <a16:creationId xmlns:a16="http://schemas.microsoft.com/office/drawing/2014/main" id="{7CC7C076-587B-4ADF-8497-8B3427DC84C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7</a:t>
            </a:fld>
            <a:endParaRPr lang="en-US"/>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92500" lnSpcReduction="10000"/>
          </a:bodyPr>
          <a:lstStyle/>
          <a:p>
            <a:r>
              <a:rPr lang="en-US" dirty="0"/>
              <a:t>Research undertaken by industry is not part of the CCRS and likely accounts for large investments in early translational research, particularly drug research. Hospital foundations and cancer research funders from outside of Canada are also funding sources for early translational research projects not captured in the report.</a:t>
            </a:r>
          </a:p>
          <a:p>
            <a:r>
              <a:rPr lang="en-US" dirty="0"/>
              <a:t>Investment figures for British Columbia may under-represent the early translational research investment for the province because the BC Cancer Agency did not contribute data to the CCRS during the reporting period.</a:t>
            </a:r>
          </a:p>
          <a:p>
            <a:r>
              <a:rPr lang="en-US" dirty="0"/>
              <a:t>Project classification is only as good as the descriptions of the research provided by the funding organizations. </a:t>
            </a:r>
          </a:p>
        </p:txBody>
      </p:sp>
      <p:sp>
        <p:nvSpPr>
          <p:cNvPr id="11266" name="Title 1"/>
          <p:cNvSpPr>
            <a:spLocks noGrp="1"/>
          </p:cNvSpPr>
          <p:nvPr>
            <p:ph type="title"/>
          </p:nvPr>
        </p:nvSpPr>
        <p:spPr/>
        <p:txBody>
          <a:bodyPr/>
          <a:lstStyle/>
          <a:p>
            <a:r>
              <a:rPr lang="en-US" dirty="0"/>
              <a:t>Caveats</a:t>
            </a:r>
          </a:p>
        </p:txBody>
      </p:sp>
      <p:sp>
        <p:nvSpPr>
          <p:cNvPr id="2" name="Slide Number Placeholder 1">
            <a:extLst>
              <a:ext uri="{FF2B5EF4-FFF2-40B4-BE49-F238E27FC236}">
                <a16:creationId xmlns:a16="http://schemas.microsoft.com/office/drawing/2014/main" id="{547F3CB0-FD98-4BA4-AA71-E3EBAD7A774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8</a:t>
            </a:fld>
            <a:endParaRPr lang="en-US"/>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During the decade of 2005 to 2016, a total of $2.3 billion was invested in early translational cancer research. This represents nearly 40% of the overall investment in cancer research. There were 8,979 projects with at least some translational research component.</a:t>
            </a:r>
          </a:p>
          <a:p>
            <a:r>
              <a:rPr lang="en-US" dirty="0"/>
              <a:t>The substantive rise in the investment in 2009 was attributable to the ramp-up of the Ontario Institute for Cancer Research (OICR) as well as increased investment in programs for major initiatives administered by the Canada Foundation for Innovation (CFI). </a:t>
            </a:r>
          </a:p>
          <a:p>
            <a:r>
              <a:rPr lang="en-CA" dirty="0"/>
              <a:t>Although the investment followed the general overall cancer research trend, the translational research investment was sustained, representing 49% of overall cancer research investment in 2016 up from 34% in 2005. </a:t>
            </a:r>
          </a:p>
          <a:p>
            <a:r>
              <a:rPr lang="en-US" dirty="0"/>
              <a:t>The growth in investment from 2005–08 to 2013–16 was largely the result of increased investment in agents (drugs &amp; biologics) and biospecimen-based risk assessment (biomarkers).</a:t>
            </a:r>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a:t>A1. Overall Investment</a:t>
            </a:r>
          </a:p>
        </p:txBody>
      </p:sp>
      <p:sp>
        <p:nvSpPr>
          <p:cNvPr id="5" name="Slide Number Placeholder 4">
            <a:extLst>
              <a:ext uri="{FF2B5EF4-FFF2-40B4-BE49-F238E27FC236}">
                <a16:creationId xmlns:a16="http://schemas.microsoft.com/office/drawing/2014/main" id="{00C8061E-4660-49FD-B451-2A8088BC72F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9</a:t>
            </a:fld>
            <a:endParaRPr lang="en-US"/>
          </a:p>
        </p:txBody>
      </p:sp>
      <p:sp>
        <p:nvSpPr>
          <p:cNvPr id="4" name="TextBox 3"/>
          <p:cNvSpPr txBox="1"/>
          <p:nvPr/>
        </p:nvSpPr>
        <p:spPr>
          <a:xfrm>
            <a:off x="9912424" y="6309320"/>
            <a:ext cx="576064" cy="369332"/>
          </a:xfrm>
          <a:prstGeom prst="rect">
            <a:avLst/>
          </a:prstGeom>
          <a:noFill/>
        </p:spPr>
        <p:txBody>
          <a:bodyPr wrap="square" rtlCol="0">
            <a:spAutoFit/>
          </a:bodyPr>
          <a:lstStyle/>
          <a:p>
            <a:pPr algn="ctr"/>
            <a:r>
              <a:rPr lang="en-US" dirty="0">
                <a:solidFill>
                  <a:schemeClr val="bg1"/>
                </a:solidFill>
              </a:rPr>
              <a:t>10</a:t>
            </a:r>
          </a:p>
        </p:txBody>
      </p:sp>
    </p:spTree>
    <p:extLst>
      <p:ext uri="{BB962C8B-B14F-4D97-AF65-F5344CB8AC3E}">
        <p14:creationId xmlns:p14="http://schemas.microsoft.com/office/powerpoint/2010/main" val="21827288"/>
      </p:ext>
    </p:extLst>
  </p:cSld>
  <p:clrMapOvr>
    <a:masterClrMapping/>
  </p:clrMapOvr>
</p:sld>
</file>

<file path=ppt/theme/theme1.xml><?xml version="1.0" encoding="utf-8"?>
<a:theme xmlns:a="http://schemas.openxmlformats.org/drawingml/2006/main" name="Office Theme">
  <a:themeElements>
    <a:clrScheme name="Custom 22">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FDBC5F"/>
      </a:hlink>
      <a:folHlink>
        <a:srgbClr val="FDBC5F"/>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1946</Words>
  <Application>Microsoft Office PowerPoint</Application>
  <PresentationFormat>Widescreen</PresentationFormat>
  <Paragraphs>122</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Gill Sans</vt:lpstr>
      <vt:lpstr>Segoe Pro</vt:lpstr>
      <vt:lpstr>Segoe UI</vt:lpstr>
      <vt:lpstr>Wingdings</vt:lpstr>
      <vt:lpstr>Office Theme</vt:lpstr>
      <vt:lpstr>Canada’s Investment in Translational Cancer Research, 2005–2016</vt:lpstr>
      <vt:lpstr>Introduction</vt:lpstr>
      <vt:lpstr>Why report on this investment?</vt:lpstr>
      <vt:lpstr>Research Translation Continuum [1]</vt:lpstr>
      <vt:lpstr>Methodology</vt:lpstr>
      <vt:lpstr>PowerPoint Presentation</vt:lpstr>
      <vt:lpstr>Reporting Conventions</vt:lpstr>
      <vt:lpstr>Caveats</vt:lpstr>
      <vt:lpstr>A1. Overall Investment</vt:lpstr>
      <vt:lpstr>A2. Overall Investment</vt:lpstr>
      <vt:lpstr>PowerPoint Presentation</vt:lpstr>
      <vt:lpstr>PowerPoint Presentation</vt:lpstr>
      <vt:lpstr>PowerPoint Presentation</vt:lpstr>
      <vt:lpstr>PowerPoint Presentation</vt:lpstr>
      <vt:lpstr>PowerPoint Presentation</vt:lpstr>
      <vt:lpstr>B. Organization-specific Investment</vt:lpstr>
      <vt:lpstr>PowerPoint Presentation</vt:lpstr>
      <vt:lpstr>PowerPoint Presentation</vt:lpstr>
      <vt:lpstr>C. Site-specific Investment</vt:lpstr>
      <vt:lpstr>PowerPoint Presentation</vt:lpstr>
      <vt:lpstr>D. Nominated Principal Investigators</vt:lpstr>
      <vt:lpstr>PowerPoint Presentation</vt:lpstr>
      <vt:lpstr>PowerPoint Presentation</vt:lpstr>
      <vt:lpstr>PowerPoint Presentation</vt:lpstr>
      <vt:lpstr>E1. Investment by Province</vt:lpstr>
      <vt:lpstr>E2. Investment by Province</vt:lpstr>
      <vt:lpstr>PowerPoint Presentation</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46</cp:revision>
  <dcterms:created xsi:type="dcterms:W3CDTF">2019-03-06T10:58:11Z</dcterms:created>
  <dcterms:modified xsi:type="dcterms:W3CDTF">2019-03-31T21:22:02Z</dcterms:modified>
</cp:coreProperties>
</file>