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77" r:id="rId2"/>
    <p:sldId id="329" r:id="rId3"/>
    <p:sldId id="381" r:id="rId4"/>
    <p:sldId id="382" r:id="rId5"/>
    <p:sldId id="383" r:id="rId6"/>
    <p:sldId id="384" r:id="rId7"/>
    <p:sldId id="385" r:id="rId8"/>
    <p:sldId id="386" r:id="rId9"/>
    <p:sldId id="388" r:id="rId10"/>
    <p:sldId id="389" r:id="rId11"/>
    <p:sldId id="390" r:id="rId12"/>
    <p:sldId id="264" r:id="rId13"/>
    <p:sldId id="393" r:id="rId14"/>
    <p:sldId id="394" r:id="rId15"/>
    <p:sldId id="395" r:id="rId16"/>
    <p:sldId id="396" r:id="rId17"/>
    <p:sldId id="397" r:id="rId18"/>
    <p:sldId id="399" r:id="rId19"/>
    <p:sldId id="400" r:id="rId20"/>
    <p:sldId id="402" r:id="rId21"/>
    <p:sldId id="403" r:id="rId22"/>
    <p:sldId id="401" r:id="rId23"/>
    <p:sldId id="398"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Badovinac" initials="KB" lastIdx="1" clrIdx="0">
    <p:extLst>
      <p:ext uri="{19B8F6BF-5375-455C-9EA6-DF929625EA0E}">
        <p15:presenceInfo xmlns:p15="http://schemas.microsoft.com/office/powerpoint/2012/main" userId="S::Kimberly.Badovinac@partnershipagainstcancer.ca::628638f2-a94e-4c2b-b7e7-19012596b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B5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7" autoAdjust="0"/>
    <p:restoredTop sz="94660"/>
  </p:normalViewPr>
  <p:slideViewPr>
    <p:cSldViewPr snapToGrid="0">
      <p:cViewPr varScale="1">
        <p:scale>
          <a:sx n="64" d="100"/>
          <a:sy n="64" d="100"/>
        </p:scale>
        <p:origin x="52" y="10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25353-F980-453A-B24A-CB3FB3D22218}" type="datetimeFigureOut">
              <a:rPr lang="en-US" smtClean="0"/>
              <a:t>7/12/2020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20C20-1C6B-4214-A648-16C6A2A306BE}" type="slidenum">
              <a:rPr lang="en-US" smtClean="0"/>
              <a:t>‹#›</a:t>
            </a:fld>
            <a:endParaRPr lang="en-US"/>
          </a:p>
        </p:txBody>
      </p:sp>
    </p:spTree>
    <p:extLst>
      <p:ext uri="{BB962C8B-B14F-4D97-AF65-F5344CB8AC3E}">
        <p14:creationId xmlns:p14="http://schemas.microsoft.com/office/powerpoint/2010/main" val="316199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a:t>
            </a:fld>
            <a:endParaRPr lang="en-US"/>
          </a:p>
        </p:txBody>
      </p:sp>
    </p:spTree>
    <p:extLst>
      <p:ext uri="{BB962C8B-B14F-4D97-AF65-F5344CB8AC3E}">
        <p14:creationId xmlns:p14="http://schemas.microsoft.com/office/powerpoint/2010/main" val="406881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11</a:t>
            </a:fld>
            <a:endParaRPr lang="en-US"/>
          </a:p>
        </p:txBody>
      </p:sp>
    </p:spTree>
    <p:extLst>
      <p:ext uri="{BB962C8B-B14F-4D97-AF65-F5344CB8AC3E}">
        <p14:creationId xmlns:p14="http://schemas.microsoft.com/office/powerpoint/2010/main" val="367424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18</a:t>
            </a:fld>
            <a:endParaRPr lang="en-US"/>
          </a:p>
        </p:txBody>
      </p:sp>
    </p:spTree>
    <p:extLst>
      <p:ext uri="{BB962C8B-B14F-4D97-AF65-F5344CB8AC3E}">
        <p14:creationId xmlns:p14="http://schemas.microsoft.com/office/powerpoint/2010/main" val="109545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19</a:t>
            </a:fld>
            <a:endParaRPr lang="en-US"/>
          </a:p>
        </p:txBody>
      </p:sp>
    </p:spTree>
    <p:extLst>
      <p:ext uri="{BB962C8B-B14F-4D97-AF65-F5344CB8AC3E}">
        <p14:creationId xmlns:p14="http://schemas.microsoft.com/office/powerpoint/2010/main" val="275291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20</a:t>
            </a:fld>
            <a:endParaRPr lang="en-US"/>
          </a:p>
        </p:txBody>
      </p:sp>
    </p:spTree>
    <p:extLst>
      <p:ext uri="{BB962C8B-B14F-4D97-AF65-F5344CB8AC3E}">
        <p14:creationId xmlns:p14="http://schemas.microsoft.com/office/powerpoint/2010/main" val="25880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21</a:t>
            </a:fld>
            <a:endParaRPr lang="en-US"/>
          </a:p>
        </p:txBody>
      </p:sp>
    </p:spTree>
    <p:extLst>
      <p:ext uri="{BB962C8B-B14F-4D97-AF65-F5344CB8AC3E}">
        <p14:creationId xmlns:p14="http://schemas.microsoft.com/office/powerpoint/2010/main" val="908119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22</a:t>
            </a:fld>
            <a:endParaRPr lang="en-US"/>
          </a:p>
        </p:txBody>
      </p:sp>
    </p:spTree>
    <p:extLst>
      <p:ext uri="{BB962C8B-B14F-4D97-AF65-F5344CB8AC3E}">
        <p14:creationId xmlns:p14="http://schemas.microsoft.com/office/powerpoint/2010/main" val="239586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23</a:t>
            </a:fld>
            <a:endParaRPr lang="en-US"/>
          </a:p>
        </p:txBody>
      </p:sp>
    </p:spTree>
    <p:extLst>
      <p:ext uri="{BB962C8B-B14F-4D97-AF65-F5344CB8AC3E}">
        <p14:creationId xmlns:p14="http://schemas.microsoft.com/office/powerpoint/2010/main" val="335114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24</a:t>
            </a:fld>
            <a:endParaRPr lang="en-US"/>
          </a:p>
        </p:txBody>
      </p:sp>
    </p:spTree>
    <p:extLst>
      <p:ext uri="{BB962C8B-B14F-4D97-AF65-F5344CB8AC3E}">
        <p14:creationId xmlns:p14="http://schemas.microsoft.com/office/powerpoint/2010/main" val="131075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3</a:t>
            </a:fld>
            <a:endParaRPr lang="en-US"/>
          </a:p>
        </p:txBody>
      </p:sp>
    </p:spTree>
    <p:extLst>
      <p:ext uri="{BB962C8B-B14F-4D97-AF65-F5344CB8AC3E}">
        <p14:creationId xmlns:p14="http://schemas.microsoft.com/office/powerpoint/2010/main" val="374388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4</a:t>
            </a:fld>
            <a:endParaRPr lang="en-US"/>
          </a:p>
        </p:txBody>
      </p:sp>
    </p:spTree>
    <p:extLst>
      <p:ext uri="{BB962C8B-B14F-4D97-AF65-F5344CB8AC3E}">
        <p14:creationId xmlns:p14="http://schemas.microsoft.com/office/powerpoint/2010/main" val="310939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5</a:t>
            </a:fld>
            <a:endParaRPr lang="en-US"/>
          </a:p>
        </p:txBody>
      </p:sp>
    </p:spTree>
    <p:extLst>
      <p:ext uri="{BB962C8B-B14F-4D97-AF65-F5344CB8AC3E}">
        <p14:creationId xmlns:p14="http://schemas.microsoft.com/office/powerpoint/2010/main" val="104519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6</a:t>
            </a:fld>
            <a:endParaRPr lang="en-US"/>
          </a:p>
        </p:txBody>
      </p:sp>
    </p:spTree>
    <p:extLst>
      <p:ext uri="{BB962C8B-B14F-4D97-AF65-F5344CB8AC3E}">
        <p14:creationId xmlns:p14="http://schemas.microsoft.com/office/powerpoint/2010/main" val="13118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7</a:t>
            </a:fld>
            <a:endParaRPr lang="en-US"/>
          </a:p>
        </p:txBody>
      </p:sp>
    </p:spTree>
    <p:extLst>
      <p:ext uri="{BB962C8B-B14F-4D97-AF65-F5344CB8AC3E}">
        <p14:creationId xmlns:p14="http://schemas.microsoft.com/office/powerpoint/2010/main" val="369375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8</a:t>
            </a:fld>
            <a:endParaRPr lang="en-US"/>
          </a:p>
        </p:txBody>
      </p:sp>
    </p:spTree>
    <p:extLst>
      <p:ext uri="{BB962C8B-B14F-4D97-AF65-F5344CB8AC3E}">
        <p14:creationId xmlns:p14="http://schemas.microsoft.com/office/powerpoint/2010/main" val="265029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9</a:t>
            </a:fld>
            <a:endParaRPr lang="en-US"/>
          </a:p>
        </p:txBody>
      </p:sp>
    </p:spTree>
    <p:extLst>
      <p:ext uri="{BB962C8B-B14F-4D97-AF65-F5344CB8AC3E}">
        <p14:creationId xmlns:p14="http://schemas.microsoft.com/office/powerpoint/2010/main" val="380434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0A4EB60-8D5C-4152-9291-57DCFC0E9869}" type="slidenum">
              <a:rPr lang="en-US" smtClean="0"/>
              <a:t>10</a:t>
            </a:fld>
            <a:endParaRPr lang="en-US"/>
          </a:p>
        </p:txBody>
      </p:sp>
    </p:spTree>
    <p:extLst>
      <p:ext uri="{BB962C8B-B14F-4D97-AF65-F5344CB8AC3E}">
        <p14:creationId xmlns:p14="http://schemas.microsoft.com/office/powerpoint/2010/main" val="116898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4E09-FBA5-47BA-8A11-8A82F1162C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2BC36-D43B-460F-BAF3-0311DBA8B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A48E4B-8097-48A1-9A0E-271C9059E1BD}"/>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EA524816-19AA-431A-9F33-03441CB92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3618E-6AA8-4FD0-A4CD-4DD72C8E3505}"/>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1401525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3B2A-F1C1-4EE3-8543-001CCD07E4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8A3589-9C1F-4303-9E9E-E0B7B4C07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8C7BB-2247-4C19-A96E-D0A359E89E26}"/>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CC001E13-FD88-427B-A677-B9658DDC9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A3D31-0502-4AB1-8E97-7910D18F0161}"/>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147387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FEE6F-315A-4858-B676-62963CD746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C424D-B5C3-4362-995C-B5EDBAEAE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012B5-5413-4523-BF43-0190D1171A6F}"/>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1AAC6216-2B38-4183-9907-40B69C271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DDE79-D9A7-4F54-9B5D-4C7532454E96}"/>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2006962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63E3F0DD-0729-B142-9E94-D03FDA9F8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 y="0"/>
            <a:ext cx="12184602" cy="6858000"/>
          </a:xfrm>
          <a:prstGeom prst="rect">
            <a:avLst/>
          </a:prstGeom>
        </p:spPr>
      </p:pic>
      <p:sp>
        <p:nvSpPr>
          <p:cNvPr id="14" name="Text Placeholder 13">
            <a:extLst>
              <a:ext uri="{FF2B5EF4-FFF2-40B4-BE49-F238E27FC236}">
                <a16:creationId xmlns:a16="http://schemas.microsoft.com/office/drawing/2014/main" id="{4B7B8154-535C-4F8D-970D-70C707286FD8}"/>
              </a:ext>
            </a:extLst>
          </p:cNvPr>
          <p:cNvSpPr>
            <a:spLocks noGrp="1"/>
          </p:cNvSpPr>
          <p:nvPr>
            <p:ph type="body" sz="quarter" idx="10" hasCustomPrompt="1"/>
          </p:nvPr>
        </p:nvSpPr>
        <p:spPr>
          <a:xfrm>
            <a:off x="2209800" y="5356651"/>
            <a:ext cx="2457450" cy="415499"/>
          </a:xfrm>
        </p:spPr>
        <p:txBody>
          <a:bodyPr/>
          <a:lstStyle>
            <a:lvl1pPr algn="ctr">
              <a:defRPr sz="2700">
                <a:latin typeface="Calibri" panose="020F0502020204030204" pitchFamily="34" charset="0"/>
                <a:cs typeface="Calibri" panose="020F0502020204030204" pitchFamily="34" charset="0"/>
              </a:defRPr>
            </a:lvl1pPr>
          </a:lstStyle>
          <a:p>
            <a:pPr lvl="0"/>
            <a:r>
              <a:rPr lang="en-US" dirty="0"/>
              <a:t>Date</a:t>
            </a:r>
            <a:endParaRPr lang="en-CA" dirty="0"/>
          </a:p>
        </p:txBody>
      </p:sp>
    </p:spTree>
    <p:extLst>
      <p:ext uri="{BB962C8B-B14F-4D97-AF65-F5344CB8AC3E}">
        <p14:creationId xmlns:p14="http://schemas.microsoft.com/office/powerpoint/2010/main" val="220462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7" name="Picture 6" descr="A picture containing curtain&#10;&#10;Description automatically generated">
            <a:extLst>
              <a:ext uri="{FF2B5EF4-FFF2-40B4-BE49-F238E27FC236}">
                <a16:creationId xmlns:a16="http://schemas.microsoft.com/office/drawing/2014/main" id="{99CA91BA-046E-404C-B7AE-767809FDFF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8417"/>
          <a:stretch/>
        </p:blipFill>
        <p:spPr>
          <a:xfrm>
            <a:off x="10502" y="0"/>
            <a:ext cx="12191237" cy="6280785"/>
          </a:xfrm>
          <a:prstGeom prst="rect">
            <a:avLst/>
          </a:prstGeom>
        </p:spPr>
      </p:pic>
      <p:sp>
        <p:nvSpPr>
          <p:cNvPr id="2" name="Holder 2"/>
          <p:cNvSpPr>
            <a:spLocks noGrp="1"/>
          </p:cNvSpPr>
          <p:nvPr>
            <p:ph type="title"/>
          </p:nvPr>
        </p:nvSpPr>
        <p:spPr>
          <a:xfrm>
            <a:off x="571500" y="91440"/>
            <a:ext cx="10515600" cy="1325563"/>
          </a:xfrm>
        </p:spPr>
        <p:txBody>
          <a:bodyPr lIns="0" tIns="0" rIns="0" bIns="0">
            <a:normAutofit/>
          </a:bodyPr>
          <a:lstStyle>
            <a:lvl1pPr>
              <a:defRPr sz="3600" b="1" i="0">
                <a:solidFill>
                  <a:srgbClr val="262159"/>
                </a:solidFill>
                <a:latin typeface="Calibri"/>
                <a:cs typeface="Calibri"/>
              </a:defRPr>
            </a:lvl1pPr>
          </a:lstStyle>
          <a:p>
            <a:endParaRPr dirty="0"/>
          </a:p>
        </p:txBody>
      </p:sp>
      <p:sp>
        <p:nvSpPr>
          <p:cNvPr id="9" name="object 5">
            <a:extLst>
              <a:ext uri="{FF2B5EF4-FFF2-40B4-BE49-F238E27FC236}">
                <a16:creationId xmlns:a16="http://schemas.microsoft.com/office/drawing/2014/main" id="{72B954E5-FF2E-4BCA-88CC-6D397DB32BBD}"/>
              </a:ext>
            </a:extLst>
          </p:cNvPr>
          <p:cNvSpPr/>
          <p:nvPr userDrawn="1"/>
        </p:nvSpPr>
        <p:spPr>
          <a:xfrm>
            <a:off x="561975" y="1417003"/>
            <a:ext cx="11049000" cy="0"/>
          </a:xfrm>
          <a:custGeom>
            <a:avLst/>
            <a:gdLst/>
            <a:ahLst/>
            <a:cxnLst/>
            <a:rect l="l" t="t" r="r" b="b"/>
            <a:pathLst>
              <a:path w="14732000">
                <a:moveTo>
                  <a:pt x="0" y="0"/>
                </a:moveTo>
                <a:lnTo>
                  <a:pt x="14732000" y="0"/>
                </a:lnTo>
              </a:path>
            </a:pathLst>
          </a:custGeom>
          <a:ln w="12700">
            <a:solidFill>
              <a:srgbClr val="262159"/>
            </a:solidFill>
          </a:ln>
        </p:spPr>
        <p:txBody>
          <a:bodyPr wrap="square" lIns="0" tIns="0" rIns="0" bIns="0" rtlCol="0"/>
          <a:lstStyle/>
          <a:p>
            <a:endParaRPr sz="1350"/>
          </a:p>
        </p:txBody>
      </p:sp>
      <p:sp>
        <p:nvSpPr>
          <p:cNvPr id="18" name="Footer Placeholder 17">
            <a:extLst>
              <a:ext uri="{FF2B5EF4-FFF2-40B4-BE49-F238E27FC236}">
                <a16:creationId xmlns:a16="http://schemas.microsoft.com/office/drawing/2014/main" id="{43B6076F-E4BB-4D9B-9256-3DA8D9B55622}"/>
              </a:ext>
            </a:extLst>
          </p:cNvPr>
          <p:cNvSpPr>
            <a:spLocks noGrp="1"/>
          </p:cNvSpPr>
          <p:nvPr>
            <p:ph type="ftr" sz="quarter" idx="11"/>
          </p:nvPr>
        </p:nvSpPr>
        <p:spPr>
          <a:xfrm>
            <a:off x="561975" y="6424612"/>
            <a:ext cx="2447925" cy="341948"/>
          </a:xfrm>
        </p:spPr>
        <p:txBody>
          <a:bodyPr/>
          <a:lstStyle>
            <a:lvl1pPr>
              <a:defRPr sz="1200">
                <a:solidFill>
                  <a:srgbClr val="000000"/>
                </a:solidFill>
              </a:defRPr>
            </a:lvl1pPr>
          </a:lstStyle>
          <a:p>
            <a:pPr marL="9525">
              <a:lnSpc>
                <a:spcPts val="1073"/>
              </a:lnSpc>
            </a:pPr>
            <a:r>
              <a:rPr lang="en-CA" spc="-11"/>
              <a:t>Canada’s </a:t>
            </a:r>
            <a:r>
              <a:rPr lang="en-CA" spc="-4"/>
              <a:t>Vision </a:t>
            </a:r>
            <a:r>
              <a:rPr lang="en-CA" spc="-11"/>
              <a:t>for </a:t>
            </a:r>
            <a:r>
              <a:rPr lang="en-CA" spc="-4"/>
              <a:t>Cancer</a:t>
            </a:r>
            <a:r>
              <a:rPr lang="en-CA" spc="-19"/>
              <a:t> </a:t>
            </a:r>
            <a:r>
              <a:rPr lang="en-CA" spc="-8"/>
              <a:t>Research</a:t>
            </a:r>
            <a:endParaRPr lang="en-CA" spc="-8" dirty="0"/>
          </a:p>
        </p:txBody>
      </p:sp>
      <p:sp>
        <p:nvSpPr>
          <p:cNvPr id="19" name="Slide Number Placeholder 18">
            <a:extLst>
              <a:ext uri="{FF2B5EF4-FFF2-40B4-BE49-F238E27FC236}">
                <a16:creationId xmlns:a16="http://schemas.microsoft.com/office/drawing/2014/main" id="{9DA83543-6285-4441-9DC9-B18D99B23DA8}"/>
              </a:ext>
            </a:extLst>
          </p:cNvPr>
          <p:cNvSpPr>
            <a:spLocks noGrp="1"/>
          </p:cNvSpPr>
          <p:nvPr>
            <p:ph type="sldNum" sz="quarter" idx="12"/>
          </p:nvPr>
        </p:nvSpPr>
        <p:spPr>
          <a:xfrm>
            <a:off x="8959215" y="6503253"/>
            <a:ext cx="2804160" cy="184666"/>
          </a:xfrm>
        </p:spPr>
        <p:txBody>
          <a:bodyPr/>
          <a:lstStyle>
            <a:lvl1pPr>
              <a:defRPr sz="1200">
                <a:solidFill>
                  <a:srgbClr val="000000"/>
                </a:solidFill>
              </a:defRPr>
            </a:lvl1pPr>
          </a:lstStyle>
          <a:p>
            <a:fld id="{B6F15528-21DE-4FAA-801E-634DDDAF4B2B}" type="slidenum">
              <a:rPr lang="en-CA" smtClean="0"/>
              <a:pPr/>
              <a:t>‹#›</a:t>
            </a:fld>
            <a:endParaRPr lang="en-CA" dirty="0"/>
          </a:p>
        </p:txBody>
      </p:sp>
      <p:sp>
        <p:nvSpPr>
          <p:cNvPr id="4" name="Text Placeholder 3">
            <a:extLst>
              <a:ext uri="{FF2B5EF4-FFF2-40B4-BE49-F238E27FC236}">
                <a16:creationId xmlns:a16="http://schemas.microsoft.com/office/drawing/2014/main" id="{80BD57A9-6867-4012-8CE3-6C02FFA0D556}"/>
              </a:ext>
            </a:extLst>
          </p:cNvPr>
          <p:cNvSpPr>
            <a:spLocks noGrp="1"/>
          </p:cNvSpPr>
          <p:nvPr>
            <p:ph type="body" sz="quarter" idx="13" hasCustomPrompt="1"/>
          </p:nvPr>
        </p:nvSpPr>
        <p:spPr>
          <a:xfrm>
            <a:off x="571500" y="1869281"/>
            <a:ext cx="6553200" cy="673262"/>
          </a:xfrm>
        </p:spPr>
        <p:txBody>
          <a:bodyPr>
            <a:normAutofit/>
          </a:bodyPr>
          <a:lstStyle>
            <a:lvl1pPr marL="0" indent="-457200" algn="l">
              <a:lnSpc>
                <a:spcPct val="100000"/>
              </a:lnSpc>
              <a:spcBef>
                <a:spcPts val="0"/>
              </a:spcBef>
              <a:defRPr sz="2400">
                <a:latin typeface="Calibri Light" panose="020F0302020204030204" pitchFamily="34" charset="0"/>
                <a:cs typeface="Calibri Light" panose="020F0302020204030204" pitchFamily="34" charset="0"/>
              </a:defRPr>
            </a:lvl1pPr>
            <a:lvl2pPr>
              <a:lnSpc>
                <a:spcPts val="5250"/>
              </a:lnSpc>
              <a:defRPr sz="4500">
                <a:latin typeface="Calibri Light" panose="020F0302020204030204" pitchFamily="34" charset="0"/>
                <a:cs typeface="Calibri Light" panose="020F0302020204030204" pitchFamily="34" charset="0"/>
              </a:defRPr>
            </a:lvl2pPr>
            <a:lvl3pPr>
              <a:lnSpc>
                <a:spcPts val="5250"/>
              </a:lnSpc>
              <a:defRPr sz="4500">
                <a:latin typeface="Calibri Light" panose="020F0302020204030204" pitchFamily="34" charset="0"/>
                <a:cs typeface="Calibri Light" panose="020F0302020204030204" pitchFamily="34" charset="0"/>
              </a:defRPr>
            </a:lvl3pPr>
            <a:lvl4pPr>
              <a:lnSpc>
                <a:spcPts val="5250"/>
              </a:lnSpc>
              <a:defRPr sz="4500">
                <a:latin typeface="Calibri Light" panose="020F0302020204030204" pitchFamily="34" charset="0"/>
                <a:cs typeface="Calibri Light" panose="020F0302020204030204" pitchFamily="34" charset="0"/>
              </a:defRPr>
            </a:lvl4pPr>
            <a:lvl5pPr>
              <a:lnSpc>
                <a:spcPts val="5250"/>
              </a:lnSpc>
              <a:defRPr sz="4500">
                <a:latin typeface="Calibri Light" panose="020F0302020204030204" pitchFamily="34" charset="0"/>
                <a:cs typeface="Calibri Light" panose="020F0302020204030204" pitchFamily="34" charset="0"/>
              </a:defRPr>
            </a:lvl5pPr>
          </a:lstStyle>
          <a:p>
            <a:pPr lvl="0"/>
            <a:r>
              <a:rPr lang="en-US" dirty="0"/>
              <a:t>Pull quote text</a:t>
            </a:r>
          </a:p>
        </p:txBody>
      </p:sp>
    </p:spTree>
    <p:extLst>
      <p:ext uri="{BB962C8B-B14F-4D97-AF65-F5344CB8AC3E}">
        <p14:creationId xmlns:p14="http://schemas.microsoft.com/office/powerpoint/2010/main" val="217634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descr="A picture containing curtain&#10;&#10;Description automatically generated">
            <a:extLst>
              <a:ext uri="{FF2B5EF4-FFF2-40B4-BE49-F238E27FC236}">
                <a16:creationId xmlns:a16="http://schemas.microsoft.com/office/drawing/2014/main" id="{99CA91BA-046E-404C-B7AE-767809FDFF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8417"/>
          <a:stretch/>
        </p:blipFill>
        <p:spPr>
          <a:xfrm>
            <a:off x="0" y="0"/>
            <a:ext cx="12191237" cy="6280785"/>
          </a:xfrm>
          <a:prstGeom prst="rect">
            <a:avLst/>
          </a:prstGeom>
        </p:spPr>
      </p:pic>
      <p:sp>
        <p:nvSpPr>
          <p:cNvPr id="18" name="Footer Placeholder 17">
            <a:extLst>
              <a:ext uri="{FF2B5EF4-FFF2-40B4-BE49-F238E27FC236}">
                <a16:creationId xmlns:a16="http://schemas.microsoft.com/office/drawing/2014/main" id="{43B6076F-E4BB-4D9B-9256-3DA8D9B55622}"/>
              </a:ext>
            </a:extLst>
          </p:cNvPr>
          <p:cNvSpPr>
            <a:spLocks noGrp="1"/>
          </p:cNvSpPr>
          <p:nvPr>
            <p:ph type="ftr" sz="quarter" idx="11"/>
          </p:nvPr>
        </p:nvSpPr>
        <p:spPr>
          <a:xfrm>
            <a:off x="561975" y="6424612"/>
            <a:ext cx="2447925" cy="341948"/>
          </a:xfrm>
        </p:spPr>
        <p:txBody>
          <a:bodyPr/>
          <a:lstStyle>
            <a:lvl1pPr>
              <a:defRPr sz="1200">
                <a:solidFill>
                  <a:srgbClr val="000000"/>
                </a:solidFill>
              </a:defRPr>
            </a:lvl1pPr>
          </a:lstStyle>
          <a:p>
            <a:pPr marL="9525">
              <a:lnSpc>
                <a:spcPts val="1073"/>
              </a:lnSpc>
            </a:pPr>
            <a:r>
              <a:rPr lang="en-CA" spc="-11"/>
              <a:t>Canada’s </a:t>
            </a:r>
            <a:r>
              <a:rPr lang="en-CA" spc="-4"/>
              <a:t>Vision </a:t>
            </a:r>
            <a:r>
              <a:rPr lang="en-CA" spc="-11"/>
              <a:t>for </a:t>
            </a:r>
            <a:r>
              <a:rPr lang="en-CA" spc="-4"/>
              <a:t>Cancer</a:t>
            </a:r>
            <a:r>
              <a:rPr lang="en-CA" spc="-19"/>
              <a:t> </a:t>
            </a:r>
            <a:r>
              <a:rPr lang="en-CA" spc="-8"/>
              <a:t>Research</a:t>
            </a:r>
            <a:endParaRPr lang="en-CA" spc="-8" dirty="0"/>
          </a:p>
        </p:txBody>
      </p:sp>
      <p:sp>
        <p:nvSpPr>
          <p:cNvPr id="19" name="Slide Number Placeholder 18">
            <a:extLst>
              <a:ext uri="{FF2B5EF4-FFF2-40B4-BE49-F238E27FC236}">
                <a16:creationId xmlns:a16="http://schemas.microsoft.com/office/drawing/2014/main" id="{9DA83543-6285-4441-9DC9-B18D99B23DA8}"/>
              </a:ext>
            </a:extLst>
          </p:cNvPr>
          <p:cNvSpPr>
            <a:spLocks noGrp="1"/>
          </p:cNvSpPr>
          <p:nvPr>
            <p:ph type="sldNum" sz="quarter" idx="12"/>
          </p:nvPr>
        </p:nvSpPr>
        <p:spPr>
          <a:xfrm>
            <a:off x="8778240" y="6377940"/>
            <a:ext cx="2804160" cy="184666"/>
          </a:xfrm>
        </p:spPr>
        <p:txBody>
          <a:bodyPr/>
          <a:lstStyle>
            <a:lvl1pPr>
              <a:defRPr sz="1200">
                <a:solidFill>
                  <a:srgbClr val="000000"/>
                </a:solidFill>
              </a:defRPr>
            </a:lvl1pPr>
          </a:lstStyle>
          <a:p>
            <a:fld id="{B6F15528-21DE-4FAA-801E-634DDDAF4B2B}" type="slidenum">
              <a:rPr lang="en-CA" smtClean="0"/>
              <a:pPr/>
              <a:t>‹#›</a:t>
            </a:fld>
            <a:endParaRPr lang="en-CA" dirty="0"/>
          </a:p>
        </p:txBody>
      </p:sp>
    </p:spTree>
    <p:extLst>
      <p:ext uri="{BB962C8B-B14F-4D97-AF65-F5344CB8AC3E}">
        <p14:creationId xmlns:p14="http://schemas.microsoft.com/office/powerpoint/2010/main" val="152382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CED6-157A-4BA9-A174-6689F2047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90114-58CD-4052-8743-04DFB3B12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EEECC-5BC3-4D15-A1AA-90D7CAB4E9A1}"/>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131C401F-35B8-412F-988E-B9E4085DC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1309D-C8D4-45C7-9381-024BBB562ECA}"/>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80751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C32-7460-45B5-9B4E-3EE82576A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73BD7D-C914-4545-A53C-06C4A5CAC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10884-92CE-4BAF-845F-89D60A11FDBC}"/>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7ED6DAA4-30E7-422F-BC2F-0D4E3FC3C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2955A-3972-44D3-A94D-8305E6BA5B04}"/>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824491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2C0A-63CC-4CD1-9242-D32A7E771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10DF6-1996-4751-BF3D-BDB0E68B93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9B9A0-A8F2-4A6A-9B85-423C51732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6090C-A294-4051-B272-481E87E815B9}"/>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6" name="Footer Placeholder 5">
            <a:extLst>
              <a:ext uri="{FF2B5EF4-FFF2-40B4-BE49-F238E27FC236}">
                <a16:creationId xmlns:a16="http://schemas.microsoft.com/office/drawing/2014/main" id="{477421AA-D537-4997-A42C-DFEE52269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D6F54-3933-4773-805D-D4396FCEC8B4}"/>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2314717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FAC2-987B-422B-A74E-3350CFC553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84BAC-8EBE-4A43-A075-D9B815592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E7E5C-E4FA-47EF-9175-E565710137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49ACF-ACD5-46B2-A9E3-6C9FA9D0A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D0CE40-B72C-4353-95E1-C0426160D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DB13E-13C4-4425-9FF7-F634741B330B}"/>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8" name="Footer Placeholder 7">
            <a:extLst>
              <a:ext uri="{FF2B5EF4-FFF2-40B4-BE49-F238E27FC236}">
                <a16:creationId xmlns:a16="http://schemas.microsoft.com/office/drawing/2014/main" id="{2237A15C-B429-4C94-B765-5E819BAC6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DAD6FF-D3A4-4C06-ACD0-B76E56F1461E}"/>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2330108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BABD-B912-4B57-B5C5-91665EF78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CCAAB-F160-41B7-95F7-B907BFCAF3F0}"/>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4" name="Footer Placeholder 3">
            <a:extLst>
              <a:ext uri="{FF2B5EF4-FFF2-40B4-BE49-F238E27FC236}">
                <a16:creationId xmlns:a16="http://schemas.microsoft.com/office/drawing/2014/main" id="{B55228CA-E72C-4945-BCA3-32D6E0A63E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79B86-9595-4ECE-B67E-7F7C1405F178}"/>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1068815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9AE1E-8912-40F5-99F3-4046C5E5B994}"/>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3" name="Footer Placeholder 2">
            <a:extLst>
              <a:ext uri="{FF2B5EF4-FFF2-40B4-BE49-F238E27FC236}">
                <a16:creationId xmlns:a16="http://schemas.microsoft.com/office/drawing/2014/main" id="{AC18C139-681D-40FF-B82A-FD70A74A9E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8DC181-9C41-4BE4-B35A-67E62E96E02F}"/>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962138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BFBE-ECDE-4A47-9A9B-DCF012E5F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97EEEE-19AC-4810-8086-8063BFE45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8360D-F04D-4BDA-97A4-CA3BDEEE8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518CC-4BBD-432C-A16A-89C6E6BFF485}"/>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6" name="Footer Placeholder 5">
            <a:extLst>
              <a:ext uri="{FF2B5EF4-FFF2-40B4-BE49-F238E27FC236}">
                <a16:creationId xmlns:a16="http://schemas.microsoft.com/office/drawing/2014/main" id="{724FBC26-18AB-4F60-9634-12F565026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04FA-E13F-4645-B033-C1350731AACB}"/>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408980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30FA-CEE5-451A-A8E6-9AE9C89E5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64E8FD-F2BB-4A4E-80AD-25BE30645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C33491-667E-491E-AE1F-A56E7DEE3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B36C5-7F50-416A-803D-FE9ADC4C8604}"/>
              </a:ext>
            </a:extLst>
          </p:cNvPr>
          <p:cNvSpPr>
            <a:spLocks noGrp="1"/>
          </p:cNvSpPr>
          <p:nvPr>
            <p:ph type="dt" sz="half" idx="10"/>
          </p:nvPr>
        </p:nvSpPr>
        <p:spPr/>
        <p:txBody>
          <a:bodyPr/>
          <a:lstStyle/>
          <a:p>
            <a:fld id="{577FC502-CD53-4D43-AC32-6D8D3E3B4A57}" type="datetimeFigureOut">
              <a:rPr lang="en-US" smtClean="0"/>
              <a:t>7/12/2020</a:t>
            </a:fld>
            <a:endParaRPr lang="en-US"/>
          </a:p>
        </p:txBody>
      </p:sp>
      <p:sp>
        <p:nvSpPr>
          <p:cNvPr id="6" name="Footer Placeholder 5">
            <a:extLst>
              <a:ext uri="{FF2B5EF4-FFF2-40B4-BE49-F238E27FC236}">
                <a16:creationId xmlns:a16="http://schemas.microsoft.com/office/drawing/2014/main" id="{74FE3082-C031-4678-9B38-C60D36802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A5028-DEBE-421A-AC8A-A1DE1C3F97D8}"/>
              </a:ext>
            </a:extLst>
          </p:cNvPr>
          <p:cNvSpPr>
            <a:spLocks noGrp="1"/>
          </p:cNvSpPr>
          <p:nvPr>
            <p:ph type="sldNum" sz="quarter" idx="12"/>
          </p:nvPr>
        </p:nvSpPr>
        <p:spPr/>
        <p:txBody>
          <a:bodyPr/>
          <a:lstStyle/>
          <a:p>
            <a:fld id="{535E80E5-66F6-4047-8221-95E9B0E21A16}" type="slidenum">
              <a:rPr lang="en-US" smtClean="0"/>
              <a:t>‹#›</a:t>
            </a:fld>
            <a:endParaRPr lang="en-US"/>
          </a:p>
        </p:txBody>
      </p:sp>
    </p:spTree>
    <p:extLst>
      <p:ext uri="{BB962C8B-B14F-4D97-AF65-F5344CB8AC3E}">
        <p14:creationId xmlns:p14="http://schemas.microsoft.com/office/powerpoint/2010/main" val="374197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64240D-A86A-4416-BB2D-3E89D157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9E2C55-3DBE-49A9-9FFD-0DA5E508C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B63DE-F62E-42A4-817C-8C2A2E9C8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FC502-CD53-4D43-AC32-6D8D3E3B4A57}" type="datetimeFigureOut">
              <a:rPr lang="en-US" smtClean="0"/>
              <a:t>7/12/2020</a:t>
            </a:fld>
            <a:endParaRPr lang="en-US"/>
          </a:p>
        </p:txBody>
      </p:sp>
      <p:sp>
        <p:nvSpPr>
          <p:cNvPr id="5" name="Footer Placeholder 4">
            <a:extLst>
              <a:ext uri="{FF2B5EF4-FFF2-40B4-BE49-F238E27FC236}">
                <a16:creationId xmlns:a16="http://schemas.microsoft.com/office/drawing/2014/main" id="{BE96E9AD-771E-42C5-A570-3619193E9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1AB01-2030-451F-85F7-F97EC47F0B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E80E5-66F6-4047-8221-95E9B0E21A16}" type="slidenum">
              <a:rPr lang="en-US" smtClean="0"/>
              <a:t>‹#›</a:t>
            </a:fld>
            <a:endParaRPr lang="en-US"/>
          </a:p>
        </p:txBody>
      </p:sp>
    </p:spTree>
    <p:extLst>
      <p:ext uri="{BB962C8B-B14F-4D97-AF65-F5344CB8AC3E}">
        <p14:creationId xmlns:p14="http://schemas.microsoft.com/office/powerpoint/2010/main" val="72898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partnershipagainstcancer.ca/cancer-strategy/"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79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54990" y="679078"/>
            <a:ext cx="11082020" cy="677264"/>
          </a:xfrm>
        </p:spPr>
        <p:txBody>
          <a:bodyPr>
            <a:normAutofit fontScale="90000"/>
          </a:bodyPr>
          <a:lstStyle/>
          <a:p>
            <a:r>
              <a:rPr lang="en-CA" sz="4000" dirty="0"/>
              <a:t>Learning #2: Canadian cancer research needs to be bold.</a:t>
            </a:r>
            <a:endParaRPr lang="en-CA" sz="4000" i="1"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10</a:t>
            </a:fld>
            <a:endParaRPr lang="en-CA" dirty="0"/>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5539"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480" y="2057400"/>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7715" y="2148840"/>
            <a:ext cx="968032"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DE7866A-AFDE-4356-A239-AA9E09BCEA55}"/>
              </a:ext>
            </a:extLst>
          </p:cNvPr>
          <p:cNvSpPr>
            <a:spLocks noGrp="1"/>
          </p:cNvSpPr>
          <p:nvPr>
            <p:ph type="body" sz="quarter" idx="13"/>
          </p:nvPr>
        </p:nvSpPr>
        <p:spPr>
          <a:xfrm>
            <a:off x="561975" y="3611788"/>
            <a:ext cx="2668905" cy="2453732"/>
          </a:xfrm>
        </p:spPr>
        <p:txBody>
          <a:bodyPr>
            <a:noAutofit/>
          </a:bodyPr>
          <a:lstStyle/>
          <a:p>
            <a:pPr indent="0" algn="ctr">
              <a:spcAft>
                <a:spcPts val="600"/>
              </a:spcAft>
              <a:buNone/>
            </a:pPr>
            <a:r>
              <a:rPr lang="en-CA" sz="2600" dirty="0">
                <a:cs typeface="Segoe UI" panose="020B0502040204020203" pitchFamily="34" charset="0"/>
              </a:rPr>
              <a:t>Technologies will advance our ability to mine and interpret data at an unprecedented rate and scale.</a:t>
            </a:r>
          </a:p>
        </p:txBody>
      </p:sp>
      <p:sp>
        <p:nvSpPr>
          <p:cNvPr id="11" name="Text Placeholder 3">
            <a:extLst>
              <a:ext uri="{FF2B5EF4-FFF2-40B4-BE49-F238E27FC236}">
                <a16:creationId xmlns:a16="http://schemas.microsoft.com/office/drawing/2014/main" id="{A7030974-4473-48B6-95DE-2601CBB1EE08}"/>
              </a:ext>
            </a:extLst>
          </p:cNvPr>
          <p:cNvSpPr txBox="1">
            <a:spLocks/>
          </p:cNvSpPr>
          <p:nvPr/>
        </p:nvSpPr>
        <p:spPr>
          <a:xfrm>
            <a:off x="4634309" y="3611789"/>
            <a:ext cx="2487851" cy="1986371"/>
          </a:xfrm>
          <a:prstGeom prst="rect">
            <a:avLst/>
          </a:prstGeom>
        </p:spPr>
        <p:txBody>
          <a:bodyPr vert="horz" lIns="91440" tIns="45720" rIns="91440" bIns="45720" rtlCol="0">
            <a:noAutofit/>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en-CA" sz="2600" dirty="0">
                <a:cs typeface="Segoe UI" panose="020B0502040204020203" pitchFamily="34" charset="0"/>
              </a:rPr>
              <a:t>We are building from a strong foundation of cutting-edge research. </a:t>
            </a:r>
          </a:p>
        </p:txBody>
      </p:sp>
      <p:sp>
        <p:nvSpPr>
          <p:cNvPr id="12" name="Text Placeholder 3">
            <a:extLst>
              <a:ext uri="{FF2B5EF4-FFF2-40B4-BE49-F238E27FC236}">
                <a16:creationId xmlns:a16="http://schemas.microsoft.com/office/drawing/2014/main" id="{B5BFA1CA-B9CA-49E8-87C5-DB538B6F2310}"/>
              </a:ext>
            </a:extLst>
          </p:cNvPr>
          <p:cNvSpPr txBox="1">
            <a:spLocks/>
          </p:cNvSpPr>
          <p:nvPr/>
        </p:nvSpPr>
        <p:spPr>
          <a:xfrm>
            <a:off x="8866821" y="3611788"/>
            <a:ext cx="2487851" cy="2372452"/>
          </a:xfrm>
          <a:prstGeom prst="rect">
            <a:avLst/>
          </a:prstGeom>
        </p:spPr>
        <p:txBody>
          <a:bodyPr vert="horz" lIns="91440" tIns="45720" rIns="91440" bIns="45720" rtlCol="0">
            <a:normAutofit lnSpcReduction="1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en-CA" sz="2600" dirty="0"/>
              <a:t>We need new approaches to collaboration, data sharing and translation of discoveries. </a:t>
            </a:r>
          </a:p>
          <a:p>
            <a:pPr indent="0">
              <a:buFont typeface="Arial" panose="020B0604020202020204" pitchFamily="34" charset="0"/>
              <a:buNone/>
            </a:pPr>
            <a:endParaRPr lang="en-US" dirty="0"/>
          </a:p>
        </p:txBody>
      </p:sp>
    </p:spTree>
    <p:extLst>
      <p:ext uri="{BB962C8B-B14F-4D97-AF65-F5344CB8AC3E}">
        <p14:creationId xmlns:p14="http://schemas.microsoft.com/office/powerpoint/2010/main" val="1888409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82576"/>
            <a:ext cx="11082020" cy="677264"/>
          </a:xfrm>
        </p:spPr>
        <p:txBody>
          <a:bodyPr>
            <a:normAutofit fontScale="90000"/>
          </a:bodyPr>
          <a:lstStyle/>
          <a:p>
            <a:r>
              <a:rPr lang="en-CA" sz="4000" dirty="0"/>
              <a:t>Learning #3: Canadian cancer research needs to be more integrated with the cancer control system.</a:t>
            </a:r>
            <a:endParaRPr lang="en-CA" sz="4000" i="1"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11</a:t>
            </a:fld>
            <a:endParaRPr lang="en-CA" dirty="0"/>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5551"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480" y="2057400"/>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7715" y="2148840"/>
            <a:ext cx="968032"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DE7866A-AFDE-4356-A239-AA9E09BCEA55}"/>
              </a:ext>
            </a:extLst>
          </p:cNvPr>
          <p:cNvSpPr>
            <a:spLocks noGrp="1"/>
          </p:cNvSpPr>
          <p:nvPr>
            <p:ph type="body" sz="quarter" idx="13"/>
          </p:nvPr>
        </p:nvSpPr>
        <p:spPr>
          <a:xfrm>
            <a:off x="477521" y="3611788"/>
            <a:ext cx="2847660" cy="2453732"/>
          </a:xfrm>
        </p:spPr>
        <p:txBody>
          <a:bodyPr>
            <a:noAutofit/>
          </a:bodyPr>
          <a:lstStyle/>
          <a:p>
            <a:pPr indent="0" algn="ctr">
              <a:spcAft>
                <a:spcPts val="600"/>
              </a:spcAft>
              <a:buNone/>
            </a:pPr>
            <a:r>
              <a:rPr lang="en-CA" sz="2600" dirty="0">
                <a:cs typeface="Segoe UI" panose="020B0502040204020203" pitchFamily="34" charset="0"/>
              </a:rPr>
              <a:t>Healthcare systems and how we perform research will become increasingly dynamic.</a:t>
            </a:r>
          </a:p>
        </p:txBody>
      </p:sp>
      <p:sp>
        <p:nvSpPr>
          <p:cNvPr id="11" name="Text Placeholder 3">
            <a:extLst>
              <a:ext uri="{FF2B5EF4-FFF2-40B4-BE49-F238E27FC236}">
                <a16:creationId xmlns:a16="http://schemas.microsoft.com/office/drawing/2014/main" id="{A7030974-4473-48B6-95DE-2601CBB1EE08}"/>
              </a:ext>
            </a:extLst>
          </p:cNvPr>
          <p:cNvSpPr txBox="1">
            <a:spLocks/>
          </p:cNvSpPr>
          <p:nvPr/>
        </p:nvSpPr>
        <p:spPr>
          <a:xfrm>
            <a:off x="4634309" y="3611789"/>
            <a:ext cx="2487851" cy="1986371"/>
          </a:xfrm>
          <a:prstGeom prst="rect">
            <a:avLst/>
          </a:prstGeom>
        </p:spPr>
        <p:txBody>
          <a:bodyPr vert="horz" lIns="91440" tIns="45720" rIns="91440" bIns="45720" rtlCol="0">
            <a:noAutofit/>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en-CA" sz="2600" dirty="0">
                <a:cs typeface="Segoe UI" panose="020B0502040204020203" pitchFamily="34" charset="0"/>
              </a:rPr>
              <a:t>Our cancer research infrastructure needs to be better aligned and integrated.</a:t>
            </a:r>
          </a:p>
        </p:txBody>
      </p:sp>
      <p:sp>
        <p:nvSpPr>
          <p:cNvPr id="12" name="Text Placeholder 3">
            <a:extLst>
              <a:ext uri="{FF2B5EF4-FFF2-40B4-BE49-F238E27FC236}">
                <a16:creationId xmlns:a16="http://schemas.microsoft.com/office/drawing/2014/main" id="{B5BFA1CA-B9CA-49E8-87C5-DB538B6F2310}"/>
              </a:ext>
            </a:extLst>
          </p:cNvPr>
          <p:cNvSpPr txBox="1">
            <a:spLocks/>
          </p:cNvSpPr>
          <p:nvPr/>
        </p:nvSpPr>
        <p:spPr>
          <a:xfrm>
            <a:off x="8866821" y="3611788"/>
            <a:ext cx="2487851" cy="2372452"/>
          </a:xfrm>
          <a:prstGeom prst="rect">
            <a:avLst/>
          </a:prstGeom>
        </p:spPr>
        <p:txBody>
          <a:bodyPr vert="horz" lIns="91440" tIns="45720" rIns="91440" bIns="45720" rtlCol="0">
            <a:normAutofit fontScale="92500" lnSpcReduction="1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spcAft>
                <a:spcPts val="600"/>
              </a:spcAft>
              <a:buNone/>
            </a:pPr>
            <a:r>
              <a:rPr lang="en-CA" sz="2800" dirty="0">
                <a:cs typeface="Segoe UI" panose="020B0502040204020203" pitchFamily="34" charset="0"/>
              </a:rPr>
              <a:t>We need urgent translation and integration of discoveries into better cancer control.</a:t>
            </a:r>
          </a:p>
          <a:p>
            <a:pPr indent="0">
              <a:buFont typeface="Arial" panose="020B0604020202020204" pitchFamily="34" charset="0"/>
              <a:buNone/>
            </a:pPr>
            <a:endParaRPr lang="en-US" dirty="0"/>
          </a:p>
        </p:txBody>
      </p:sp>
    </p:spTree>
    <p:extLst>
      <p:ext uri="{BB962C8B-B14F-4D97-AF65-F5344CB8AC3E}">
        <p14:creationId xmlns:p14="http://schemas.microsoft.com/office/powerpoint/2010/main" val="3083498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12</a:t>
            </a:fld>
            <a:endParaRPr lang="en-CA" dirty="0"/>
          </a:p>
        </p:txBody>
      </p:sp>
      <p:sp>
        <p:nvSpPr>
          <p:cNvPr id="11" name="TextBox 10">
            <a:extLst>
              <a:ext uri="{FF2B5EF4-FFF2-40B4-BE49-F238E27FC236}">
                <a16:creationId xmlns:a16="http://schemas.microsoft.com/office/drawing/2014/main" id="{F9E98BF0-1BC2-404A-8F27-2F52C08E4DBD}"/>
              </a:ext>
            </a:extLst>
          </p:cNvPr>
          <p:cNvSpPr txBox="1"/>
          <p:nvPr/>
        </p:nvSpPr>
        <p:spPr>
          <a:xfrm>
            <a:off x="5365115" y="1043662"/>
            <a:ext cx="5505449" cy="4272339"/>
          </a:xfrm>
          <a:prstGeom prst="hexagon">
            <a:avLst/>
          </a:prstGeom>
          <a:solidFill>
            <a:schemeClr val="accent1">
              <a:lumMod val="50000"/>
            </a:schemeClr>
          </a:solidFill>
          <a:ln w="76200">
            <a:solidFill>
              <a:srgbClr val="07B59F"/>
            </a:solidFill>
          </a:ln>
        </p:spPr>
        <p:txBody>
          <a:bodyPr wrap="square" lIns="0" tIns="0" rIns="0" bIns="0" rtlCol="0" anchor="ctr" anchorCtr="0">
            <a:noAutofit/>
          </a:bodyPr>
          <a:lstStyle/>
          <a:p>
            <a:pPr algn="ctr">
              <a:spcAft>
                <a:spcPts val="300"/>
              </a:spcAft>
            </a:pPr>
            <a:r>
              <a:rPr lang="en-US" sz="2800" spc="-100" dirty="0">
                <a:solidFill>
                  <a:schemeClr val="bg1"/>
                </a:solidFill>
                <a:latin typeface="+mj-lt"/>
              </a:rPr>
              <a:t>Every person </a:t>
            </a:r>
          </a:p>
          <a:p>
            <a:pPr algn="ctr">
              <a:spcAft>
                <a:spcPts val="300"/>
              </a:spcAft>
            </a:pPr>
            <a:r>
              <a:rPr lang="en-US" sz="2800" spc="-100" dirty="0">
                <a:solidFill>
                  <a:schemeClr val="bg1"/>
                </a:solidFill>
                <a:latin typeface="+mj-lt"/>
              </a:rPr>
              <a:t>in Canada is part of </a:t>
            </a:r>
          </a:p>
          <a:p>
            <a:pPr algn="ctr">
              <a:spcAft>
                <a:spcPts val="300"/>
              </a:spcAft>
            </a:pPr>
            <a:r>
              <a:rPr lang="en-US" sz="2800" spc="-100" dirty="0">
                <a:solidFill>
                  <a:schemeClr val="bg1"/>
                </a:solidFill>
                <a:latin typeface="+mj-lt"/>
              </a:rPr>
              <a:t>a bold movement </a:t>
            </a:r>
          </a:p>
          <a:p>
            <a:pPr algn="ctr">
              <a:spcAft>
                <a:spcPts val="300"/>
              </a:spcAft>
            </a:pPr>
            <a:r>
              <a:rPr lang="en-US" sz="2800" spc="-100" dirty="0">
                <a:solidFill>
                  <a:schemeClr val="bg1"/>
                </a:solidFill>
                <a:latin typeface="+mj-lt"/>
              </a:rPr>
              <a:t>to push the frontiers of cancer research and translate </a:t>
            </a:r>
          </a:p>
          <a:p>
            <a:pPr algn="ctr">
              <a:spcAft>
                <a:spcPts val="300"/>
              </a:spcAft>
            </a:pPr>
            <a:r>
              <a:rPr lang="en-US" sz="2800" spc="-100" dirty="0">
                <a:solidFill>
                  <a:schemeClr val="bg1"/>
                </a:solidFill>
                <a:latin typeface="+mj-lt"/>
              </a:rPr>
              <a:t>all promising discoveries </a:t>
            </a:r>
          </a:p>
          <a:p>
            <a:pPr algn="ctr">
              <a:spcAft>
                <a:spcPts val="300"/>
              </a:spcAft>
            </a:pPr>
            <a:r>
              <a:rPr lang="en-US" sz="2800" spc="-100" dirty="0">
                <a:solidFill>
                  <a:schemeClr val="bg1"/>
                </a:solidFill>
                <a:latin typeface="+mj-lt"/>
              </a:rPr>
              <a:t>into maximum health </a:t>
            </a:r>
          </a:p>
          <a:p>
            <a:pPr algn="ctr">
              <a:spcAft>
                <a:spcPts val="300"/>
              </a:spcAft>
            </a:pPr>
            <a:r>
              <a:rPr lang="en-US" sz="2800" spc="-100" dirty="0">
                <a:solidFill>
                  <a:schemeClr val="bg1"/>
                </a:solidFill>
                <a:latin typeface="+mj-lt"/>
              </a:rPr>
              <a:t>and wellbeing.</a:t>
            </a:r>
          </a:p>
        </p:txBody>
      </p:sp>
      <p:pic>
        <p:nvPicPr>
          <p:cNvPr id="15" name="Picture 14" descr="A screenshot of a cell phone&#10;&#10;Description automatically generated">
            <a:extLst>
              <a:ext uri="{FF2B5EF4-FFF2-40B4-BE49-F238E27FC236}">
                <a16:creationId xmlns:a16="http://schemas.microsoft.com/office/drawing/2014/main" id="{F276B139-6169-4B62-9C33-A94FE79378A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975" y="777181"/>
            <a:ext cx="3836166" cy="4805302"/>
          </a:xfrm>
          <a:prstGeom prst="rect">
            <a:avLst/>
          </a:prstGeom>
        </p:spPr>
      </p:pic>
    </p:spTree>
    <p:extLst>
      <p:ext uri="{BB962C8B-B14F-4D97-AF65-F5344CB8AC3E}">
        <p14:creationId xmlns:p14="http://schemas.microsoft.com/office/powerpoint/2010/main" val="274853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13</a:t>
            </a:fld>
            <a:endParaRPr lang="en-CA" dirty="0"/>
          </a:p>
        </p:txBody>
      </p:sp>
      <p:sp>
        <p:nvSpPr>
          <p:cNvPr id="11" name="TextBox 10">
            <a:extLst>
              <a:ext uri="{FF2B5EF4-FFF2-40B4-BE49-F238E27FC236}">
                <a16:creationId xmlns:a16="http://schemas.microsoft.com/office/drawing/2014/main" id="{F9E98BF0-1BC2-404A-8F27-2F52C08E4DBD}"/>
              </a:ext>
            </a:extLst>
          </p:cNvPr>
          <p:cNvSpPr txBox="1"/>
          <p:nvPr/>
        </p:nvSpPr>
        <p:spPr>
          <a:xfrm>
            <a:off x="3500120" y="983615"/>
            <a:ext cx="5505449" cy="4272339"/>
          </a:xfrm>
          <a:prstGeom prst="hexagon">
            <a:avLst/>
          </a:prstGeom>
          <a:solidFill>
            <a:schemeClr val="accent1">
              <a:lumMod val="50000"/>
            </a:schemeClr>
          </a:solidFill>
          <a:ln w="76200">
            <a:solidFill>
              <a:srgbClr val="07B59F"/>
            </a:solidFill>
          </a:ln>
        </p:spPr>
        <p:txBody>
          <a:bodyPr wrap="square" lIns="0" tIns="0" rIns="0" bIns="0" rtlCol="0" anchor="ctr" anchorCtr="0">
            <a:noAutofit/>
          </a:bodyPr>
          <a:lstStyle/>
          <a:p>
            <a:pPr algn="ctr">
              <a:spcAft>
                <a:spcPts val="300"/>
              </a:spcAft>
            </a:pPr>
            <a:r>
              <a:rPr lang="en-US" sz="2800" b="1" spc="-100" dirty="0">
                <a:solidFill>
                  <a:schemeClr val="bg1"/>
                </a:solidFill>
              </a:rPr>
              <a:t>Every person </a:t>
            </a:r>
          </a:p>
          <a:p>
            <a:pPr algn="ctr">
              <a:spcAft>
                <a:spcPts val="300"/>
              </a:spcAft>
            </a:pPr>
            <a:r>
              <a:rPr lang="en-US" sz="2800" b="1" spc="-100" dirty="0">
                <a:solidFill>
                  <a:schemeClr val="bg1"/>
                </a:solidFill>
              </a:rPr>
              <a:t>in Canada </a:t>
            </a:r>
            <a:r>
              <a:rPr lang="en-US" sz="2800" spc="-100" dirty="0">
                <a:solidFill>
                  <a:schemeClr val="bg1"/>
                </a:solidFill>
                <a:latin typeface="+mj-lt"/>
              </a:rPr>
              <a:t>is part of </a:t>
            </a:r>
          </a:p>
          <a:p>
            <a:pPr algn="ctr">
              <a:spcAft>
                <a:spcPts val="300"/>
              </a:spcAft>
            </a:pPr>
            <a:r>
              <a:rPr lang="en-US" sz="2800" spc="-100" dirty="0">
                <a:solidFill>
                  <a:schemeClr val="bg1"/>
                </a:solidFill>
                <a:latin typeface="+mj-lt"/>
              </a:rPr>
              <a:t>a bold movement </a:t>
            </a:r>
          </a:p>
          <a:p>
            <a:pPr algn="ctr">
              <a:spcAft>
                <a:spcPts val="300"/>
              </a:spcAft>
            </a:pPr>
            <a:r>
              <a:rPr lang="en-US" sz="2800" spc="-100" dirty="0">
                <a:solidFill>
                  <a:schemeClr val="bg1"/>
                </a:solidFill>
                <a:latin typeface="+mj-lt"/>
              </a:rPr>
              <a:t>to push the frontiers of cancer research and translate </a:t>
            </a:r>
          </a:p>
          <a:p>
            <a:pPr algn="ctr">
              <a:spcAft>
                <a:spcPts val="300"/>
              </a:spcAft>
            </a:pPr>
            <a:r>
              <a:rPr lang="en-US" sz="2800" spc="-100" dirty="0">
                <a:solidFill>
                  <a:schemeClr val="bg1"/>
                </a:solidFill>
                <a:latin typeface="+mj-lt"/>
              </a:rPr>
              <a:t>all promising discoveries </a:t>
            </a:r>
          </a:p>
          <a:p>
            <a:pPr algn="ctr">
              <a:spcAft>
                <a:spcPts val="300"/>
              </a:spcAft>
            </a:pPr>
            <a:r>
              <a:rPr lang="en-US" sz="2800" spc="-100" dirty="0">
                <a:solidFill>
                  <a:schemeClr val="bg1"/>
                </a:solidFill>
                <a:latin typeface="+mj-lt"/>
              </a:rPr>
              <a:t>into maximum health </a:t>
            </a:r>
          </a:p>
          <a:p>
            <a:pPr algn="ctr">
              <a:spcAft>
                <a:spcPts val="300"/>
              </a:spcAft>
            </a:pPr>
            <a:r>
              <a:rPr lang="en-US" sz="2800" spc="-100" dirty="0">
                <a:solidFill>
                  <a:schemeClr val="bg1"/>
                </a:solidFill>
                <a:latin typeface="+mj-lt"/>
              </a:rPr>
              <a:t>and wellbeing.</a:t>
            </a:r>
          </a:p>
        </p:txBody>
      </p:sp>
      <p:sp>
        <p:nvSpPr>
          <p:cNvPr id="7" name="Rectangle 6">
            <a:extLst>
              <a:ext uri="{FF2B5EF4-FFF2-40B4-BE49-F238E27FC236}">
                <a16:creationId xmlns:a16="http://schemas.microsoft.com/office/drawing/2014/main" id="{26D703F4-E96F-4B76-8E7D-63387D4C8779}"/>
              </a:ext>
            </a:extLst>
          </p:cNvPr>
          <p:cNvSpPr/>
          <p:nvPr/>
        </p:nvSpPr>
        <p:spPr>
          <a:xfrm>
            <a:off x="561975" y="723900"/>
            <a:ext cx="2324100" cy="4401205"/>
          </a:xfrm>
          <a:prstGeom prst="rect">
            <a:avLst/>
          </a:prstGeom>
        </p:spPr>
        <p:txBody>
          <a:bodyPr wrap="square">
            <a:spAutoFit/>
          </a:bodyPr>
          <a:lstStyle/>
          <a:p>
            <a:r>
              <a:rPr lang="en-US" sz="2000" dirty="0">
                <a:latin typeface="+mj-lt"/>
              </a:rPr>
              <a:t>While the Vision is broad in scope, it is also deeply personal. We hope that </a:t>
            </a:r>
            <a:r>
              <a:rPr lang="en-US" sz="2000" b="1" dirty="0"/>
              <a:t>every person in Canada </a:t>
            </a:r>
            <a:r>
              <a:rPr lang="en-US" sz="2000" dirty="0">
                <a:latin typeface="+mj-lt"/>
              </a:rPr>
              <a:t>feels included in this Vision and inspired to contribute to cancer research in ways that reflect Canada’s diversity and our shared desire to advance health equity. </a:t>
            </a:r>
          </a:p>
        </p:txBody>
      </p:sp>
    </p:spTree>
    <p:extLst>
      <p:ext uri="{BB962C8B-B14F-4D97-AF65-F5344CB8AC3E}">
        <p14:creationId xmlns:p14="http://schemas.microsoft.com/office/powerpoint/2010/main" val="105755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14</a:t>
            </a:fld>
            <a:endParaRPr lang="en-CA" dirty="0"/>
          </a:p>
        </p:txBody>
      </p:sp>
      <p:sp>
        <p:nvSpPr>
          <p:cNvPr id="11" name="TextBox 10">
            <a:extLst>
              <a:ext uri="{FF2B5EF4-FFF2-40B4-BE49-F238E27FC236}">
                <a16:creationId xmlns:a16="http://schemas.microsoft.com/office/drawing/2014/main" id="{F9E98BF0-1BC2-404A-8F27-2F52C08E4DBD}"/>
              </a:ext>
            </a:extLst>
          </p:cNvPr>
          <p:cNvSpPr txBox="1"/>
          <p:nvPr/>
        </p:nvSpPr>
        <p:spPr>
          <a:xfrm>
            <a:off x="3502152" y="987552"/>
            <a:ext cx="5505449" cy="4272339"/>
          </a:xfrm>
          <a:prstGeom prst="hexagon">
            <a:avLst/>
          </a:prstGeom>
          <a:solidFill>
            <a:schemeClr val="accent1">
              <a:lumMod val="50000"/>
            </a:schemeClr>
          </a:solidFill>
          <a:ln w="76200">
            <a:solidFill>
              <a:srgbClr val="07B59F"/>
            </a:solidFill>
          </a:ln>
        </p:spPr>
        <p:txBody>
          <a:bodyPr wrap="square" lIns="0" tIns="0" rIns="0" bIns="0" rtlCol="0" anchor="ctr" anchorCtr="0">
            <a:noAutofit/>
          </a:bodyPr>
          <a:lstStyle/>
          <a:p>
            <a:pPr algn="ctr">
              <a:spcAft>
                <a:spcPts val="300"/>
              </a:spcAft>
            </a:pPr>
            <a:r>
              <a:rPr lang="en-US" sz="2800" spc="-100" dirty="0">
                <a:solidFill>
                  <a:schemeClr val="bg1"/>
                </a:solidFill>
                <a:latin typeface="+mj-lt"/>
              </a:rPr>
              <a:t>Every person </a:t>
            </a:r>
          </a:p>
          <a:p>
            <a:pPr algn="ctr">
              <a:spcAft>
                <a:spcPts val="300"/>
              </a:spcAft>
            </a:pPr>
            <a:r>
              <a:rPr lang="en-US" sz="2800" spc="-100" dirty="0">
                <a:solidFill>
                  <a:schemeClr val="bg1"/>
                </a:solidFill>
                <a:latin typeface="+mj-lt"/>
              </a:rPr>
              <a:t>in Canada is </a:t>
            </a:r>
            <a:r>
              <a:rPr lang="en-US" sz="2800" b="1" spc="-100" dirty="0">
                <a:solidFill>
                  <a:schemeClr val="bg1"/>
                </a:solidFill>
              </a:rPr>
              <a:t>part of </a:t>
            </a:r>
          </a:p>
          <a:p>
            <a:pPr algn="ctr">
              <a:spcAft>
                <a:spcPts val="300"/>
              </a:spcAft>
            </a:pPr>
            <a:r>
              <a:rPr lang="en-US" sz="2800" b="1" spc="-100" dirty="0">
                <a:solidFill>
                  <a:schemeClr val="bg1"/>
                </a:solidFill>
              </a:rPr>
              <a:t>a bold movement </a:t>
            </a:r>
          </a:p>
          <a:p>
            <a:pPr algn="ctr">
              <a:spcAft>
                <a:spcPts val="300"/>
              </a:spcAft>
            </a:pPr>
            <a:r>
              <a:rPr lang="en-US" sz="2800" spc="-100" dirty="0">
                <a:solidFill>
                  <a:schemeClr val="bg1"/>
                </a:solidFill>
                <a:latin typeface="+mj-lt"/>
              </a:rPr>
              <a:t>to push the frontiers of cancer research and translate </a:t>
            </a:r>
          </a:p>
          <a:p>
            <a:pPr algn="ctr">
              <a:spcAft>
                <a:spcPts val="300"/>
              </a:spcAft>
            </a:pPr>
            <a:r>
              <a:rPr lang="en-US" sz="2800" spc="-100" dirty="0">
                <a:solidFill>
                  <a:schemeClr val="bg1"/>
                </a:solidFill>
                <a:latin typeface="+mj-lt"/>
              </a:rPr>
              <a:t>all promising discoveries </a:t>
            </a:r>
          </a:p>
          <a:p>
            <a:pPr algn="ctr">
              <a:spcAft>
                <a:spcPts val="300"/>
              </a:spcAft>
            </a:pPr>
            <a:r>
              <a:rPr lang="en-US" sz="2800" spc="-100" dirty="0">
                <a:solidFill>
                  <a:schemeClr val="bg1"/>
                </a:solidFill>
                <a:latin typeface="+mj-lt"/>
              </a:rPr>
              <a:t>into maximum health </a:t>
            </a:r>
          </a:p>
          <a:p>
            <a:pPr algn="ctr">
              <a:spcAft>
                <a:spcPts val="300"/>
              </a:spcAft>
            </a:pPr>
            <a:r>
              <a:rPr lang="en-US" sz="2800" spc="-100" dirty="0">
                <a:solidFill>
                  <a:schemeClr val="bg1"/>
                </a:solidFill>
                <a:latin typeface="+mj-lt"/>
              </a:rPr>
              <a:t>and wellbeing.</a:t>
            </a:r>
          </a:p>
        </p:txBody>
      </p:sp>
      <p:sp>
        <p:nvSpPr>
          <p:cNvPr id="7" name="Rectangle 6">
            <a:extLst>
              <a:ext uri="{FF2B5EF4-FFF2-40B4-BE49-F238E27FC236}">
                <a16:creationId xmlns:a16="http://schemas.microsoft.com/office/drawing/2014/main" id="{26D703F4-E96F-4B76-8E7D-63387D4C8779}"/>
              </a:ext>
            </a:extLst>
          </p:cNvPr>
          <p:cNvSpPr/>
          <p:nvPr/>
        </p:nvSpPr>
        <p:spPr>
          <a:xfrm>
            <a:off x="9291638" y="962660"/>
            <a:ext cx="2447924" cy="3477875"/>
          </a:xfrm>
          <a:prstGeom prst="rect">
            <a:avLst/>
          </a:prstGeom>
        </p:spPr>
        <p:txBody>
          <a:bodyPr wrap="square">
            <a:spAutoFit/>
          </a:bodyPr>
          <a:lstStyle/>
          <a:p>
            <a:pPr algn="ctr"/>
            <a:r>
              <a:rPr lang="en-US" sz="2000" dirty="0">
                <a:latin typeface="+mj-lt"/>
              </a:rPr>
              <a:t>We need cancer research to become a </a:t>
            </a:r>
            <a:r>
              <a:rPr lang="en-US" sz="2000" b="1" dirty="0"/>
              <a:t>bold social movement</a:t>
            </a:r>
            <a:r>
              <a:rPr lang="en-US" sz="2000" dirty="0">
                <a:latin typeface="+mj-lt"/>
              </a:rPr>
              <a:t>, creating a sense of urgency and uniting people in an alliance that demands solutions from a system capable of delivering positive change.</a:t>
            </a:r>
          </a:p>
        </p:txBody>
      </p:sp>
    </p:spTree>
    <p:extLst>
      <p:ext uri="{BB962C8B-B14F-4D97-AF65-F5344CB8AC3E}">
        <p14:creationId xmlns:p14="http://schemas.microsoft.com/office/powerpoint/2010/main" val="60896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15</a:t>
            </a:fld>
            <a:endParaRPr lang="en-CA" dirty="0"/>
          </a:p>
        </p:txBody>
      </p:sp>
      <p:sp>
        <p:nvSpPr>
          <p:cNvPr id="11" name="TextBox 10">
            <a:extLst>
              <a:ext uri="{FF2B5EF4-FFF2-40B4-BE49-F238E27FC236}">
                <a16:creationId xmlns:a16="http://schemas.microsoft.com/office/drawing/2014/main" id="{F9E98BF0-1BC2-404A-8F27-2F52C08E4DBD}"/>
              </a:ext>
            </a:extLst>
          </p:cNvPr>
          <p:cNvSpPr txBox="1"/>
          <p:nvPr/>
        </p:nvSpPr>
        <p:spPr>
          <a:xfrm>
            <a:off x="3502152" y="987552"/>
            <a:ext cx="5505449" cy="4272339"/>
          </a:xfrm>
          <a:prstGeom prst="hexagon">
            <a:avLst/>
          </a:prstGeom>
          <a:solidFill>
            <a:schemeClr val="accent1">
              <a:lumMod val="50000"/>
            </a:schemeClr>
          </a:solidFill>
          <a:ln w="76200">
            <a:solidFill>
              <a:srgbClr val="07B59F"/>
            </a:solidFill>
          </a:ln>
        </p:spPr>
        <p:txBody>
          <a:bodyPr wrap="square" lIns="0" tIns="0" rIns="0" bIns="0" rtlCol="0" anchor="ctr" anchorCtr="0">
            <a:noAutofit/>
          </a:bodyPr>
          <a:lstStyle/>
          <a:p>
            <a:pPr algn="ctr">
              <a:spcAft>
                <a:spcPts val="300"/>
              </a:spcAft>
            </a:pPr>
            <a:r>
              <a:rPr lang="en-US" sz="2800" spc="-100" dirty="0">
                <a:solidFill>
                  <a:schemeClr val="bg1"/>
                </a:solidFill>
                <a:latin typeface="+mj-lt"/>
              </a:rPr>
              <a:t>Every person </a:t>
            </a:r>
          </a:p>
          <a:p>
            <a:pPr algn="ctr">
              <a:spcAft>
                <a:spcPts val="300"/>
              </a:spcAft>
            </a:pPr>
            <a:r>
              <a:rPr lang="en-US" sz="2800" spc="-100" dirty="0">
                <a:solidFill>
                  <a:schemeClr val="bg1"/>
                </a:solidFill>
                <a:latin typeface="+mj-lt"/>
              </a:rPr>
              <a:t>in Canada is part of </a:t>
            </a:r>
          </a:p>
          <a:p>
            <a:pPr algn="ctr">
              <a:spcAft>
                <a:spcPts val="300"/>
              </a:spcAft>
            </a:pPr>
            <a:r>
              <a:rPr lang="en-US" sz="2800" spc="-100" dirty="0">
                <a:solidFill>
                  <a:schemeClr val="bg1"/>
                </a:solidFill>
                <a:latin typeface="+mj-lt"/>
              </a:rPr>
              <a:t>a bold movement </a:t>
            </a:r>
          </a:p>
          <a:p>
            <a:pPr algn="ctr">
              <a:spcAft>
                <a:spcPts val="300"/>
              </a:spcAft>
            </a:pPr>
            <a:r>
              <a:rPr lang="en-US" sz="2800" spc="-100" dirty="0">
                <a:solidFill>
                  <a:schemeClr val="bg1"/>
                </a:solidFill>
                <a:latin typeface="+mj-lt"/>
              </a:rPr>
              <a:t>to </a:t>
            </a:r>
            <a:r>
              <a:rPr lang="en-US" sz="2800" b="1" spc="-110" dirty="0">
                <a:solidFill>
                  <a:schemeClr val="bg1"/>
                </a:solidFill>
              </a:rPr>
              <a:t>push the frontiers of cancer research </a:t>
            </a:r>
            <a:r>
              <a:rPr lang="en-US" sz="2800" spc="-110" dirty="0">
                <a:solidFill>
                  <a:schemeClr val="bg1"/>
                </a:solidFill>
                <a:latin typeface="+mj-lt"/>
              </a:rPr>
              <a:t>and translate </a:t>
            </a:r>
          </a:p>
          <a:p>
            <a:pPr algn="ctr">
              <a:spcAft>
                <a:spcPts val="300"/>
              </a:spcAft>
            </a:pPr>
            <a:r>
              <a:rPr lang="en-US" sz="2800" spc="-100" dirty="0">
                <a:solidFill>
                  <a:schemeClr val="bg1"/>
                </a:solidFill>
                <a:latin typeface="+mj-lt"/>
              </a:rPr>
              <a:t>all promising discoveries </a:t>
            </a:r>
          </a:p>
          <a:p>
            <a:pPr algn="ctr">
              <a:spcAft>
                <a:spcPts val="300"/>
              </a:spcAft>
            </a:pPr>
            <a:r>
              <a:rPr lang="en-US" sz="2800" spc="-100" dirty="0">
                <a:solidFill>
                  <a:schemeClr val="bg1"/>
                </a:solidFill>
                <a:latin typeface="+mj-lt"/>
              </a:rPr>
              <a:t>into maximum health </a:t>
            </a:r>
          </a:p>
          <a:p>
            <a:pPr algn="ctr">
              <a:spcAft>
                <a:spcPts val="300"/>
              </a:spcAft>
            </a:pPr>
            <a:r>
              <a:rPr lang="en-US" sz="2800" spc="-100" dirty="0">
                <a:solidFill>
                  <a:schemeClr val="bg1"/>
                </a:solidFill>
                <a:latin typeface="+mj-lt"/>
              </a:rPr>
              <a:t>and wellbeing.</a:t>
            </a:r>
          </a:p>
        </p:txBody>
      </p:sp>
      <p:sp>
        <p:nvSpPr>
          <p:cNvPr id="7" name="Rectangle 6">
            <a:extLst>
              <a:ext uri="{FF2B5EF4-FFF2-40B4-BE49-F238E27FC236}">
                <a16:creationId xmlns:a16="http://schemas.microsoft.com/office/drawing/2014/main" id="{26D703F4-E96F-4B76-8E7D-63387D4C8779}"/>
              </a:ext>
            </a:extLst>
          </p:cNvPr>
          <p:cNvSpPr/>
          <p:nvPr/>
        </p:nvSpPr>
        <p:spPr>
          <a:xfrm>
            <a:off x="288608" y="1074509"/>
            <a:ext cx="2626042" cy="4708981"/>
          </a:xfrm>
          <a:prstGeom prst="rect">
            <a:avLst/>
          </a:prstGeom>
        </p:spPr>
        <p:txBody>
          <a:bodyPr wrap="square">
            <a:spAutoFit/>
          </a:bodyPr>
          <a:lstStyle/>
          <a:p>
            <a:pPr algn="ctr"/>
            <a:r>
              <a:rPr lang="en-US" sz="2000" dirty="0">
                <a:latin typeface="+mj-lt"/>
              </a:rPr>
              <a:t>We believe this change will require equally inspirational science. The Canadian cancer research community must be the </a:t>
            </a:r>
            <a:r>
              <a:rPr lang="en-US" sz="2000" b="1" dirty="0"/>
              <a:t>trailblazers</a:t>
            </a:r>
            <a:r>
              <a:rPr lang="en-US" sz="2000" dirty="0"/>
              <a:t> </a:t>
            </a:r>
            <a:r>
              <a:rPr lang="en-US" sz="2000" dirty="0">
                <a:latin typeface="+mj-lt"/>
              </a:rPr>
              <a:t>who are embracing technological advances, tackling cancer’s most complex challenges and leading the global community in the journey to control cancer.</a:t>
            </a:r>
          </a:p>
        </p:txBody>
      </p:sp>
    </p:spTree>
    <p:extLst>
      <p:ext uri="{BB962C8B-B14F-4D97-AF65-F5344CB8AC3E}">
        <p14:creationId xmlns:p14="http://schemas.microsoft.com/office/powerpoint/2010/main" val="22616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16</a:t>
            </a:fld>
            <a:endParaRPr lang="en-CA" dirty="0"/>
          </a:p>
        </p:txBody>
      </p:sp>
      <p:sp>
        <p:nvSpPr>
          <p:cNvPr id="11" name="TextBox 10">
            <a:extLst>
              <a:ext uri="{FF2B5EF4-FFF2-40B4-BE49-F238E27FC236}">
                <a16:creationId xmlns:a16="http://schemas.microsoft.com/office/drawing/2014/main" id="{F9E98BF0-1BC2-404A-8F27-2F52C08E4DBD}"/>
              </a:ext>
            </a:extLst>
          </p:cNvPr>
          <p:cNvSpPr txBox="1"/>
          <p:nvPr/>
        </p:nvSpPr>
        <p:spPr>
          <a:xfrm>
            <a:off x="3502152" y="987552"/>
            <a:ext cx="5505449" cy="4272339"/>
          </a:xfrm>
          <a:prstGeom prst="hexagon">
            <a:avLst/>
          </a:prstGeom>
          <a:solidFill>
            <a:schemeClr val="accent1">
              <a:lumMod val="50000"/>
            </a:schemeClr>
          </a:solidFill>
          <a:ln w="76200">
            <a:solidFill>
              <a:srgbClr val="07B59F"/>
            </a:solidFill>
          </a:ln>
        </p:spPr>
        <p:txBody>
          <a:bodyPr wrap="square" lIns="0" tIns="0" rIns="0" bIns="0" rtlCol="0" anchor="ctr" anchorCtr="0">
            <a:noAutofit/>
          </a:bodyPr>
          <a:lstStyle/>
          <a:p>
            <a:pPr algn="ctr">
              <a:spcAft>
                <a:spcPts val="300"/>
              </a:spcAft>
            </a:pPr>
            <a:r>
              <a:rPr lang="en-US" sz="2800" spc="-100" dirty="0">
                <a:solidFill>
                  <a:schemeClr val="bg1"/>
                </a:solidFill>
                <a:latin typeface="+mj-lt"/>
              </a:rPr>
              <a:t>Every person </a:t>
            </a:r>
          </a:p>
          <a:p>
            <a:pPr algn="ctr">
              <a:spcAft>
                <a:spcPts val="300"/>
              </a:spcAft>
            </a:pPr>
            <a:r>
              <a:rPr lang="en-US" sz="2800" spc="-100" dirty="0">
                <a:solidFill>
                  <a:schemeClr val="bg1"/>
                </a:solidFill>
                <a:latin typeface="+mj-lt"/>
              </a:rPr>
              <a:t>in Canada is part of </a:t>
            </a:r>
          </a:p>
          <a:p>
            <a:pPr algn="ctr">
              <a:spcAft>
                <a:spcPts val="300"/>
              </a:spcAft>
            </a:pPr>
            <a:r>
              <a:rPr lang="en-US" sz="2800" spc="-100" dirty="0">
                <a:solidFill>
                  <a:schemeClr val="bg1"/>
                </a:solidFill>
                <a:latin typeface="+mj-lt"/>
              </a:rPr>
              <a:t>a bold movement </a:t>
            </a:r>
          </a:p>
          <a:p>
            <a:pPr algn="ctr">
              <a:spcAft>
                <a:spcPts val="300"/>
              </a:spcAft>
            </a:pPr>
            <a:r>
              <a:rPr lang="en-US" sz="2800" spc="-100" dirty="0">
                <a:solidFill>
                  <a:schemeClr val="bg1"/>
                </a:solidFill>
                <a:latin typeface="+mj-lt"/>
              </a:rPr>
              <a:t>to push the frontiers of cancer research and </a:t>
            </a:r>
            <a:r>
              <a:rPr lang="en-US" sz="2800" b="1" spc="-120" dirty="0">
                <a:solidFill>
                  <a:schemeClr val="bg1"/>
                </a:solidFill>
              </a:rPr>
              <a:t>translate </a:t>
            </a:r>
          </a:p>
          <a:p>
            <a:pPr algn="ctr">
              <a:spcAft>
                <a:spcPts val="300"/>
              </a:spcAft>
            </a:pPr>
            <a:r>
              <a:rPr lang="en-US" sz="2800" b="1" spc="-120" dirty="0">
                <a:solidFill>
                  <a:schemeClr val="bg1"/>
                </a:solidFill>
              </a:rPr>
              <a:t>all promising discoveries</a:t>
            </a:r>
            <a:r>
              <a:rPr lang="en-US" sz="2800" spc="-120" dirty="0">
                <a:solidFill>
                  <a:schemeClr val="bg1"/>
                </a:solidFill>
                <a:latin typeface="+mj-lt"/>
              </a:rPr>
              <a:t> </a:t>
            </a:r>
          </a:p>
          <a:p>
            <a:pPr algn="ctr">
              <a:spcAft>
                <a:spcPts val="300"/>
              </a:spcAft>
            </a:pPr>
            <a:r>
              <a:rPr lang="en-US" sz="2800" spc="-100" dirty="0">
                <a:solidFill>
                  <a:schemeClr val="bg1"/>
                </a:solidFill>
                <a:latin typeface="+mj-lt"/>
              </a:rPr>
              <a:t>into maximum health </a:t>
            </a:r>
          </a:p>
          <a:p>
            <a:pPr algn="ctr">
              <a:spcAft>
                <a:spcPts val="300"/>
              </a:spcAft>
            </a:pPr>
            <a:r>
              <a:rPr lang="en-US" sz="2800" spc="-100" dirty="0">
                <a:solidFill>
                  <a:schemeClr val="bg1"/>
                </a:solidFill>
                <a:latin typeface="+mj-lt"/>
              </a:rPr>
              <a:t>and wellbeing.</a:t>
            </a:r>
          </a:p>
        </p:txBody>
      </p:sp>
      <p:sp>
        <p:nvSpPr>
          <p:cNvPr id="7" name="Rectangle 6">
            <a:extLst>
              <a:ext uri="{FF2B5EF4-FFF2-40B4-BE49-F238E27FC236}">
                <a16:creationId xmlns:a16="http://schemas.microsoft.com/office/drawing/2014/main" id="{26D703F4-E96F-4B76-8E7D-63387D4C8779}"/>
              </a:ext>
            </a:extLst>
          </p:cNvPr>
          <p:cNvSpPr/>
          <p:nvPr/>
        </p:nvSpPr>
        <p:spPr>
          <a:xfrm>
            <a:off x="8956358" y="1463764"/>
            <a:ext cx="2626042" cy="3785652"/>
          </a:xfrm>
          <a:prstGeom prst="rect">
            <a:avLst/>
          </a:prstGeom>
        </p:spPr>
        <p:txBody>
          <a:bodyPr wrap="square">
            <a:spAutoFit/>
          </a:bodyPr>
          <a:lstStyle/>
          <a:p>
            <a:pPr algn="ctr"/>
            <a:r>
              <a:rPr lang="en-US" sz="2000" dirty="0">
                <a:latin typeface="+mj-lt"/>
              </a:rPr>
              <a:t>We also believe that no </a:t>
            </a:r>
            <a:r>
              <a:rPr lang="en-US" sz="2000" b="1" dirty="0"/>
              <a:t>promising discovery </a:t>
            </a:r>
            <a:r>
              <a:rPr lang="en-US" sz="2000" dirty="0">
                <a:latin typeface="+mj-lt"/>
              </a:rPr>
              <a:t>from our efforts—or research efforts anywhere in the world—should be wasted. We must capture their full value in advancing science and achieving impact for people and health systems. </a:t>
            </a:r>
          </a:p>
        </p:txBody>
      </p:sp>
    </p:spTree>
    <p:extLst>
      <p:ext uri="{BB962C8B-B14F-4D97-AF65-F5344CB8AC3E}">
        <p14:creationId xmlns:p14="http://schemas.microsoft.com/office/powerpoint/2010/main" val="228014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41AB5B-E0D3-45ED-B82F-876060E25A1A}"/>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4" name="Slide Number Placeholder 3">
            <a:extLst>
              <a:ext uri="{FF2B5EF4-FFF2-40B4-BE49-F238E27FC236}">
                <a16:creationId xmlns:a16="http://schemas.microsoft.com/office/drawing/2014/main" id="{61FB50B8-C550-49B7-86E2-32FD47C87CF1}"/>
              </a:ext>
            </a:extLst>
          </p:cNvPr>
          <p:cNvSpPr>
            <a:spLocks noGrp="1"/>
          </p:cNvSpPr>
          <p:nvPr>
            <p:ph type="sldNum" sz="quarter" idx="12"/>
          </p:nvPr>
        </p:nvSpPr>
        <p:spPr/>
        <p:txBody>
          <a:bodyPr/>
          <a:lstStyle/>
          <a:p>
            <a:fld id="{B6F15528-21DE-4FAA-801E-634DDDAF4B2B}" type="slidenum">
              <a:rPr lang="en-CA" smtClean="0"/>
              <a:pPr/>
              <a:t>17</a:t>
            </a:fld>
            <a:endParaRPr lang="en-CA" dirty="0"/>
          </a:p>
        </p:txBody>
      </p:sp>
      <p:sp>
        <p:nvSpPr>
          <p:cNvPr id="11" name="TextBox 10">
            <a:extLst>
              <a:ext uri="{FF2B5EF4-FFF2-40B4-BE49-F238E27FC236}">
                <a16:creationId xmlns:a16="http://schemas.microsoft.com/office/drawing/2014/main" id="{F9E98BF0-1BC2-404A-8F27-2F52C08E4DBD}"/>
              </a:ext>
            </a:extLst>
          </p:cNvPr>
          <p:cNvSpPr txBox="1"/>
          <p:nvPr/>
        </p:nvSpPr>
        <p:spPr>
          <a:xfrm>
            <a:off x="3502152" y="987552"/>
            <a:ext cx="5505449" cy="4272339"/>
          </a:xfrm>
          <a:prstGeom prst="hexagon">
            <a:avLst/>
          </a:prstGeom>
          <a:solidFill>
            <a:schemeClr val="accent1">
              <a:lumMod val="50000"/>
            </a:schemeClr>
          </a:solidFill>
          <a:ln w="76200">
            <a:solidFill>
              <a:srgbClr val="07B59F"/>
            </a:solidFill>
          </a:ln>
        </p:spPr>
        <p:txBody>
          <a:bodyPr wrap="square" lIns="0" tIns="0" rIns="0" bIns="0" rtlCol="0" anchor="ctr" anchorCtr="0">
            <a:noAutofit/>
          </a:bodyPr>
          <a:lstStyle/>
          <a:p>
            <a:pPr algn="ctr">
              <a:spcAft>
                <a:spcPts val="300"/>
              </a:spcAft>
            </a:pPr>
            <a:r>
              <a:rPr lang="en-US" sz="2800" spc="-100" dirty="0">
                <a:solidFill>
                  <a:schemeClr val="bg1"/>
                </a:solidFill>
                <a:latin typeface="+mj-lt"/>
              </a:rPr>
              <a:t>Every person </a:t>
            </a:r>
          </a:p>
          <a:p>
            <a:pPr algn="ctr">
              <a:spcAft>
                <a:spcPts val="300"/>
              </a:spcAft>
            </a:pPr>
            <a:r>
              <a:rPr lang="en-US" sz="2800" spc="-100" dirty="0">
                <a:solidFill>
                  <a:schemeClr val="bg1"/>
                </a:solidFill>
                <a:latin typeface="+mj-lt"/>
              </a:rPr>
              <a:t>in Canada is part of </a:t>
            </a:r>
          </a:p>
          <a:p>
            <a:pPr algn="ctr">
              <a:spcAft>
                <a:spcPts val="300"/>
              </a:spcAft>
            </a:pPr>
            <a:r>
              <a:rPr lang="en-US" sz="2800" spc="-100" dirty="0">
                <a:solidFill>
                  <a:schemeClr val="bg1"/>
                </a:solidFill>
                <a:latin typeface="+mj-lt"/>
              </a:rPr>
              <a:t>a bold movement </a:t>
            </a:r>
          </a:p>
          <a:p>
            <a:pPr algn="ctr">
              <a:spcAft>
                <a:spcPts val="300"/>
              </a:spcAft>
            </a:pPr>
            <a:r>
              <a:rPr lang="en-US" sz="2800" spc="-100" dirty="0">
                <a:solidFill>
                  <a:schemeClr val="bg1"/>
                </a:solidFill>
                <a:latin typeface="+mj-lt"/>
              </a:rPr>
              <a:t>to push the frontiers of cancer research and translate </a:t>
            </a:r>
          </a:p>
          <a:p>
            <a:pPr algn="ctr">
              <a:spcAft>
                <a:spcPts val="300"/>
              </a:spcAft>
            </a:pPr>
            <a:r>
              <a:rPr lang="en-US" sz="2800" spc="-100" dirty="0">
                <a:solidFill>
                  <a:schemeClr val="bg1"/>
                </a:solidFill>
                <a:latin typeface="+mj-lt"/>
              </a:rPr>
              <a:t>all promising discoveries </a:t>
            </a:r>
          </a:p>
          <a:p>
            <a:pPr algn="ctr">
              <a:spcAft>
                <a:spcPts val="300"/>
              </a:spcAft>
            </a:pPr>
            <a:r>
              <a:rPr lang="en-US" sz="2800" spc="-100" dirty="0">
                <a:solidFill>
                  <a:schemeClr val="bg1"/>
                </a:solidFill>
                <a:latin typeface="+mj-lt"/>
              </a:rPr>
              <a:t>into </a:t>
            </a:r>
            <a:r>
              <a:rPr lang="en-US" sz="2800" b="1" spc="-100" dirty="0">
                <a:solidFill>
                  <a:schemeClr val="bg1"/>
                </a:solidFill>
              </a:rPr>
              <a:t>maximum health </a:t>
            </a:r>
          </a:p>
          <a:p>
            <a:pPr algn="ctr">
              <a:spcAft>
                <a:spcPts val="300"/>
              </a:spcAft>
            </a:pPr>
            <a:r>
              <a:rPr lang="en-US" sz="2800" b="1" spc="-100" dirty="0">
                <a:solidFill>
                  <a:schemeClr val="bg1"/>
                </a:solidFill>
              </a:rPr>
              <a:t>and wellbeing.</a:t>
            </a:r>
          </a:p>
        </p:txBody>
      </p:sp>
      <p:sp>
        <p:nvSpPr>
          <p:cNvPr id="7" name="Rectangle 6">
            <a:extLst>
              <a:ext uri="{FF2B5EF4-FFF2-40B4-BE49-F238E27FC236}">
                <a16:creationId xmlns:a16="http://schemas.microsoft.com/office/drawing/2014/main" id="{26D703F4-E96F-4B76-8E7D-63387D4C8779}"/>
              </a:ext>
            </a:extLst>
          </p:cNvPr>
          <p:cNvSpPr/>
          <p:nvPr/>
        </p:nvSpPr>
        <p:spPr>
          <a:xfrm>
            <a:off x="449421" y="1951444"/>
            <a:ext cx="2673032" cy="3883630"/>
          </a:xfrm>
          <a:prstGeom prst="rect">
            <a:avLst/>
          </a:prstGeom>
        </p:spPr>
        <p:txBody>
          <a:bodyPr wrap="square">
            <a:spAutoFit/>
          </a:bodyPr>
          <a:lstStyle/>
          <a:p>
            <a:pPr algn="ctr"/>
            <a:r>
              <a:rPr lang="en-US" sz="2000" dirty="0">
                <a:latin typeface="+mj-lt"/>
              </a:rPr>
              <a:t>To get there, research needs to be fully integrated into a dynamic and adaptive healthcare system and focused on </a:t>
            </a:r>
            <a:r>
              <a:rPr lang="en-US" sz="2000" b="1" dirty="0"/>
              <a:t>maximizing people’s social, mental, emotional and physical health and wellbeing </a:t>
            </a:r>
            <a:r>
              <a:rPr lang="en-US" sz="2000" dirty="0">
                <a:latin typeface="+mj-lt"/>
              </a:rPr>
              <a:t>across the prevention and end-of-life continuum.</a:t>
            </a:r>
          </a:p>
        </p:txBody>
      </p:sp>
    </p:spTree>
    <p:extLst>
      <p:ext uri="{BB962C8B-B14F-4D97-AF65-F5344CB8AC3E}">
        <p14:creationId xmlns:p14="http://schemas.microsoft.com/office/powerpoint/2010/main" val="53630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719419"/>
            <a:ext cx="10515600" cy="677264"/>
          </a:xfrm>
        </p:spPr>
        <p:txBody>
          <a:bodyPr>
            <a:normAutofit/>
          </a:bodyPr>
          <a:lstStyle/>
          <a:p>
            <a:r>
              <a:rPr lang="en-US" sz="4000" dirty="0">
                <a:solidFill>
                  <a:schemeClr val="accent1">
                    <a:lumMod val="50000"/>
                  </a:schemeClr>
                </a:solidFill>
                <a:cs typeface="Segoe UI" panose="020B0502040204020203" pitchFamily="34" charset="0"/>
              </a:rPr>
              <a:t>Our Vision requires three commitments</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18</a:t>
            </a:fld>
            <a:endParaRPr lang="en-CA" dirty="0"/>
          </a:p>
        </p:txBody>
      </p:sp>
      <p:pic>
        <p:nvPicPr>
          <p:cNvPr id="8" name="Picture 7" descr="A close up of a sign&#10;&#10;Description automatically generated">
            <a:extLst>
              <a:ext uri="{FF2B5EF4-FFF2-40B4-BE49-F238E27FC236}">
                <a16:creationId xmlns:a16="http://schemas.microsoft.com/office/drawing/2014/main" id="{4F881938-A3FC-4508-9882-08B6F549B0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7120" y="1624330"/>
            <a:ext cx="4541520" cy="4606535"/>
          </a:xfrm>
          <a:prstGeom prst="rect">
            <a:avLst/>
          </a:prstGeom>
        </p:spPr>
      </p:pic>
    </p:spTree>
    <p:extLst>
      <p:ext uri="{BB962C8B-B14F-4D97-AF65-F5344CB8AC3E}">
        <p14:creationId xmlns:p14="http://schemas.microsoft.com/office/powerpoint/2010/main" val="256719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719419"/>
            <a:ext cx="10515600" cy="677264"/>
          </a:xfrm>
        </p:spPr>
        <p:txBody>
          <a:bodyPr>
            <a:normAutofit/>
          </a:bodyPr>
          <a:lstStyle/>
          <a:p>
            <a:r>
              <a:rPr lang="en-US" sz="4000" dirty="0"/>
              <a:t>Commitment 1: We need Activated Populations</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19</a:t>
            </a:fld>
            <a:endParaRPr lang="en-CA" dirty="0"/>
          </a:p>
        </p:txBody>
      </p:sp>
      <p:pic>
        <p:nvPicPr>
          <p:cNvPr id="7" name="Picture 6" descr="A close up of a sign&#10;&#10;Description automatically generated">
            <a:extLst>
              <a:ext uri="{FF2B5EF4-FFF2-40B4-BE49-F238E27FC236}">
                <a16:creationId xmlns:a16="http://schemas.microsoft.com/office/drawing/2014/main" id="{6369096A-1EA3-4382-BE9A-A9E445B30B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6231" y="1905635"/>
            <a:ext cx="3189808" cy="3556854"/>
          </a:xfrm>
          <a:prstGeom prst="rect">
            <a:avLst/>
          </a:prstGeom>
        </p:spPr>
      </p:pic>
      <p:sp>
        <p:nvSpPr>
          <p:cNvPr id="9" name="Content Placeholder 9">
            <a:extLst>
              <a:ext uri="{FF2B5EF4-FFF2-40B4-BE49-F238E27FC236}">
                <a16:creationId xmlns:a16="http://schemas.microsoft.com/office/drawing/2014/main" id="{CAD6080C-618C-4045-868A-39CCF24BEF81}"/>
              </a:ext>
            </a:extLst>
          </p:cNvPr>
          <p:cNvSpPr txBox="1">
            <a:spLocks/>
          </p:cNvSpPr>
          <p:nvPr/>
        </p:nvSpPr>
        <p:spPr>
          <a:xfrm>
            <a:off x="561975" y="1905635"/>
            <a:ext cx="5991225" cy="40100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4600" dirty="0">
                <a:latin typeface="+mj-lt"/>
              </a:rPr>
              <a:t>Every person in Canada understands that cancer research is about, for, and with them.</a:t>
            </a:r>
          </a:p>
          <a:p>
            <a:pPr marL="0" indent="0">
              <a:lnSpc>
                <a:spcPct val="120000"/>
              </a:lnSpc>
              <a:spcBef>
                <a:spcPts val="0"/>
              </a:spcBef>
              <a:buNone/>
            </a:pPr>
            <a:endParaRPr lang="en-US" sz="4000" dirty="0">
              <a:latin typeface="+mj-lt"/>
            </a:endParaRPr>
          </a:p>
          <a:p>
            <a:pPr marL="0" indent="0">
              <a:lnSpc>
                <a:spcPct val="110000"/>
              </a:lnSpc>
              <a:spcBef>
                <a:spcPts val="0"/>
              </a:spcBef>
              <a:buNone/>
            </a:pPr>
            <a:r>
              <a:rPr lang="en-US" sz="3600" i="1" dirty="0">
                <a:latin typeface="+mj-lt"/>
              </a:rPr>
              <a:t>Cancer is both a universal experience—and a deeply personal one. Tackling cancer requires the active engagement of every person in Canada.</a:t>
            </a:r>
          </a:p>
          <a:p>
            <a:pPr marL="0" indent="0">
              <a:buNone/>
            </a:pPr>
            <a:endParaRPr lang="en-US" sz="4000" dirty="0"/>
          </a:p>
        </p:txBody>
      </p:sp>
    </p:spTree>
    <p:extLst>
      <p:ext uri="{BB962C8B-B14F-4D97-AF65-F5344CB8AC3E}">
        <p14:creationId xmlns:p14="http://schemas.microsoft.com/office/powerpoint/2010/main" val="3910361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4294967295"/>
          </p:nvPr>
        </p:nvSpPr>
        <p:spPr>
          <a:xfrm>
            <a:off x="725805" y="1512886"/>
            <a:ext cx="5143500" cy="4010025"/>
          </a:xfrm>
        </p:spPr>
        <p:txBody>
          <a:bodyPr>
            <a:normAutofit fontScale="32500" lnSpcReduction="20000"/>
          </a:bodyPr>
          <a:lstStyle/>
          <a:p>
            <a:pPr marL="0" indent="0">
              <a:buNone/>
            </a:pPr>
            <a:r>
              <a:rPr lang="en-CA" sz="9800" dirty="0">
                <a:latin typeface="+mj-lt"/>
              </a:rPr>
              <a:t>Addressing the challenges in the cancer research environment calls for a unified sense of purpose and the involvement of all related organizations and actors. If we want action to occur in a more coordinated fashion, we need to know where we are going.</a:t>
            </a:r>
          </a:p>
          <a:p>
            <a:endParaRPr lang="en-US" dirty="0"/>
          </a:p>
        </p:txBody>
      </p:sp>
      <p:sp>
        <p:nvSpPr>
          <p:cNvPr id="14" name="Content Placeholder 13">
            <a:extLst>
              <a:ext uri="{FF2B5EF4-FFF2-40B4-BE49-F238E27FC236}">
                <a16:creationId xmlns:a16="http://schemas.microsoft.com/office/drawing/2014/main" id="{5638D4CD-5771-41B3-80BC-EABCFDDA15D7}"/>
              </a:ext>
            </a:extLst>
          </p:cNvPr>
          <p:cNvSpPr>
            <a:spLocks noGrp="1"/>
          </p:cNvSpPr>
          <p:nvPr>
            <p:ph sz="half" idx="4294967295"/>
          </p:nvPr>
        </p:nvSpPr>
        <p:spPr>
          <a:xfrm>
            <a:off x="6934200" y="1304131"/>
            <a:ext cx="4531995" cy="4249738"/>
          </a:xfrm>
          <a:noFill/>
          <a:ln>
            <a:noFill/>
          </a:ln>
        </p:spPr>
        <p:txBody>
          <a:bodyPr>
            <a:normAutofit/>
          </a:bodyPr>
          <a:lstStyle/>
          <a:p>
            <a:pPr marL="0" indent="0">
              <a:buNone/>
            </a:pPr>
            <a:r>
              <a:rPr lang="en-US" sz="2400" dirty="0"/>
              <a:t>Challenges</a:t>
            </a:r>
          </a:p>
          <a:p>
            <a:r>
              <a:rPr lang="en-US" sz="2400" dirty="0"/>
              <a:t>Siloed research activities</a:t>
            </a:r>
          </a:p>
          <a:p>
            <a:r>
              <a:rPr lang="en-US" sz="2400" dirty="0"/>
              <a:t>Limited data sharing</a:t>
            </a:r>
          </a:p>
          <a:p>
            <a:r>
              <a:rPr lang="en-US" sz="2400" dirty="0"/>
              <a:t>Slow translation of discoveries</a:t>
            </a:r>
          </a:p>
          <a:p>
            <a:r>
              <a:rPr lang="en-US" sz="2400" dirty="0"/>
              <a:t>Difficulties attracting and retaining researcher talent</a:t>
            </a:r>
          </a:p>
          <a:p>
            <a:r>
              <a:rPr lang="en-US" sz="2400" dirty="0"/>
              <a:t>Limited ability to embrace disruptive technologies</a:t>
            </a:r>
          </a:p>
          <a:p>
            <a:r>
              <a:rPr lang="en-US" sz="2400" dirty="0"/>
              <a:t>Funding constraints</a:t>
            </a:r>
          </a:p>
        </p:txBody>
      </p:sp>
    </p:spTree>
    <p:extLst>
      <p:ext uri="{BB962C8B-B14F-4D97-AF65-F5344CB8AC3E}">
        <p14:creationId xmlns:p14="http://schemas.microsoft.com/office/powerpoint/2010/main" val="2853270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719419"/>
            <a:ext cx="10515600" cy="677264"/>
          </a:xfrm>
        </p:spPr>
        <p:txBody>
          <a:bodyPr>
            <a:normAutofit/>
          </a:bodyPr>
          <a:lstStyle/>
          <a:p>
            <a:r>
              <a:rPr lang="en-US" sz="4000" dirty="0"/>
              <a:t>Commitment 2: We need Intrepid Science</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20</a:t>
            </a:fld>
            <a:endParaRPr lang="en-CA" dirty="0"/>
          </a:p>
        </p:txBody>
      </p:sp>
      <p:sp>
        <p:nvSpPr>
          <p:cNvPr id="9" name="Content Placeholder 9">
            <a:extLst>
              <a:ext uri="{FF2B5EF4-FFF2-40B4-BE49-F238E27FC236}">
                <a16:creationId xmlns:a16="http://schemas.microsoft.com/office/drawing/2014/main" id="{CAD6080C-618C-4045-868A-39CCF24BEF81}"/>
              </a:ext>
            </a:extLst>
          </p:cNvPr>
          <p:cNvSpPr txBox="1">
            <a:spLocks/>
          </p:cNvSpPr>
          <p:nvPr/>
        </p:nvSpPr>
        <p:spPr>
          <a:xfrm>
            <a:off x="561975" y="1905635"/>
            <a:ext cx="6305964" cy="4010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mj-lt"/>
              </a:rPr>
              <a:t>The Canadian approach to cancer research is leading the way.</a:t>
            </a:r>
            <a:br>
              <a:rPr lang="en-US" sz="4600" dirty="0">
                <a:latin typeface="+mj-lt"/>
              </a:rPr>
            </a:br>
            <a:endParaRPr lang="en-US" sz="4000" dirty="0">
              <a:latin typeface="+mj-lt"/>
            </a:endParaRPr>
          </a:p>
          <a:p>
            <a:pPr marL="0" indent="0">
              <a:spcBef>
                <a:spcPts val="0"/>
              </a:spcBef>
              <a:buNone/>
            </a:pPr>
            <a:r>
              <a:rPr lang="en-US" i="1" dirty="0">
                <a:latin typeface="+mj-lt"/>
              </a:rPr>
              <a:t>Cancer research and technology are advancing more rapidly than at any point in history. We need a research culture that takes risks and evinces the courage to ask not just why, but why not.</a:t>
            </a:r>
          </a:p>
          <a:p>
            <a:pPr marL="0" indent="0">
              <a:buNone/>
            </a:pPr>
            <a:endParaRPr lang="en-US" sz="4000" dirty="0"/>
          </a:p>
        </p:txBody>
      </p:sp>
      <p:pic>
        <p:nvPicPr>
          <p:cNvPr id="10" name="Picture 9" descr="A close up of a sign&#10;&#10;Description automatically generated">
            <a:extLst>
              <a:ext uri="{FF2B5EF4-FFF2-40B4-BE49-F238E27FC236}">
                <a16:creationId xmlns:a16="http://schemas.microsoft.com/office/drawing/2014/main" id="{03948744-84F8-45C3-B5AD-A17206D49E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8936" y="1905635"/>
            <a:ext cx="3211831" cy="3581411"/>
          </a:xfrm>
          <a:prstGeom prst="rect">
            <a:avLst/>
          </a:prstGeom>
        </p:spPr>
      </p:pic>
    </p:spTree>
    <p:extLst>
      <p:ext uri="{BB962C8B-B14F-4D97-AF65-F5344CB8AC3E}">
        <p14:creationId xmlns:p14="http://schemas.microsoft.com/office/powerpoint/2010/main" val="736605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719419"/>
            <a:ext cx="10515600" cy="677264"/>
          </a:xfrm>
        </p:spPr>
        <p:txBody>
          <a:bodyPr>
            <a:normAutofit/>
          </a:bodyPr>
          <a:lstStyle/>
          <a:p>
            <a:r>
              <a:rPr lang="en-US" sz="4000" dirty="0"/>
              <a:t>Commitment 3: We need Living Innovation</a:t>
            </a: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21</a:t>
            </a:fld>
            <a:endParaRPr lang="en-CA" dirty="0"/>
          </a:p>
        </p:txBody>
      </p:sp>
      <p:sp>
        <p:nvSpPr>
          <p:cNvPr id="9" name="Content Placeholder 9">
            <a:extLst>
              <a:ext uri="{FF2B5EF4-FFF2-40B4-BE49-F238E27FC236}">
                <a16:creationId xmlns:a16="http://schemas.microsoft.com/office/drawing/2014/main" id="{CAD6080C-618C-4045-868A-39CCF24BEF81}"/>
              </a:ext>
            </a:extLst>
          </p:cNvPr>
          <p:cNvSpPr txBox="1">
            <a:spLocks/>
          </p:cNvSpPr>
          <p:nvPr/>
        </p:nvSpPr>
        <p:spPr>
          <a:xfrm>
            <a:off x="561975" y="1905635"/>
            <a:ext cx="6633955" cy="4010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mj-lt"/>
              </a:rPr>
              <a:t>Cancer research is at the heart of Canada’s dynamic cancer control system.</a:t>
            </a:r>
            <a:br>
              <a:rPr lang="en-US" dirty="0">
                <a:latin typeface="+mj-lt"/>
              </a:rPr>
            </a:br>
            <a:endParaRPr lang="en-US" dirty="0">
              <a:latin typeface="+mj-lt"/>
            </a:endParaRPr>
          </a:p>
          <a:p>
            <a:pPr marL="0" indent="0">
              <a:buNone/>
            </a:pPr>
            <a:r>
              <a:rPr lang="en-US" i="1" dirty="0">
                <a:latin typeface="+mj-lt"/>
              </a:rPr>
              <a:t>The translation of cancer knowledge and innovation is increasingly adaptive, iterative and organic. We need a research system that drives knowledge and innovation efficiently into practice and transforms real-world insights into solutions.</a:t>
            </a:r>
          </a:p>
          <a:p>
            <a:pPr marL="0" indent="0">
              <a:buNone/>
            </a:pPr>
            <a:endParaRPr lang="en-US" sz="4000" dirty="0"/>
          </a:p>
        </p:txBody>
      </p:sp>
      <p:pic>
        <p:nvPicPr>
          <p:cNvPr id="7" name="Picture 6" descr="A close up of a sign&#10;&#10;Description automatically generated">
            <a:extLst>
              <a:ext uri="{FF2B5EF4-FFF2-40B4-BE49-F238E27FC236}">
                <a16:creationId xmlns:a16="http://schemas.microsoft.com/office/drawing/2014/main" id="{DD2BD0D3-29EF-4DA3-9823-F31B68D18E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8936" y="1905635"/>
            <a:ext cx="3211831" cy="3581411"/>
          </a:xfrm>
          <a:prstGeom prst="rect">
            <a:avLst/>
          </a:prstGeom>
        </p:spPr>
      </p:pic>
    </p:spTree>
    <p:extLst>
      <p:ext uri="{BB962C8B-B14F-4D97-AF65-F5344CB8AC3E}">
        <p14:creationId xmlns:p14="http://schemas.microsoft.com/office/powerpoint/2010/main" val="3981307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46699"/>
            <a:ext cx="11201400" cy="677264"/>
          </a:xfrm>
        </p:spPr>
        <p:txBody>
          <a:bodyPr>
            <a:normAutofit fontScale="90000"/>
          </a:bodyPr>
          <a:lstStyle/>
          <a:p>
            <a:r>
              <a:rPr lang="en-US" sz="4000" dirty="0"/>
              <a:t>Together, these commitments form a virtuous, enduring cycle to move us closer to the Vision</a:t>
            </a:r>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22</a:t>
            </a:fld>
            <a:endParaRPr lang="en-CA" dirty="0"/>
          </a:p>
        </p:txBody>
      </p:sp>
      <p:pic>
        <p:nvPicPr>
          <p:cNvPr id="4" name="Picture 3" descr="A close up of a sign&#10;&#10;Description automatically generated">
            <a:extLst>
              <a:ext uri="{FF2B5EF4-FFF2-40B4-BE49-F238E27FC236}">
                <a16:creationId xmlns:a16="http://schemas.microsoft.com/office/drawing/2014/main" id="{4970C0F5-C3D3-4BF0-BDA9-1858FC8DB05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6587" y="1071979"/>
            <a:ext cx="5615940" cy="5615940"/>
          </a:xfrm>
          <a:prstGeom prst="rect">
            <a:avLst/>
          </a:prstGeom>
        </p:spPr>
      </p:pic>
    </p:spTree>
    <p:extLst>
      <p:ext uri="{BB962C8B-B14F-4D97-AF65-F5344CB8AC3E}">
        <p14:creationId xmlns:p14="http://schemas.microsoft.com/office/powerpoint/2010/main" val="4220221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841339"/>
            <a:ext cx="10515600" cy="677264"/>
          </a:xfrm>
        </p:spPr>
        <p:txBody>
          <a:bodyPr>
            <a:normAutofit fontScale="90000"/>
          </a:bodyPr>
          <a:lstStyle/>
          <a:p>
            <a:r>
              <a:rPr lang="en-US" sz="4000" dirty="0">
                <a:solidFill>
                  <a:schemeClr val="accent1">
                    <a:lumMod val="50000"/>
                  </a:schemeClr>
                </a:solidFill>
                <a:cs typeface="Segoe UI" panose="020B0502040204020203" pitchFamily="34" charset="0"/>
              </a:rPr>
              <a:t>Our Vision will:</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23</a:t>
            </a:fld>
            <a:endParaRPr lang="en-CA" dirty="0"/>
          </a:p>
        </p:txBody>
      </p:sp>
      <p:pic>
        <p:nvPicPr>
          <p:cNvPr id="12" name="Graphic 11" descr="Dollar">
            <a:extLst>
              <a:ext uri="{FF2B5EF4-FFF2-40B4-BE49-F238E27FC236}">
                <a16:creationId xmlns:a16="http://schemas.microsoft.com/office/drawing/2014/main" id="{D78B948C-11BB-484D-B8E0-19DF2E53E2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0114" y="4531013"/>
            <a:ext cx="756000" cy="756000"/>
          </a:xfrm>
          <a:prstGeom prst="rect">
            <a:avLst/>
          </a:prstGeom>
        </p:spPr>
      </p:pic>
      <p:pic>
        <p:nvPicPr>
          <p:cNvPr id="13" name="Graphic 12" descr="Business Growth">
            <a:extLst>
              <a:ext uri="{FF2B5EF4-FFF2-40B4-BE49-F238E27FC236}">
                <a16:creationId xmlns:a16="http://schemas.microsoft.com/office/drawing/2014/main" id="{C4230D34-788E-4B66-B160-8EDC0DE213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8579" y="2054112"/>
            <a:ext cx="864000" cy="864000"/>
          </a:xfrm>
          <a:prstGeom prst="rect">
            <a:avLst/>
          </a:prstGeom>
        </p:spPr>
      </p:pic>
      <p:pic>
        <p:nvPicPr>
          <p:cNvPr id="14" name="Graphic 13" descr="Scientist">
            <a:extLst>
              <a:ext uri="{FF2B5EF4-FFF2-40B4-BE49-F238E27FC236}">
                <a16:creationId xmlns:a16="http://schemas.microsoft.com/office/drawing/2014/main" id="{12F7594C-5172-4B10-AA76-F6099378CD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8579" y="4553311"/>
            <a:ext cx="864000" cy="864000"/>
          </a:xfrm>
          <a:prstGeom prst="rect">
            <a:avLst/>
          </a:prstGeom>
        </p:spPr>
      </p:pic>
      <p:sp>
        <p:nvSpPr>
          <p:cNvPr id="15" name="TextBox 14">
            <a:extLst>
              <a:ext uri="{FF2B5EF4-FFF2-40B4-BE49-F238E27FC236}">
                <a16:creationId xmlns:a16="http://schemas.microsoft.com/office/drawing/2014/main" id="{94A4B474-0685-4D64-A32C-3801C130181F}"/>
              </a:ext>
            </a:extLst>
          </p:cNvPr>
          <p:cNvSpPr txBox="1"/>
          <p:nvPr/>
        </p:nvSpPr>
        <p:spPr>
          <a:xfrm>
            <a:off x="7067204" y="4168091"/>
            <a:ext cx="3327072" cy="1631216"/>
          </a:xfrm>
          <a:prstGeom prst="rect">
            <a:avLst/>
          </a:prstGeom>
          <a:noFill/>
        </p:spPr>
        <p:txBody>
          <a:bodyPr wrap="square" rtlCol="0">
            <a:spAutoFit/>
          </a:bodyPr>
          <a:lstStyle/>
          <a:p>
            <a:pPr algn="ctr">
              <a:spcAft>
                <a:spcPts val="600"/>
              </a:spcAft>
            </a:pPr>
            <a:r>
              <a:rPr lang="en-CA" sz="2000" dirty="0">
                <a:latin typeface="+mj-lt"/>
                <a:cs typeface="Segoe UI" panose="020B0502040204020203" pitchFamily="34" charset="0"/>
              </a:rPr>
              <a:t>Contribute to our ability to secure </a:t>
            </a:r>
            <a:r>
              <a:rPr lang="en-CA" sz="2000" b="1" dirty="0">
                <a:cs typeface="Segoe UI" panose="020B0502040204020203" pitchFamily="34" charset="0"/>
              </a:rPr>
              <a:t>funding and resources </a:t>
            </a:r>
            <a:r>
              <a:rPr lang="en-CA" sz="2000" dirty="0">
                <a:latin typeface="+mj-lt"/>
                <a:cs typeface="Segoe UI" panose="020B0502040204020203" pitchFamily="34" charset="0"/>
              </a:rPr>
              <a:t>by demonstrating that we work together in pursuit of common goals.</a:t>
            </a:r>
          </a:p>
        </p:txBody>
      </p:sp>
      <p:sp>
        <p:nvSpPr>
          <p:cNvPr id="16" name="TextBox 15">
            <a:extLst>
              <a:ext uri="{FF2B5EF4-FFF2-40B4-BE49-F238E27FC236}">
                <a16:creationId xmlns:a16="http://schemas.microsoft.com/office/drawing/2014/main" id="{7576950A-146D-487A-AE73-D6D517B32C01}"/>
              </a:ext>
            </a:extLst>
          </p:cNvPr>
          <p:cNvSpPr txBox="1"/>
          <p:nvPr/>
        </p:nvSpPr>
        <p:spPr>
          <a:xfrm>
            <a:off x="2102579" y="4155342"/>
            <a:ext cx="3196841" cy="1631216"/>
          </a:xfrm>
          <a:prstGeom prst="rect">
            <a:avLst/>
          </a:prstGeom>
          <a:noFill/>
        </p:spPr>
        <p:txBody>
          <a:bodyPr wrap="square" rtlCol="0">
            <a:spAutoFit/>
          </a:bodyPr>
          <a:lstStyle/>
          <a:p>
            <a:pPr algn="ctr">
              <a:spcAft>
                <a:spcPts val="600"/>
              </a:spcAft>
            </a:pPr>
            <a:r>
              <a:rPr lang="en-CA" sz="2000" b="1" dirty="0">
                <a:cs typeface="Segoe UI" panose="020B0502040204020203" pitchFamily="34" charset="0"/>
              </a:rPr>
              <a:t>Attract and retain talent </a:t>
            </a:r>
            <a:r>
              <a:rPr lang="en-CA" sz="2000" dirty="0">
                <a:latin typeface="+mj-lt"/>
                <a:cs typeface="Segoe UI" panose="020B0502040204020203" pitchFamily="34" charset="0"/>
              </a:rPr>
              <a:t>in the cancer research field in Canada and e</a:t>
            </a:r>
            <a:r>
              <a:rPr lang="en-CA" sz="2000" dirty="0">
                <a:latin typeface="+mj-lt"/>
              </a:rPr>
              <a:t>ncourage scientists to think long-term and take risks.</a:t>
            </a:r>
          </a:p>
        </p:txBody>
      </p:sp>
      <p:sp>
        <p:nvSpPr>
          <p:cNvPr id="17" name="TextBox 16">
            <a:extLst>
              <a:ext uri="{FF2B5EF4-FFF2-40B4-BE49-F238E27FC236}">
                <a16:creationId xmlns:a16="http://schemas.microsoft.com/office/drawing/2014/main" id="{CCC2A044-090F-4FD3-8783-6418F9E9E473}"/>
              </a:ext>
            </a:extLst>
          </p:cNvPr>
          <p:cNvSpPr txBox="1"/>
          <p:nvPr/>
        </p:nvSpPr>
        <p:spPr>
          <a:xfrm>
            <a:off x="2102579" y="1700108"/>
            <a:ext cx="3196841" cy="1631216"/>
          </a:xfrm>
          <a:prstGeom prst="rect">
            <a:avLst/>
          </a:prstGeom>
          <a:noFill/>
        </p:spPr>
        <p:txBody>
          <a:bodyPr wrap="square" rtlCol="0">
            <a:spAutoFit/>
          </a:bodyPr>
          <a:lstStyle/>
          <a:p>
            <a:pPr algn="ctr">
              <a:spcAft>
                <a:spcPts val="600"/>
              </a:spcAft>
            </a:pPr>
            <a:r>
              <a:rPr lang="en-CA" sz="2000" b="1" dirty="0">
                <a:cs typeface="Segoe UI" panose="020B0502040204020203" pitchFamily="34" charset="0"/>
              </a:rPr>
              <a:t>Encourage and solidify partnerships </a:t>
            </a:r>
            <a:r>
              <a:rPr lang="en-CA" sz="2000" dirty="0">
                <a:latin typeface="+mj-lt"/>
                <a:cs typeface="Segoe UI" panose="020B0502040204020203" pitchFamily="34" charset="0"/>
              </a:rPr>
              <a:t>with patients, the public and international partners, and motivate systems to translate findings</a:t>
            </a:r>
            <a:r>
              <a:rPr lang="en-CA" sz="2000" dirty="0">
                <a:cs typeface="Segoe UI" panose="020B0502040204020203" pitchFamily="34" charset="0"/>
              </a:rPr>
              <a:t>.</a:t>
            </a:r>
          </a:p>
        </p:txBody>
      </p:sp>
      <p:sp>
        <p:nvSpPr>
          <p:cNvPr id="19" name="TextBox 18">
            <a:extLst>
              <a:ext uri="{FF2B5EF4-FFF2-40B4-BE49-F238E27FC236}">
                <a16:creationId xmlns:a16="http://schemas.microsoft.com/office/drawing/2014/main" id="{1FB99980-3EAA-4A56-B0C8-4A49A4965EBA}"/>
              </a:ext>
            </a:extLst>
          </p:cNvPr>
          <p:cNvSpPr txBox="1"/>
          <p:nvPr/>
        </p:nvSpPr>
        <p:spPr>
          <a:xfrm>
            <a:off x="7067204" y="1716805"/>
            <a:ext cx="3421361" cy="1938992"/>
          </a:xfrm>
          <a:prstGeom prst="rect">
            <a:avLst/>
          </a:prstGeom>
          <a:noFill/>
        </p:spPr>
        <p:txBody>
          <a:bodyPr wrap="square" rtlCol="0">
            <a:spAutoFit/>
          </a:bodyPr>
          <a:lstStyle/>
          <a:p>
            <a:pPr algn="ctr">
              <a:spcAft>
                <a:spcPts val="600"/>
              </a:spcAft>
            </a:pPr>
            <a:r>
              <a:rPr lang="en-US" sz="2000" b="1" dirty="0"/>
              <a:t>Support engagement with government stakeholders </a:t>
            </a:r>
            <a:r>
              <a:rPr lang="en-US" sz="2000" dirty="0">
                <a:latin typeface="+mj-lt"/>
              </a:rPr>
              <a:t>by distinguishing the cancer research ecosystem and creating urgency around the need for funding.</a:t>
            </a:r>
          </a:p>
        </p:txBody>
      </p:sp>
      <p:pic>
        <p:nvPicPr>
          <p:cNvPr id="20" name="Graphic 19" descr="Bank">
            <a:extLst>
              <a:ext uri="{FF2B5EF4-FFF2-40B4-BE49-F238E27FC236}">
                <a16:creationId xmlns:a16="http://schemas.microsoft.com/office/drawing/2014/main" id="{9A067753-BCD1-4A01-99C3-12C0C5FF75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2114" y="2054112"/>
            <a:ext cx="864000" cy="864000"/>
          </a:xfrm>
          <a:prstGeom prst="rect">
            <a:avLst/>
          </a:prstGeom>
        </p:spPr>
      </p:pic>
    </p:spTree>
    <p:extLst>
      <p:ext uri="{BB962C8B-B14F-4D97-AF65-F5344CB8AC3E}">
        <p14:creationId xmlns:p14="http://schemas.microsoft.com/office/powerpoint/2010/main" val="3641589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841339"/>
            <a:ext cx="10515600" cy="677264"/>
          </a:xfrm>
        </p:spPr>
        <p:txBody>
          <a:bodyPr>
            <a:normAutofit fontScale="90000"/>
          </a:bodyPr>
          <a:lstStyle/>
          <a:p>
            <a:r>
              <a:rPr lang="en-US" sz="4000" dirty="0">
                <a:solidFill>
                  <a:schemeClr val="accent1">
                    <a:lumMod val="50000"/>
                  </a:schemeClr>
                </a:solidFill>
                <a:cs typeface="Segoe UI" panose="020B0502040204020203" pitchFamily="34" charset="0"/>
              </a:rPr>
              <a:t>Your Role</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24</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561974" y="1826430"/>
            <a:ext cx="11091545" cy="3514377"/>
          </a:xfrm>
        </p:spPr>
        <p:txBody>
          <a:bodyPr>
            <a:noAutofit/>
          </a:bodyPr>
          <a:lstStyle/>
          <a:p>
            <a:pPr indent="0">
              <a:buNone/>
            </a:pPr>
            <a:r>
              <a:rPr lang="en-US" sz="2800" dirty="0"/>
              <a:t>Canada’s Vision for Cancer Research belongs to everyone and every person is a valued partner. Consider your place within this Vision and how you can most effectively contribute.</a:t>
            </a:r>
          </a:p>
          <a:p>
            <a:endParaRPr lang="en-US" sz="2800" dirty="0"/>
          </a:p>
          <a:p>
            <a:pPr indent="0">
              <a:buNone/>
            </a:pPr>
            <a:r>
              <a:rPr lang="en-US" sz="2800" dirty="0"/>
              <a:t>We ask everyone in Canada to integrate the essence of this Vision into their own strategic plans, research advocacy, or cancer control work, and to join together to advance an activated, intrepid, and living system of cancer research, innovation, and impact.</a:t>
            </a:r>
          </a:p>
        </p:txBody>
      </p:sp>
    </p:spTree>
    <p:extLst>
      <p:ext uri="{BB962C8B-B14F-4D97-AF65-F5344CB8AC3E}">
        <p14:creationId xmlns:p14="http://schemas.microsoft.com/office/powerpoint/2010/main" val="4160175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716405"/>
            <a:ext cx="10515600" cy="700598"/>
          </a:xfrm>
        </p:spPr>
        <p:txBody>
          <a:bodyPr>
            <a:normAutofit fontScale="90000"/>
          </a:bodyPr>
          <a:lstStyle/>
          <a:p>
            <a:r>
              <a:rPr lang="en-CA" sz="4000" dirty="0">
                <a:solidFill>
                  <a:schemeClr val="accent1">
                    <a:lumMod val="50000"/>
                  </a:schemeClr>
                </a:solidFill>
                <a:cs typeface="Segoe UI" panose="020B0502040204020203" pitchFamily="34" charset="0"/>
              </a:rPr>
              <a:t>The Canadian Strategy for Cancer Control (CSCC) calls for a cancer research vision that unites us all</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3</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571500" y="2246790"/>
            <a:ext cx="6041782" cy="3095772"/>
          </a:xfrm>
        </p:spPr>
        <p:txBody>
          <a:bodyPr>
            <a:normAutofit fontScale="32500" lnSpcReduction="20000"/>
          </a:bodyPr>
          <a:lstStyle/>
          <a:p>
            <a:pPr indent="0">
              <a:buNone/>
            </a:pPr>
            <a:r>
              <a:rPr lang="en-US" sz="9800" dirty="0"/>
              <a:t>The refreshed </a:t>
            </a:r>
            <a:r>
              <a:rPr lang="en-US" sz="9800" i="1" u="sng" dirty="0">
                <a:solidFill>
                  <a:srgbClr val="FF0000"/>
                </a:solidFill>
                <a:hlinkClick r:id="rId3">
                  <a:extLst>
                    <a:ext uri="{A12FA001-AC4F-418D-AE19-62706E023703}">
                      <ahyp:hlinkClr xmlns:ahyp="http://schemas.microsoft.com/office/drawing/2018/hyperlinkcolor" val="tx"/>
                    </a:ext>
                  </a:extLst>
                </a:hlinkClick>
              </a:rPr>
              <a:t>Canadian Strategy for Cancer Control</a:t>
            </a:r>
            <a:r>
              <a:rPr lang="en-US" sz="9800" i="1" u="sng" dirty="0">
                <a:solidFill>
                  <a:srgbClr val="FF0000"/>
                </a:solidFill>
              </a:rPr>
              <a:t> </a:t>
            </a:r>
            <a:r>
              <a:rPr lang="en-US" sz="9800" dirty="0"/>
              <a:t>recognizes “the need for the development of a shared vision for Canadian cancer research that moves the country forward.”</a:t>
            </a:r>
          </a:p>
          <a:p>
            <a:endParaRPr lang="en-US" dirty="0"/>
          </a:p>
        </p:txBody>
      </p:sp>
      <p:pic>
        <p:nvPicPr>
          <p:cNvPr id="4" name="Picture 3">
            <a:extLst>
              <a:ext uri="{FF2B5EF4-FFF2-40B4-BE49-F238E27FC236}">
                <a16:creationId xmlns:a16="http://schemas.microsoft.com/office/drawing/2014/main" id="{0CE69521-96A7-4866-AB8A-80519EB665D8}"/>
              </a:ext>
            </a:extLst>
          </p:cNvPr>
          <p:cNvPicPr>
            <a:picLocks noChangeAspect="1"/>
          </p:cNvPicPr>
          <p:nvPr/>
        </p:nvPicPr>
        <p:blipFill rotWithShape="1">
          <a:blip r:embed="rId4"/>
          <a:srcRect l="34063" t="20662" r="34453" b="7777"/>
          <a:stretch/>
        </p:blipFill>
        <p:spPr>
          <a:xfrm>
            <a:off x="8219499" y="1695450"/>
            <a:ext cx="3401001" cy="4348162"/>
          </a:xfrm>
          <a:prstGeom prst="rect">
            <a:avLst/>
          </a:prstGeom>
          <a:ln>
            <a:solidFill>
              <a:schemeClr val="bg1">
                <a:lumMod val="50000"/>
              </a:schemeClr>
            </a:solidFill>
          </a:ln>
        </p:spPr>
      </p:pic>
    </p:spTree>
    <p:extLst>
      <p:ext uri="{BB962C8B-B14F-4D97-AF65-F5344CB8AC3E}">
        <p14:creationId xmlns:p14="http://schemas.microsoft.com/office/powerpoint/2010/main" val="1038297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739739"/>
            <a:ext cx="10515600" cy="677264"/>
          </a:xfrm>
        </p:spPr>
        <p:txBody>
          <a:bodyPr>
            <a:normAutofit fontScale="90000"/>
          </a:bodyPr>
          <a:lstStyle/>
          <a:p>
            <a:r>
              <a:rPr lang="en-US" sz="4000" dirty="0">
                <a:solidFill>
                  <a:schemeClr val="accent1">
                    <a:lumMod val="50000"/>
                  </a:schemeClr>
                </a:solidFill>
                <a:cs typeface="Segoe UI" panose="020B0502040204020203" pitchFamily="34" charset="0"/>
              </a:rPr>
              <a:t>The CSCC recognizes research as a key enabler across key priority areas</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4</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571500" y="1694350"/>
            <a:ext cx="11041380" cy="3514377"/>
          </a:xfrm>
        </p:spPr>
        <p:txBody>
          <a:bodyPr>
            <a:noAutofit/>
          </a:bodyPr>
          <a:lstStyle/>
          <a:p>
            <a:pPr marL="365760" indent="-365760">
              <a:lnSpc>
                <a:spcPct val="110000"/>
              </a:lnSpc>
            </a:pPr>
            <a:r>
              <a:rPr lang="en-CA" sz="2800" dirty="0"/>
              <a:t>A stronger emphasis on translational research </a:t>
            </a:r>
            <a:endParaRPr lang="en-US" sz="2800" dirty="0"/>
          </a:p>
          <a:p>
            <a:pPr marL="365760" indent="-365760">
              <a:lnSpc>
                <a:spcPct val="110000"/>
              </a:lnSpc>
            </a:pPr>
            <a:r>
              <a:rPr lang="en-CA" sz="2800" dirty="0"/>
              <a:t>Improving access to clinical trials and enhancing the diversity of participants</a:t>
            </a:r>
            <a:endParaRPr lang="en-US" sz="2800" dirty="0"/>
          </a:p>
          <a:p>
            <a:pPr marL="365760" indent="-365760">
              <a:lnSpc>
                <a:spcPct val="110000"/>
              </a:lnSpc>
            </a:pPr>
            <a:r>
              <a:rPr lang="en-CA" sz="2800" dirty="0"/>
              <a:t>Raising the global profile of Canadian researchers</a:t>
            </a:r>
            <a:endParaRPr lang="en-US" sz="2800" dirty="0"/>
          </a:p>
          <a:p>
            <a:pPr marL="365760" indent="-365760">
              <a:lnSpc>
                <a:spcPct val="110000"/>
              </a:lnSpc>
            </a:pPr>
            <a:r>
              <a:rPr lang="en-CA" sz="2800" dirty="0"/>
              <a:t>Embedding research in care and learning from every patient</a:t>
            </a:r>
            <a:endParaRPr lang="en-US" sz="2800" dirty="0"/>
          </a:p>
          <a:p>
            <a:pPr marL="365760" indent="-365760">
              <a:lnSpc>
                <a:spcPct val="110000"/>
              </a:lnSpc>
            </a:pPr>
            <a:r>
              <a:rPr lang="en-CA" sz="2800" dirty="0"/>
              <a:t>Attracting, retaining and supporting researchers</a:t>
            </a:r>
            <a:endParaRPr lang="en-US" sz="2800" dirty="0"/>
          </a:p>
          <a:p>
            <a:pPr marL="365760" indent="-365760">
              <a:lnSpc>
                <a:spcPct val="110000"/>
              </a:lnSpc>
            </a:pPr>
            <a:endParaRPr lang="en-US" sz="3200" dirty="0"/>
          </a:p>
        </p:txBody>
      </p:sp>
    </p:spTree>
    <p:extLst>
      <p:ext uri="{BB962C8B-B14F-4D97-AF65-F5344CB8AC3E}">
        <p14:creationId xmlns:p14="http://schemas.microsoft.com/office/powerpoint/2010/main" val="3431155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742625"/>
            <a:ext cx="10515600" cy="677264"/>
          </a:xfrm>
        </p:spPr>
        <p:txBody>
          <a:bodyPr>
            <a:normAutofit fontScale="90000"/>
          </a:bodyPr>
          <a:lstStyle/>
          <a:p>
            <a:r>
              <a:rPr lang="en-US" sz="4000" dirty="0">
                <a:solidFill>
                  <a:schemeClr val="accent1">
                    <a:lumMod val="50000"/>
                  </a:schemeClr>
                </a:solidFill>
                <a:cs typeface="Segoe UI" panose="020B0502040204020203" pitchFamily="34" charset="0"/>
              </a:rPr>
              <a:t>In general, a vision:</a:t>
            </a: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5</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307340" y="1826430"/>
            <a:ext cx="11346180" cy="3514377"/>
          </a:xfrm>
        </p:spPr>
        <p:txBody>
          <a:bodyPr>
            <a:noAutofit/>
          </a:bodyPr>
          <a:lstStyle/>
          <a:p>
            <a:pPr marL="534988" indent="-285750" fontAlgn="base">
              <a:spcBef>
                <a:spcPct val="0"/>
              </a:spcBef>
              <a:spcAft>
                <a:spcPts val="1800"/>
              </a:spcAft>
            </a:pPr>
            <a:r>
              <a:rPr lang="en-CA" sz="2800" dirty="0">
                <a:cs typeface="Segoe UI" panose="020B0502040204020203" pitchFamily="34" charset="0"/>
              </a:rPr>
              <a:t>Describes what could (should) be but intentionally </a:t>
            </a:r>
            <a:r>
              <a:rPr lang="en-CA" sz="2800" b="1" dirty="0">
                <a:cs typeface="Segoe UI" panose="020B0502040204020203" pitchFamily="34" charset="0"/>
              </a:rPr>
              <a:t>does not </a:t>
            </a:r>
            <a:r>
              <a:rPr lang="en-CA" sz="2800" dirty="0">
                <a:cs typeface="Segoe UI" panose="020B0502040204020203" pitchFamily="34" charset="0"/>
              </a:rPr>
              <a:t>describe the how</a:t>
            </a:r>
          </a:p>
          <a:p>
            <a:pPr marL="534988" indent="-285750" fontAlgn="base">
              <a:spcBef>
                <a:spcPct val="0"/>
              </a:spcBef>
              <a:spcAft>
                <a:spcPts val="1800"/>
              </a:spcAft>
            </a:pPr>
            <a:r>
              <a:rPr lang="en-CA" sz="2800" dirty="0">
                <a:cs typeface="Segoe UI" panose="020B0502040204020203" pitchFamily="34" charset="0"/>
              </a:rPr>
              <a:t>Is deliberately high-level</a:t>
            </a:r>
          </a:p>
          <a:p>
            <a:pPr marL="534988" indent="-285750" fontAlgn="base">
              <a:spcBef>
                <a:spcPct val="0"/>
              </a:spcBef>
              <a:spcAft>
                <a:spcPts val="1800"/>
              </a:spcAft>
            </a:pPr>
            <a:r>
              <a:rPr lang="en-CA" sz="2800" dirty="0">
                <a:cs typeface="Segoe UI" panose="020B0502040204020203" pitchFamily="34" charset="0"/>
              </a:rPr>
              <a:t>Is enduring</a:t>
            </a:r>
            <a:r>
              <a:rPr lang="en-CA" sz="2800" dirty="0">
                <a:latin typeface="Calibri" panose="020F0502020204030204" pitchFamily="34" charset="0"/>
                <a:cs typeface="Calibri" panose="020F0502020204030204" pitchFamily="34" charset="0"/>
              </a:rPr>
              <a:t>—</a:t>
            </a:r>
            <a:r>
              <a:rPr lang="en-CA" sz="2800" dirty="0">
                <a:cs typeface="Segoe UI" panose="020B0502040204020203" pitchFamily="34" charset="0"/>
              </a:rPr>
              <a:t>agnostic to today’s challenges or technologies</a:t>
            </a:r>
          </a:p>
          <a:p>
            <a:pPr marL="534988" indent="-285750" fontAlgn="base">
              <a:spcBef>
                <a:spcPct val="0"/>
              </a:spcBef>
              <a:spcAft>
                <a:spcPts val="1800"/>
              </a:spcAft>
            </a:pPr>
            <a:r>
              <a:rPr lang="en-CA" sz="2800" dirty="0">
                <a:cs typeface="Segoe UI" panose="020B0502040204020203" pitchFamily="34" charset="0"/>
              </a:rPr>
              <a:t>Needs to be accessible, inclusive and appeal to all stakeholders</a:t>
            </a:r>
            <a:endParaRPr lang="en-CA" sz="2800" dirty="0"/>
          </a:p>
        </p:txBody>
      </p:sp>
    </p:spTree>
    <p:extLst>
      <p:ext uri="{BB962C8B-B14F-4D97-AF65-F5344CB8AC3E}">
        <p14:creationId xmlns:p14="http://schemas.microsoft.com/office/powerpoint/2010/main" val="4288382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972009"/>
            <a:ext cx="10515600" cy="677264"/>
          </a:xfrm>
        </p:spPr>
        <p:txBody>
          <a:bodyPr>
            <a:normAutofit fontScale="90000"/>
          </a:bodyPr>
          <a:lstStyle/>
          <a:p>
            <a:r>
              <a:rPr lang="en-CA" sz="4000" dirty="0"/>
              <a:t>Our Vision for Canadian cancer research provides clarity and inspiration. It:</a:t>
            </a:r>
            <a:br>
              <a:rPr lang="en-CA" sz="4000" dirty="0"/>
            </a:br>
            <a:br>
              <a:rPr lang="en-US" dirty="0">
                <a:solidFill>
                  <a:srgbClr val="000000"/>
                </a:solidFill>
                <a:cs typeface="Segoe UI" panose="020B0502040204020203" pitchFamily="34" charset="0"/>
              </a:rPr>
            </a:br>
            <a:endParaRPr lang="en-US"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6</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388620" y="1928030"/>
            <a:ext cx="10206091" cy="3514377"/>
          </a:xfrm>
        </p:spPr>
        <p:txBody>
          <a:bodyPr>
            <a:noAutofit/>
          </a:bodyPr>
          <a:lstStyle/>
          <a:p>
            <a:pPr marL="555625" lvl="0" indent="-285750" defTabSz="457200" fontAlgn="base">
              <a:spcBef>
                <a:spcPct val="0"/>
              </a:spcBef>
              <a:spcAft>
                <a:spcPts val="1800"/>
              </a:spcAft>
              <a:defRPr/>
            </a:pPr>
            <a:r>
              <a:rPr lang="en-CA" sz="2800" dirty="0">
                <a:cs typeface="Segoe UI" panose="020B0502040204020203" pitchFamily="34" charset="0"/>
              </a:rPr>
              <a:t>Describes a future ideal state for the Canadian cancer research environment</a:t>
            </a:r>
          </a:p>
          <a:p>
            <a:pPr marL="555625" lvl="0" indent="-285750" defTabSz="457200" fontAlgn="base">
              <a:spcBef>
                <a:spcPct val="0"/>
              </a:spcBef>
              <a:spcAft>
                <a:spcPts val="1800"/>
              </a:spcAft>
              <a:defRPr/>
            </a:pPr>
            <a:r>
              <a:rPr lang="en-CA" sz="2800" dirty="0">
                <a:cs typeface="Segoe UI" panose="020B0502040204020203" pitchFamily="34" charset="0"/>
              </a:rPr>
              <a:t>Aligns the entire research community around commitments that will move the field toward this state</a:t>
            </a:r>
          </a:p>
          <a:p>
            <a:pPr marL="555625" lvl="0" indent="-285750" defTabSz="457200" fontAlgn="base">
              <a:spcBef>
                <a:spcPct val="0"/>
              </a:spcBef>
              <a:spcAft>
                <a:spcPts val="1800"/>
              </a:spcAft>
              <a:defRPr/>
            </a:pPr>
            <a:r>
              <a:rPr lang="en-CA" sz="2800" dirty="0">
                <a:cs typeface="Segoe UI" panose="020B0502040204020203" pitchFamily="34" charset="0"/>
              </a:rPr>
              <a:t>Shows what Canada needs to become if it is to remain a leader in cancer research and deliver impact for patients and populations</a:t>
            </a:r>
          </a:p>
        </p:txBody>
      </p:sp>
    </p:spTree>
    <p:extLst>
      <p:ext uri="{BB962C8B-B14F-4D97-AF65-F5344CB8AC3E}">
        <p14:creationId xmlns:p14="http://schemas.microsoft.com/office/powerpoint/2010/main" val="1301706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7</a:t>
            </a:fld>
            <a:endParaRPr lang="en-CA" dirty="0"/>
          </a:p>
        </p:txBody>
      </p:sp>
      <p:sp>
        <p:nvSpPr>
          <p:cNvPr id="2" name="Title 1">
            <a:extLst>
              <a:ext uri="{FF2B5EF4-FFF2-40B4-BE49-F238E27FC236}">
                <a16:creationId xmlns:a16="http://schemas.microsoft.com/office/drawing/2014/main" id="{F4C3FF1E-D8E8-4842-AAFB-70DA76253681}"/>
              </a:ext>
            </a:extLst>
          </p:cNvPr>
          <p:cNvSpPr>
            <a:spLocks noGrp="1"/>
          </p:cNvSpPr>
          <p:nvPr>
            <p:ph type="title" idx="4294967295"/>
          </p:nvPr>
        </p:nvSpPr>
        <p:spPr>
          <a:xfrm>
            <a:off x="0" y="971550"/>
            <a:ext cx="10515600" cy="677863"/>
          </a:xfrm>
        </p:spPr>
        <p:txBody>
          <a:bodyPr>
            <a:normAutofit fontScale="90000"/>
          </a:bodyPr>
          <a:lstStyle/>
          <a:p>
            <a:br>
              <a:rPr lang="en-CA" sz="4000" dirty="0"/>
            </a:br>
            <a:br>
              <a:rPr lang="en-US" dirty="0">
                <a:solidFill>
                  <a:srgbClr val="000000"/>
                </a:solidFill>
                <a:cs typeface="Segoe UI" panose="020B0502040204020203" pitchFamily="34" charset="0"/>
              </a:rPr>
            </a:br>
            <a:endParaRPr lang="en-US"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4294967295"/>
          </p:nvPr>
        </p:nvSpPr>
        <p:spPr>
          <a:xfrm>
            <a:off x="561975" y="1310481"/>
            <a:ext cx="11239499" cy="3513137"/>
          </a:xfrm>
        </p:spPr>
        <p:txBody>
          <a:bodyPr>
            <a:noAutofit/>
          </a:bodyPr>
          <a:lstStyle/>
          <a:p>
            <a:pPr indent="0">
              <a:spcBef>
                <a:spcPct val="20000"/>
              </a:spcBef>
              <a:buNone/>
              <a:defRPr/>
            </a:pPr>
            <a:r>
              <a:rPr lang="en-CA" sz="2800" dirty="0">
                <a:latin typeface="+mj-lt"/>
              </a:rPr>
              <a:t>Our Vision was informed by extensive engagement of the research community and beyond.</a:t>
            </a:r>
            <a:r>
              <a:rPr lang="en-CA" sz="2800" kern="0" dirty="0">
                <a:latin typeface="+mj-lt"/>
              </a:rPr>
              <a:t> The thought leaders we spoke with represented all </a:t>
            </a:r>
            <a:r>
              <a:rPr lang="en-US" sz="2800" kern="0" dirty="0">
                <a:latin typeface="+mj-lt"/>
              </a:rPr>
              <a:t>pillars of health research and the cancer care continuum.</a:t>
            </a:r>
            <a:r>
              <a:rPr lang="en-CA" sz="2800" dirty="0">
                <a:latin typeface="+mj-lt"/>
              </a:rPr>
              <a:t> A broad swath of people from across the country shared their thoughts on the future of Canadian cancer research. </a:t>
            </a:r>
          </a:p>
          <a:p>
            <a:pPr indent="0">
              <a:spcBef>
                <a:spcPct val="20000"/>
              </a:spcBef>
              <a:buNone/>
              <a:defRPr/>
            </a:pPr>
            <a:endParaRPr lang="en-CA" sz="2800" i="1" dirty="0">
              <a:latin typeface="+mj-lt"/>
              <a:cs typeface="Segoe UI" panose="020B0502040204020203" pitchFamily="34" charset="0"/>
            </a:endParaRPr>
          </a:p>
          <a:p>
            <a:pPr indent="0">
              <a:spcBef>
                <a:spcPct val="20000"/>
              </a:spcBef>
              <a:buNone/>
              <a:defRPr/>
            </a:pPr>
            <a:endParaRPr lang="en-CA" sz="2800" i="1" dirty="0">
              <a:latin typeface="+mj-lt"/>
              <a:cs typeface="Segoe UI" panose="020B0502040204020203" pitchFamily="34" charset="0"/>
            </a:endParaRPr>
          </a:p>
          <a:p>
            <a:pPr indent="0">
              <a:spcBef>
                <a:spcPct val="20000"/>
              </a:spcBef>
              <a:buNone/>
              <a:defRPr/>
            </a:pPr>
            <a:r>
              <a:rPr lang="en-CA" sz="2800" i="1" dirty="0">
                <a:latin typeface="+mj-lt"/>
                <a:cs typeface="Segoe UI" panose="020B0502040204020203" pitchFamily="34" charset="0"/>
              </a:rPr>
              <a:t>Cancer research visions for First Nations, Inuit, and Métis will be co-created in separate processes led by Indigenous research leaders.</a:t>
            </a:r>
          </a:p>
        </p:txBody>
      </p:sp>
    </p:spTree>
    <p:extLst>
      <p:ext uri="{BB962C8B-B14F-4D97-AF65-F5344CB8AC3E}">
        <p14:creationId xmlns:p14="http://schemas.microsoft.com/office/powerpoint/2010/main" val="3968188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71500" y="742625"/>
            <a:ext cx="11082020" cy="677264"/>
          </a:xfrm>
        </p:spPr>
        <p:txBody>
          <a:bodyPr>
            <a:normAutofit fontScale="90000"/>
          </a:bodyPr>
          <a:lstStyle/>
          <a:p>
            <a:pPr>
              <a:spcBef>
                <a:spcPct val="20000"/>
              </a:spcBef>
              <a:defRPr/>
            </a:pPr>
            <a:r>
              <a:rPr lang="en-CA" sz="4000" dirty="0"/>
              <a:t>Our Vision was crafted from key learnings that speak to:</a:t>
            </a:r>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8</a:t>
            </a:fld>
            <a:endParaRPr lang="en-CA" dirty="0"/>
          </a:p>
        </p:txBody>
      </p:sp>
      <p:sp>
        <p:nvSpPr>
          <p:cNvPr id="10" name="Content Placeholder 9">
            <a:extLst>
              <a:ext uri="{FF2B5EF4-FFF2-40B4-BE49-F238E27FC236}">
                <a16:creationId xmlns:a16="http://schemas.microsoft.com/office/drawing/2014/main" id="{73FBDBCE-043C-48B6-B76E-6B99EC9E1153}"/>
              </a:ext>
            </a:extLst>
          </p:cNvPr>
          <p:cNvSpPr>
            <a:spLocks noGrp="1"/>
          </p:cNvSpPr>
          <p:nvPr>
            <p:ph type="body" sz="quarter" idx="13"/>
          </p:nvPr>
        </p:nvSpPr>
        <p:spPr>
          <a:xfrm>
            <a:off x="1436600" y="1978830"/>
            <a:ext cx="9916160" cy="3514377"/>
          </a:xfrm>
        </p:spPr>
        <p:txBody>
          <a:bodyPr>
            <a:noAutofit/>
          </a:bodyPr>
          <a:lstStyle/>
          <a:p>
            <a:pPr marL="2239963" indent="-1527175">
              <a:spcBef>
                <a:spcPts val="1800"/>
              </a:spcBef>
              <a:spcAft>
                <a:spcPts val="2800"/>
              </a:spcAft>
              <a:buNone/>
              <a:tabLst>
                <a:tab pos="442913" algn="l"/>
              </a:tabLst>
            </a:pPr>
            <a:r>
              <a:rPr lang="en-CA" sz="3200" b="1" dirty="0">
                <a:solidFill>
                  <a:srgbClr val="07B59F"/>
                </a:solidFill>
              </a:rPr>
              <a:t>the trends </a:t>
            </a:r>
            <a:r>
              <a:rPr lang="en-CA" sz="3200" dirty="0"/>
              <a:t>to which Canada needs to respond</a:t>
            </a:r>
          </a:p>
          <a:p>
            <a:pPr marL="2239963" indent="-1527175">
              <a:spcBef>
                <a:spcPts val="3000"/>
              </a:spcBef>
              <a:spcAft>
                <a:spcPts val="2800"/>
              </a:spcAft>
              <a:buNone/>
              <a:tabLst>
                <a:tab pos="442913" algn="l"/>
              </a:tabLst>
            </a:pPr>
            <a:r>
              <a:rPr lang="en-CA" sz="3200" b="1" dirty="0">
                <a:solidFill>
                  <a:schemeClr val="accent1">
                    <a:lumMod val="50000"/>
                  </a:schemeClr>
                </a:solidFill>
              </a:rPr>
              <a:t>the strengths and opportunities </a:t>
            </a:r>
            <a:r>
              <a:rPr lang="en-CA" sz="3200" dirty="0"/>
              <a:t>Canada must amplify </a:t>
            </a:r>
          </a:p>
          <a:p>
            <a:pPr marL="2239963" indent="-1527175">
              <a:spcBef>
                <a:spcPts val="3000"/>
              </a:spcBef>
              <a:spcAft>
                <a:spcPts val="2400"/>
              </a:spcAft>
              <a:buNone/>
              <a:tabLst>
                <a:tab pos="442913" algn="l"/>
              </a:tabLst>
            </a:pPr>
            <a:r>
              <a:rPr lang="en-CA" sz="3200" b="1" dirty="0">
                <a:solidFill>
                  <a:schemeClr val="accent5"/>
                </a:solidFill>
              </a:rPr>
              <a:t>the collaborative spirit </a:t>
            </a:r>
            <a:r>
              <a:rPr lang="en-CA" sz="3200" dirty="0"/>
              <a:t>needed to achieve success</a:t>
            </a:r>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240" y="151662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240" y="2984955"/>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1024" y="4453359"/>
            <a:ext cx="968032"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FF1E-D8E8-4842-AAFB-70DA76253681}"/>
              </a:ext>
            </a:extLst>
          </p:cNvPr>
          <p:cNvSpPr>
            <a:spLocks noGrp="1"/>
          </p:cNvSpPr>
          <p:nvPr>
            <p:ph type="title"/>
          </p:nvPr>
        </p:nvSpPr>
        <p:spPr>
          <a:xfrm>
            <a:off x="561975" y="571119"/>
            <a:ext cx="11082020" cy="677264"/>
          </a:xfrm>
        </p:spPr>
        <p:txBody>
          <a:bodyPr>
            <a:normAutofit fontScale="90000"/>
          </a:bodyPr>
          <a:lstStyle/>
          <a:p>
            <a:r>
              <a:rPr lang="en-CA" sz="4000" dirty="0"/>
              <a:t>Learning #1: Canadian cancer research needs to be inclusive.</a:t>
            </a:r>
            <a:endParaRPr lang="en-CA" sz="4000" i="1" dirty="0"/>
          </a:p>
        </p:txBody>
      </p:sp>
      <p:sp>
        <p:nvSpPr>
          <p:cNvPr id="5" name="Footer Placeholder 2">
            <a:extLst>
              <a:ext uri="{FF2B5EF4-FFF2-40B4-BE49-F238E27FC236}">
                <a16:creationId xmlns:a16="http://schemas.microsoft.com/office/drawing/2014/main" id="{10D02429-624D-41BB-A214-6AD1667C5D6C}"/>
              </a:ext>
            </a:extLst>
          </p:cNvPr>
          <p:cNvSpPr>
            <a:spLocks noGrp="1"/>
          </p:cNvSpPr>
          <p:nvPr>
            <p:ph type="ftr" sz="quarter" idx="11"/>
          </p:nvPr>
        </p:nvSpPr>
        <p:spPr/>
        <p:txBody>
          <a:bodyPr/>
          <a:lstStyle/>
          <a:p>
            <a:pPr marL="9525">
              <a:lnSpc>
                <a:spcPts val="1073"/>
              </a:lnSpc>
            </a:pPr>
            <a:r>
              <a:rPr lang="en-CA" spc="-11" dirty="0"/>
              <a:t>Canada’s </a:t>
            </a:r>
            <a:r>
              <a:rPr lang="en-CA" spc="-4" dirty="0"/>
              <a:t>Vision </a:t>
            </a:r>
            <a:r>
              <a:rPr lang="en-CA" spc="-11" dirty="0"/>
              <a:t>for </a:t>
            </a:r>
            <a:r>
              <a:rPr lang="en-CA" spc="-4" dirty="0"/>
              <a:t>Cancer</a:t>
            </a:r>
            <a:r>
              <a:rPr lang="en-CA" spc="-19" dirty="0"/>
              <a:t> </a:t>
            </a:r>
            <a:r>
              <a:rPr lang="en-CA" spc="-8" dirty="0"/>
              <a:t>Research</a:t>
            </a:r>
          </a:p>
        </p:txBody>
      </p:sp>
      <p:sp>
        <p:nvSpPr>
          <p:cNvPr id="6" name="Slide Number Placeholder 18">
            <a:extLst>
              <a:ext uri="{FF2B5EF4-FFF2-40B4-BE49-F238E27FC236}">
                <a16:creationId xmlns:a16="http://schemas.microsoft.com/office/drawing/2014/main" id="{596E3251-5F95-4D7B-9D90-88944C83D734}"/>
              </a:ext>
            </a:extLst>
          </p:cNvPr>
          <p:cNvSpPr>
            <a:spLocks noGrp="1"/>
          </p:cNvSpPr>
          <p:nvPr>
            <p:ph type="sldNum" sz="quarter" idx="12"/>
          </p:nvPr>
        </p:nvSpPr>
        <p:spPr/>
        <p:txBody>
          <a:bodyPr/>
          <a:lstStyle>
            <a:lvl1pPr>
              <a:defRPr sz="1200">
                <a:solidFill>
                  <a:srgbClr val="000000"/>
                </a:solidFill>
              </a:defRPr>
            </a:lvl1pPr>
          </a:lstStyle>
          <a:p>
            <a:fld id="{B6F15528-21DE-4FAA-801E-634DDDAF4B2B}" type="slidenum">
              <a:rPr lang="en-CA" smtClean="0"/>
              <a:pPr/>
              <a:t>9</a:t>
            </a:fld>
            <a:endParaRPr lang="en-CA" dirty="0"/>
          </a:p>
        </p:txBody>
      </p:sp>
      <p:pic>
        <p:nvPicPr>
          <p:cNvPr id="7" name="Picture 2" descr="Image result for icon for trends">
            <a:extLst>
              <a:ext uri="{FF2B5EF4-FFF2-40B4-BE49-F238E27FC236}">
                <a16:creationId xmlns:a16="http://schemas.microsoft.com/office/drawing/2014/main" id="{654179D5-CDBA-46D5-9BFD-AD725467822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5539" y="2057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Lightbulb">
            <a:extLst>
              <a:ext uri="{FF2B5EF4-FFF2-40B4-BE49-F238E27FC236}">
                <a16:creationId xmlns:a16="http://schemas.microsoft.com/office/drawing/2014/main" id="{F7B1C5D4-4F65-4FB9-8D1D-6F59AB168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7480" y="2057400"/>
            <a:ext cx="1371600" cy="1371600"/>
          </a:xfrm>
          <a:prstGeom prst="rect">
            <a:avLst/>
          </a:prstGeom>
        </p:spPr>
      </p:pic>
      <p:pic>
        <p:nvPicPr>
          <p:cNvPr id="9" name="Picture 22" descr="Image result for icon for fire outline">
            <a:extLst>
              <a:ext uri="{FF2B5EF4-FFF2-40B4-BE49-F238E27FC236}">
                <a16:creationId xmlns:a16="http://schemas.microsoft.com/office/drawing/2014/main" id="{1BD8DB8C-0182-489F-8C16-9DF4BBF91892}"/>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7715" y="2148840"/>
            <a:ext cx="968032"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DE7866A-AFDE-4356-A239-AA9E09BCEA55}"/>
              </a:ext>
            </a:extLst>
          </p:cNvPr>
          <p:cNvSpPr>
            <a:spLocks noGrp="1"/>
          </p:cNvSpPr>
          <p:nvPr>
            <p:ph type="body" sz="quarter" idx="13"/>
          </p:nvPr>
        </p:nvSpPr>
        <p:spPr>
          <a:xfrm>
            <a:off x="522763" y="3611788"/>
            <a:ext cx="2577942" cy="2230211"/>
          </a:xfrm>
        </p:spPr>
        <p:txBody>
          <a:bodyPr>
            <a:normAutofit fontScale="77500" lnSpcReduction="20000"/>
          </a:bodyPr>
          <a:lstStyle/>
          <a:p>
            <a:pPr indent="0" algn="ctr">
              <a:lnSpc>
                <a:spcPct val="120000"/>
              </a:lnSpc>
              <a:spcAft>
                <a:spcPts val="600"/>
              </a:spcAft>
              <a:buNone/>
            </a:pPr>
            <a:r>
              <a:rPr lang="en-CA" sz="3400" dirty="0">
                <a:cs typeface="Segoe UI" panose="020B0502040204020203" pitchFamily="34" charset="0"/>
              </a:rPr>
              <a:t>The role of the individual in research is evolving and will continue to grow.</a:t>
            </a:r>
          </a:p>
          <a:p>
            <a:pPr indent="0">
              <a:buNone/>
            </a:pPr>
            <a:endParaRPr lang="en-US" dirty="0"/>
          </a:p>
        </p:txBody>
      </p:sp>
      <p:sp>
        <p:nvSpPr>
          <p:cNvPr id="11" name="Text Placeholder 3">
            <a:extLst>
              <a:ext uri="{FF2B5EF4-FFF2-40B4-BE49-F238E27FC236}">
                <a16:creationId xmlns:a16="http://schemas.microsoft.com/office/drawing/2014/main" id="{A7030974-4473-48B6-95DE-2601CBB1EE08}"/>
              </a:ext>
            </a:extLst>
          </p:cNvPr>
          <p:cNvSpPr txBox="1">
            <a:spLocks/>
          </p:cNvSpPr>
          <p:nvPr/>
        </p:nvSpPr>
        <p:spPr>
          <a:xfrm>
            <a:off x="4634309" y="3611788"/>
            <a:ext cx="2577942" cy="2230211"/>
          </a:xfrm>
          <a:prstGeom prst="rect">
            <a:avLst/>
          </a:prstGeom>
        </p:spPr>
        <p:txBody>
          <a:bodyPr vert="horz" lIns="91440" tIns="45720" rIns="91440" bIns="45720" rtlCol="0">
            <a:normAutofit fontScale="47500" lnSpcReduction="2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20000"/>
              </a:lnSpc>
              <a:spcAft>
                <a:spcPts val="600"/>
              </a:spcAft>
              <a:buNone/>
            </a:pPr>
            <a:r>
              <a:rPr lang="en-CA" sz="5500" dirty="0">
                <a:cs typeface="Segoe UI" panose="020B0502040204020203" pitchFamily="34" charset="0"/>
              </a:rPr>
              <a:t>Our willingness to collaborate is a key strength and will become even more important.</a:t>
            </a:r>
          </a:p>
          <a:p>
            <a:pPr indent="0">
              <a:buFont typeface="Arial" panose="020B0604020202020204" pitchFamily="34" charset="0"/>
              <a:buNone/>
            </a:pPr>
            <a:endParaRPr lang="en-US" dirty="0"/>
          </a:p>
        </p:txBody>
      </p:sp>
      <p:sp>
        <p:nvSpPr>
          <p:cNvPr id="12" name="Text Placeholder 3">
            <a:extLst>
              <a:ext uri="{FF2B5EF4-FFF2-40B4-BE49-F238E27FC236}">
                <a16:creationId xmlns:a16="http://schemas.microsoft.com/office/drawing/2014/main" id="{B5BFA1CA-B9CA-49E8-87C5-DB538B6F2310}"/>
              </a:ext>
            </a:extLst>
          </p:cNvPr>
          <p:cNvSpPr txBox="1">
            <a:spLocks/>
          </p:cNvSpPr>
          <p:nvPr/>
        </p:nvSpPr>
        <p:spPr>
          <a:xfrm>
            <a:off x="8866822" y="3611789"/>
            <a:ext cx="2349818" cy="2087970"/>
          </a:xfrm>
          <a:prstGeom prst="rect">
            <a:avLst/>
          </a:prstGeom>
        </p:spPr>
        <p:txBody>
          <a:bodyPr vert="horz" lIns="91440" tIns="45720" rIns="91440" bIns="45720" rtlCol="0">
            <a:normAutofit fontScale="70000" lnSpcReduction="20000"/>
          </a:bodyPr>
          <a:lstStyle>
            <a:lvl1pPr marL="0" indent="-4572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5250"/>
              </a:lnSpc>
              <a:spcBef>
                <a:spcPts val="500"/>
              </a:spcBef>
              <a:buFont typeface="Arial" panose="020B0604020202020204" pitchFamily="34" charset="0"/>
              <a:buChar char="•"/>
              <a:defRPr sz="45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20000"/>
              </a:lnSpc>
              <a:spcAft>
                <a:spcPts val="600"/>
              </a:spcAft>
              <a:buNone/>
            </a:pPr>
            <a:r>
              <a:rPr lang="en-CA" sz="3400" dirty="0">
                <a:cs typeface="Segoe UI" panose="020B0502040204020203" pitchFamily="34" charset="0"/>
              </a:rPr>
              <a:t>Our population is diverse and we need to promote health and equity for all.</a:t>
            </a:r>
          </a:p>
          <a:p>
            <a:pPr indent="0">
              <a:buFont typeface="Arial" panose="020B0604020202020204" pitchFamily="34" charset="0"/>
              <a:buNone/>
            </a:pPr>
            <a:endParaRPr lang="en-US" dirty="0"/>
          </a:p>
        </p:txBody>
      </p:sp>
    </p:spTree>
    <p:extLst>
      <p:ext uri="{BB962C8B-B14F-4D97-AF65-F5344CB8AC3E}">
        <p14:creationId xmlns:p14="http://schemas.microsoft.com/office/powerpoint/2010/main" val="2826911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1434</Words>
  <Application>Microsoft Office PowerPoint</Application>
  <PresentationFormat>Widescreen</PresentationFormat>
  <Paragraphs>177</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The Canadian Strategy for Cancer Control (CSCC) calls for a cancer research vision that unites us all </vt:lpstr>
      <vt:lpstr>The CSCC recognizes research as a key enabler across key priority areas </vt:lpstr>
      <vt:lpstr>In general, a vision: </vt:lpstr>
      <vt:lpstr>Our Vision for Canadian cancer research provides clarity and inspiration. It:  </vt:lpstr>
      <vt:lpstr>  </vt:lpstr>
      <vt:lpstr>Our Vision was crafted from key learnings that speak to:</vt:lpstr>
      <vt:lpstr>Learning #1: Canadian cancer research needs to be inclusive.</vt:lpstr>
      <vt:lpstr>Learning #2: Canadian cancer research needs to be bold.</vt:lpstr>
      <vt:lpstr>Learning #3: Canadian cancer research needs to be more integrated with the cancer control system.</vt:lpstr>
      <vt:lpstr>PowerPoint Presentation</vt:lpstr>
      <vt:lpstr>PowerPoint Presentation</vt:lpstr>
      <vt:lpstr>PowerPoint Presentation</vt:lpstr>
      <vt:lpstr>PowerPoint Presentation</vt:lpstr>
      <vt:lpstr>PowerPoint Presentation</vt:lpstr>
      <vt:lpstr>PowerPoint Presentation</vt:lpstr>
      <vt:lpstr>Our Vision requires three commitments</vt:lpstr>
      <vt:lpstr>Commitment 1: We need Activated Populations</vt:lpstr>
      <vt:lpstr>Commitment 2: We need Intrepid Science</vt:lpstr>
      <vt:lpstr>Commitment 3: We need Living Innovation</vt:lpstr>
      <vt:lpstr>Together, these commitments form a virtuous, enduring cycle to move us closer to the Vision</vt:lpstr>
      <vt:lpstr>Our Vision will: </vt:lpstr>
      <vt:lpstr>Your Role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44</cp:revision>
  <dcterms:created xsi:type="dcterms:W3CDTF">2020-05-01T13:42:00Z</dcterms:created>
  <dcterms:modified xsi:type="dcterms:W3CDTF">2020-07-12T18:47:16Z</dcterms:modified>
</cp:coreProperties>
</file>