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08" r:id="rId2"/>
    <p:sldId id="329" r:id="rId3"/>
    <p:sldId id="381" r:id="rId4"/>
    <p:sldId id="382" r:id="rId5"/>
    <p:sldId id="383" r:id="rId6"/>
    <p:sldId id="384" r:id="rId7"/>
    <p:sldId id="385" r:id="rId8"/>
    <p:sldId id="386" r:id="rId9"/>
    <p:sldId id="388" r:id="rId10"/>
    <p:sldId id="389" r:id="rId11"/>
    <p:sldId id="390" r:id="rId12"/>
    <p:sldId id="264" r:id="rId13"/>
    <p:sldId id="407" r:id="rId14"/>
    <p:sldId id="406" r:id="rId15"/>
    <p:sldId id="405" r:id="rId16"/>
    <p:sldId id="404" r:id="rId17"/>
    <p:sldId id="397" r:id="rId18"/>
    <p:sldId id="399" r:id="rId19"/>
    <p:sldId id="400" r:id="rId20"/>
    <p:sldId id="402" r:id="rId21"/>
    <p:sldId id="403" r:id="rId22"/>
    <p:sldId id="401" r:id="rId23"/>
    <p:sldId id="398" r:id="rId24"/>
    <p:sldId id="3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B59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94660"/>
  </p:normalViewPr>
  <p:slideViewPr>
    <p:cSldViewPr snapToGrid="0">
      <p:cViewPr varScale="1">
        <p:scale>
          <a:sx n="67" d="100"/>
          <a:sy n="67" d="100"/>
        </p:scale>
        <p:origin x="728" y="4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25353-F980-453A-B24A-CB3FB3D22218}" type="datetimeFigureOut">
              <a:rPr lang="en-US" smtClean="0"/>
              <a:t>7/12/2020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20C20-1C6B-4214-A648-16C6A2A306BE}" type="slidenum">
              <a:rPr lang="en-US" smtClean="0"/>
              <a:t>‹#›</a:t>
            </a:fld>
            <a:endParaRPr lang="en-US"/>
          </a:p>
        </p:txBody>
      </p:sp>
    </p:spTree>
    <p:extLst>
      <p:ext uri="{BB962C8B-B14F-4D97-AF65-F5344CB8AC3E}">
        <p14:creationId xmlns:p14="http://schemas.microsoft.com/office/powerpoint/2010/main" val="316199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a:t>
            </a:fld>
            <a:endParaRPr lang="en-US"/>
          </a:p>
        </p:txBody>
      </p:sp>
    </p:spTree>
    <p:extLst>
      <p:ext uri="{BB962C8B-B14F-4D97-AF65-F5344CB8AC3E}">
        <p14:creationId xmlns:p14="http://schemas.microsoft.com/office/powerpoint/2010/main" val="406881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11</a:t>
            </a:fld>
            <a:endParaRPr lang="en-US"/>
          </a:p>
        </p:txBody>
      </p:sp>
    </p:spTree>
    <p:extLst>
      <p:ext uri="{BB962C8B-B14F-4D97-AF65-F5344CB8AC3E}">
        <p14:creationId xmlns:p14="http://schemas.microsoft.com/office/powerpoint/2010/main" val="367424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18</a:t>
            </a:fld>
            <a:endParaRPr lang="en-US"/>
          </a:p>
        </p:txBody>
      </p:sp>
    </p:spTree>
    <p:extLst>
      <p:ext uri="{BB962C8B-B14F-4D97-AF65-F5344CB8AC3E}">
        <p14:creationId xmlns:p14="http://schemas.microsoft.com/office/powerpoint/2010/main" val="1095455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19</a:t>
            </a:fld>
            <a:endParaRPr lang="en-US"/>
          </a:p>
        </p:txBody>
      </p:sp>
    </p:spTree>
    <p:extLst>
      <p:ext uri="{BB962C8B-B14F-4D97-AF65-F5344CB8AC3E}">
        <p14:creationId xmlns:p14="http://schemas.microsoft.com/office/powerpoint/2010/main" val="275291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20</a:t>
            </a:fld>
            <a:endParaRPr lang="en-US"/>
          </a:p>
        </p:txBody>
      </p:sp>
    </p:spTree>
    <p:extLst>
      <p:ext uri="{BB962C8B-B14F-4D97-AF65-F5344CB8AC3E}">
        <p14:creationId xmlns:p14="http://schemas.microsoft.com/office/powerpoint/2010/main" val="25880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21</a:t>
            </a:fld>
            <a:endParaRPr lang="en-US"/>
          </a:p>
        </p:txBody>
      </p:sp>
    </p:spTree>
    <p:extLst>
      <p:ext uri="{BB962C8B-B14F-4D97-AF65-F5344CB8AC3E}">
        <p14:creationId xmlns:p14="http://schemas.microsoft.com/office/powerpoint/2010/main" val="908119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22</a:t>
            </a:fld>
            <a:endParaRPr lang="en-US"/>
          </a:p>
        </p:txBody>
      </p:sp>
    </p:spTree>
    <p:extLst>
      <p:ext uri="{BB962C8B-B14F-4D97-AF65-F5344CB8AC3E}">
        <p14:creationId xmlns:p14="http://schemas.microsoft.com/office/powerpoint/2010/main" val="239586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23</a:t>
            </a:fld>
            <a:endParaRPr lang="en-US"/>
          </a:p>
        </p:txBody>
      </p:sp>
    </p:spTree>
    <p:extLst>
      <p:ext uri="{BB962C8B-B14F-4D97-AF65-F5344CB8AC3E}">
        <p14:creationId xmlns:p14="http://schemas.microsoft.com/office/powerpoint/2010/main" val="3351145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24</a:t>
            </a:fld>
            <a:endParaRPr lang="en-US"/>
          </a:p>
        </p:txBody>
      </p:sp>
    </p:spTree>
    <p:extLst>
      <p:ext uri="{BB962C8B-B14F-4D97-AF65-F5344CB8AC3E}">
        <p14:creationId xmlns:p14="http://schemas.microsoft.com/office/powerpoint/2010/main" val="131075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3</a:t>
            </a:fld>
            <a:endParaRPr lang="en-US"/>
          </a:p>
        </p:txBody>
      </p:sp>
    </p:spTree>
    <p:extLst>
      <p:ext uri="{BB962C8B-B14F-4D97-AF65-F5344CB8AC3E}">
        <p14:creationId xmlns:p14="http://schemas.microsoft.com/office/powerpoint/2010/main" val="374388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4</a:t>
            </a:fld>
            <a:endParaRPr lang="en-US"/>
          </a:p>
        </p:txBody>
      </p:sp>
    </p:spTree>
    <p:extLst>
      <p:ext uri="{BB962C8B-B14F-4D97-AF65-F5344CB8AC3E}">
        <p14:creationId xmlns:p14="http://schemas.microsoft.com/office/powerpoint/2010/main" val="310939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5</a:t>
            </a:fld>
            <a:endParaRPr lang="en-US"/>
          </a:p>
        </p:txBody>
      </p:sp>
    </p:spTree>
    <p:extLst>
      <p:ext uri="{BB962C8B-B14F-4D97-AF65-F5344CB8AC3E}">
        <p14:creationId xmlns:p14="http://schemas.microsoft.com/office/powerpoint/2010/main" val="104519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6</a:t>
            </a:fld>
            <a:endParaRPr lang="en-US"/>
          </a:p>
        </p:txBody>
      </p:sp>
    </p:spTree>
    <p:extLst>
      <p:ext uri="{BB962C8B-B14F-4D97-AF65-F5344CB8AC3E}">
        <p14:creationId xmlns:p14="http://schemas.microsoft.com/office/powerpoint/2010/main" val="13118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7</a:t>
            </a:fld>
            <a:endParaRPr lang="en-US"/>
          </a:p>
        </p:txBody>
      </p:sp>
    </p:spTree>
    <p:extLst>
      <p:ext uri="{BB962C8B-B14F-4D97-AF65-F5344CB8AC3E}">
        <p14:creationId xmlns:p14="http://schemas.microsoft.com/office/powerpoint/2010/main" val="369375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8</a:t>
            </a:fld>
            <a:endParaRPr lang="en-US"/>
          </a:p>
        </p:txBody>
      </p:sp>
    </p:spTree>
    <p:extLst>
      <p:ext uri="{BB962C8B-B14F-4D97-AF65-F5344CB8AC3E}">
        <p14:creationId xmlns:p14="http://schemas.microsoft.com/office/powerpoint/2010/main" val="265029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9</a:t>
            </a:fld>
            <a:endParaRPr lang="en-US"/>
          </a:p>
        </p:txBody>
      </p:sp>
    </p:spTree>
    <p:extLst>
      <p:ext uri="{BB962C8B-B14F-4D97-AF65-F5344CB8AC3E}">
        <p14:creationId xmlns:p14="http://schemas.microsoft.com/office/powerpoint/2010/main" val="380434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10</a:t>
            </a:fld>
            <a:endParaRPr lang="en-US"/>
          </a:p>
        </p:txBody>
      </p:sp>
    </p:spTree>
    <p:extLst>
      <p:ext uri="{BB962C8B-B14F-4D97-AF65-F5344CB8AC3E}">
        <p14:creationId xmlns:p14="http://schemas.microsoft.com/office/powerpoint/2010/main" val="116898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4E09-FBA5-47BA-8A11-8A82F1162C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2BC36-D43B-460F-BAF3-0311DBA8B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A48E4B-8097-48A1-9A0E-271C9059E1BD}"/>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EA524816-19AA-431A-9F33-03441CB92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3618E-6AA8-4FD0-A4CD-4DD72C8E3505}"/>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1401525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3B2A-F1C1-4EE3-8543-001CCD07E4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8A3589-9C1F-4303-9E9E-E0B7B4C07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8C7BB-2247-4C19-A96E-D0A359E89E26}"/>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CC001E13-FD88-427B-A677-B9658DDC9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A3D31-0502-4AB1-8E97-7910D18F0161}"/>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1473876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FEE6F-315A-4858-B676-62963CD746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5C424D-B5C3-4362-995C-B5EDBAEAEF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012B5-5413-4523-BF43-0190D1171A6F}"/>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1AAC6216-2B38-4183-9907-40B69C271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DDE79-D9A7-4F54-9B5D-4C7532454E96}"/>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2006962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pic>
        <p:nvPicPr>
          <p:cNvPr id="7" name="Picture 6" descr="A picture containing curtain&#10;&#10;Description automatically generated">
            <a:extLst>
              <a:ext uri="{FF2B5EF4-FFF2-40B4-BE49-F238E27FC236}">
                <a16:creationId xmlns:a16="http://schemas.microsoft.com/office/drawing/2014/main" id="{99CA91BA-046E-404C-B7AE-767809FDFF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8417"/>
          <a:stretch/>
        </p:blipFill>
        <p:spPr>
          <a:xfrm>
            <a:off x="10502" y="0"/>
            <a:ext cx="12191237" cy="6280785"/>
          </a:xfrm>
          <a:prstGeom prst="rect">
            <a:avLst/>
          </a:prstGeom>
        </p:spPr>
      </p:pic>
      <p:sp>
        <p:nvSpPr>
          <p:cNvPr id="2" name="Holder 2"/>
          <p:cNvSpPr>
            <a:spLocks noGrp="1"/>
          </p:cNvSpPr>
          <p:nvPr>
            <p:ph type="title"/>
          </p:nvPr>
        </p:nvSpPr>
        <p:spPr>
          <a:xfrm>
            <a:off x="571500" y="577215"/>
            <a:ext cx="11039474" cy="839788"/>
          </a:xfrm>
        </p:spPr>
        <p:txBody>
          <a:bodyPr lIns="0" tIns="0" rIns="0" bIns="0">
            <a:normAutofit/>
          </a:bodyPr>
          <a:lstStyle>
            <a:lvl1pPr>
              <a:defRPr sz="3600" b="1" i="0">
                <a:solidFill>
                  <a:srgbClr val="262159"/>
                </a:solidFill>
                <a:latin typeface="Calibri"/>
                <a:cs typeface="Calibri"/>
              </a:defRPr>
            </a:lvl1pPr>
          </a:lstStyle>
          <a:p>
            <a:endParaRPr dirty="0"/>
          </a:p>
        </p:txBody>
      </p:sp>
      <p:sp>
        <p:nvSpPr>
          <p:cNvPr id="9" name="object 5">
            <a:extLst>
              <a:ext uri="{FF2B5EF4-FFF2-40B4-BE49-F238E27FC236}">
                <a16:creationId xmlns:a16="http://schemas.microsoft.com/office/drawing/2014/main" id="{72B954E5-FF2E-4BCA-88CC-6D397DB32BBD}"/>
              </a:ext>
            </a:extLst>
          </p:cNvPr>
          <p:cNvSpPr/>
          <p:nvPr userDrawn="1"/>
        </p:nvSpPr>
        <p:spPr>
          <a:xfrm>
            <a:off x="561975" y="1417003"/>
            <a:ext cx="11049000" cy="0"/>
          </a:xfrm>
          <a:custGeom>
            <a:avLst/>
            <a:gdLst/>
            <a:ahLst/>
            <a:cxnLst/>
            <a:rect l="l" t="t" r="r" b="b"/>
            <a:pathLst>
              <a:path w="14732000">
                <a:moveTo>
                  <a:pt x="0" y="0"/>
                </a:moveTo>
                <a:lnTo>
                  <a:pt x="14732000" y="0"/>
                </a:lnTo>
              </a:path>
            </a:pathLst>
          </a:custGeom>
          <a:ln w="12700">
            <a:solidFill>
              <a:srgbClr val="262159"/>
            </a:solidFill>
          </a:ln>
        </p:spPr>
        <p:txBody>
          <a:bodyPr wrap="square" lIns="0" tIns="0" rIns="0" bIns="0" rtlCol="0"/>
          <a:lstStyle/>
          <a:p>
            <a:endParaRPr sz="1350"/>
          </a:p>
        </p:txBody>
      </p:sp>
      <p:sp>
        <p:nvSpPr>
          <p:cNvPr id="18" name="Footer Placeholder 17">
            <a:extLst>
              <a:ext uri="{FF2B5EF4-FFF2-40B4-BE49-F238E27FC236}">
                <a16:creationId xmlns:a16="http://schemas.microsoft.com/office/drawing/2014/main" id="{43B6076F-E4BB-4D9B-9256-3DA8D9B55622}"/>
              </a:ext>
            </a:extLst>
          </p:cNvPr>
          <p:cNvSpPr>
            <a:spLocks noGrp="1"/>
          </p:cNvSpPr>
          <p:nvPr>
            <p:ph type="ftr" sz="quarter" idx="11"/>
          </p:nvPr>
        </p:nvSpPr>
        <p:spPr>
          <a:xfrm>
            <a:off x="561975" y="6503252"/>
            <a:ext cx="5886450" cy="263307"/>
          </a:xfrm>
        </p:spPr>
        <p:txBody>
          <a:bodyPr/>
          <a:lstStyle>
            <a:lvl1pPr algn="l">
              <a:defRPr sz="1200" b="0">
                <a:solidFill>
                  <a:srgbClr val="000000"/>
                </a:solidFill>
              </a:defRPr>
            </a:lvl1pPr>
          </a:lstStyle>
          <a:p>
            <a:pPr>
              <a:defRPr/>
            </a:pPr>
            <a:r>
              <a:rPr lang="fr-CA">
                <a:solidFill>
                  <a:schemeClr val="tx1"/>
                </a:solidFill>
              </a:rPr>
              <a:t>La Vision canadienne de la recherche sur le cancer</a:t>
            </a:r>
            <a:endParaRPr lang="fr-CA" dirty="0">
              <a:solidFill>
                <a:schemeClr val="tx1"/>
              </a:solidFill>
            </a:endParaRPr>
          </a:p>
        </p:txBody>
      </p:sp>
      <p:sp>
        <p:nvSpPr>
          <p:cNvPr id="19" name="Slide Number Placeholder 18">
            <a:extLst>
              <a:ext uri="{FF2B5EF4-FFF2-40B4-BE49-F238E27FC236}">
                <a16:creationId xmlns:a16="http://schemas.microsoft.com/office/drawing/2014/main" id="{9DA83543-6285-4441-9DC9-B18D99B23DA8}"/>
              </a:ext>
            </a:extLst>
          </p:cNvPr>
          <p:cNvSpPr>
            <a:spLocks noGrp="1"/>
          </p:cNvSpPr>
          <p:nvPr>
            <p:ph type="sldNum" sz="quarter" idx="12"/>
          </p:nvPr>
        </p:nvSpPr>
        <p:spPr>
          <a:xfrm>
            <a:off x="8968740" y="6503252"/>
            <a:ext cx="2804160" cy="184666"/>
          </a:xfrm>
        </p:spPr>
        <p:txBody>
          <a:bodyPr/>
          <a:lstStyle>
            <a:lvl1pPr>
              <a:defRPr sz="1200">
                <a:solidFill>
                  <a:srgbClr val="000000"/>
                </a:solidFill>
              </a:defRPr>
            </a:lvl1pPr>
          </a:lstStyle>
          <a:p>
            <a:fld id="{B6F15528-21DE-4FAA-801E-634DDDAF4B2B}" type="slidenum">
              <a:rPr lang="en-CA" smtClean="0"/>
              <a:pPr/>
              <a:t>‹#›</a:t>
            </a:fld>
            <a:endParaRPr lang="en-CA" dirty="0"/>
          </a:p>
        </p:txBody>
      </p:sp>
      <p:sp>
        <p:nvSpPr>
          <p:cNvPr id="4" name="Text Placeholder 3">
            <a:extLst>
              <a:ext uri="{FF2B5EF4-FFF2-40B4-BE49-F238E27FC236}">
                <a16:creationId xmlns:a16="http://schemas.microsoft.com/office/drawing/2014/main" id="{80BD57A9-6867-4012-8CE3-6C02FFA0D556}"/>
              </a:ext>
            </a:extLst>
          </p:cNvPr>
          <p:cNvSpPr>
            <a:spLocks noGrp="1"/>
          </p:cNvSpPr>
          <p:nvPr>
            <p:ph type="body" sz="quarter" idx="13" hasCustomPrompt="1"/>
          </p:nvPr>
        </p:nvSpPr>
        <p:spPr>
          <a:xfrm>
            <a:off x="571499" y="1869281"/>
            <a:ext cx="11039475" cy="4293394"/>
          </a:xfrm>
        </p:spPr>
        <p:txBody>
          <a:bodyPr>
            <a:normAutofit/>
          </a:bodyPr>
          <a:lstStyle>
            <a:lvl1pPr marL="0" indent="-457200" algn="l">
              <a:lnSpc>
                <a:spcPct val="100000"/>
              </a:lnSpc>
              <a:spcBef>
                <a:spcPts val="0"/>
              </a:spcBef>
              <a:defRPr sz="2400">
                <a:latin typeface="Calibri Light" panose="020F0302020204030204" pitchFamily="34" charset="0"/>
                <a:cs typeface="Calibri Light" panose="020F0302020204030204" pitchFamily="34" charset="0"/>
              </a:defRPr>
            </a:lvl1pPr>
            <a:lvl2pPr>
              <a:lnSpc>
                <a:spcPts val="5250"/>
              </a:lnSpc>
              <a:defRPr sz="4500">
                <a:latin typeface="Calibri Light" panose="020F0302020204030204" pitchFamily="34" charset="0"/>
                <a:cs typeface="Calibri Light" panose="020F0302020204030204" pitchFamily="34" charset="0"/>
              </a:defRPr>
            </a:lvl2pPr>
            <a:lvl3pPr>
              <a:lnSpc>
                <a:spcPts val="5250"/>
              </a:lnSpc>
              <a:defRPr sz="4500">
                <a:latin typeface="Calibri Light" panose="020F0302020204030204" pitchFamily="34" charset="0"/>
                <a:cs typeface="Calibri Light" panose="020F0302020204030204" pitchFamily="34" charset="0"/>
              </a:defRPr>
            </a:lvl3pPr>
            <a:lvl4pPr>
              <a:lnSpc>
                <a:spcPts val="5250"/>
              </a:lnSpc>
              <a:defRPr sz="4500">
                <a:latin typeface="Calibri Light" panose="020F0302020204030204" pitchFamily="34" charset="0"/>
                <a:cs typeface="Calibri Light" panose="020F0302020204030204" pitchFamily="34" charset="0"/>
              </a:defRPr>
            </a:lvl4pPr>
            <a:lvl5pPr>
              <a:lnSpc>
                <a:spcPts val="5250"/>
              </a:lnSpc>
              <a:defRPr sz="4500">
                <a:latin typeface="Calibri Light" panose="020F0302020204030204" pitchFamily="34" charset="0"/>
                <a:cs typeface="Calibri Light" panose="020F0302020204030204" pitchFamily="34" charset="0"/>
              </a:defRPr>
            </a:lvl5pPr>
          </a:lstStyle>
          <a:p>
            <a:pPr lvl="0"/>
            <a:r>
              <a:rPr lang="en-US" dirty="0"/>
              <a:t>Pull quote text</a:t>
            </a:r>
          </a:p>
        </p:txBody>
      </p:sp>
    </p:spTree>
    <p:extLst>
      <p:ext uri="{BB962C8B-B14F-4D97-AF65-F5344CB8AC3E}">
        <p14:creationId xmlns:p14="http://schemas.microsoft.com/office/powerpoint/2010/main" val="2176342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6" descr="A picture containing curtain&#10;&#10;Description automatically generated">
            <a:extLst>
              <a:ext uri="{FF2B5EF4-FFF2-40B4-BE49-F238E27FC236}">
                <a16:creationId xmlns:a16="http://schemas.microsoft.com/office/drawing/2014/main" id="{99CA91BA-046E-404C-B7AE-767809FDFF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8417"/>
          <a:stretch/>
        </p:blipFill>
        <p:spPr>
          <a:xfrm>
            <a:off x="0" y="0"/>
            <a:ext cx="12191237" cy="6280785"/>
          </a:xfrm>
          <a:prstGeom prst="rect">
            <a:avLst/>
          </a:prstGeom>
        </p:spPr>
      </p:pic>
      <p:sp>
        <p:nvSpPr>
          <p:cNvPr id="18" name="Footer Placeholder 17">
            <a:extLst>
              <a:ext uri="{FF2B5EF4-FFF2-40B4-BE49-F238E27FC236}">
                <a16:creationId xmlns:a16="http://schemas.microsoft.com/office/drawing/2014/main" id="{43B6076F-E4BB-4D9B-9256-3DA8D9B55622}"/>
              </a:ext>
            </a:extLst>
          </p:cNvPr>
          <p:cNvSpPr>
            <a:spLocks noGrp="1"/>
          </p:cNvSpPr>
          <p:nvPr>
            <p:ph type="ftr" sz="quarter" idx="11"/>
          </p:nvPr>
        </p:nvSpPr>
        <p:spPr>
          <a:xfrm>
            <a:off x="561975" y="6377940"/>
            <a:ext cx="5038725" cy="388620"/>
          </a:xfrm>
        </p:spPr>
        <p:txBody>
          <a:bodyPr/>
          <a:lstStyle>
            <a:lvl1pPr algn="l">
              <a:defRPr sz="1200" b="0">
                <a:solidFill>
                  <a:srgbClr val="000000"/>
                </a:solidFill>
              </a:defRPr>
            </a:lvl1pPr>
          </a:lstStyle>
          <a:p>
            <a:pPr>
              <a:defRPr/>
            </a:pPr>
            <a:r>
              <a:rPr lang="fr-CA" dirty="0">
                <a:solidFill>
                  <a:schemeClr val="tx1"/>
                </a:solidFill>
              </a:rPr>
              <a:t>La Vision canadienne de la recherche sur le cancer</a:t>
            </a:r>
          </a:p>
        </p:txBody>
      </p:sp>
      <p:sp>
        <p:nvSpPr>
          <p:cNvPr id="19" name="Slide Number Placeholder 18">
            <a:extLst>
              <a:ext uri="{FF2B5EF4-FFF2-40B4-BE49-F238E27FC236}">
                <a16:creationId xmlns:a16="http://schemas.microsoft.com/office/drawing/2014/main" id="{9DA83543-6285-4441-9DC9-B18D99B23DA8}"/>
              </a:ext>
            </a:extLst>
          </p:cNvPr>
          <p:cNvSpPr>
            <a:spLocks noGrp="1"/>
          </p:cNvSpPr>
          <p:nvPr>
            <p:ph type="sldNum" sz="quarter" idx="12"/>
          </p:nvPr>
        </p:nvSpPr>
        <p:spPr>
          <a:xfrm>
            <a:off x="8825865" y="6482715"/>
            <a:ext cx="2804160" cy="184666"/>
          </a:xfrm>
        </p:spPr>
        <p:txBody>
          <a:bodyPr/>
          <a:lstStyle>
            <a:lvl1pPr>
              <a:defRPr sz="1200">
                <a:solidFill>
                  <a:srgbClr val="000000"/>
                </a:solidFill>
              </a:defRPr>
            </a:lvl1pPr>
          </a:lstStyle>
          <a:p>
            <a:fld id="{B6F15528-21DE-4FAA-801E-634DDDAF4B2B}" type="slidenum">
              <a:rPr lang="en-CA" smtClean="0"/>
              <a:pPr/>
              <a:t>‹#›</a:t>
            </a:fld>
            <a:endParaRPr lang="en-CA" dirty="0"/>
          </a:p>
        </p:txBody>
      </p:sp>
    </p:spTree>
    <p:extLst>
      <p:ext uri="{BB962C8B-B14F-4D97-AF65-F5344CB8AC3E}">
        <p14:creationId xmlns:p14="http://schemas.microsoft.com/office/powerpoint/2010/main" val="1523823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98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CED6-157A-4BA9-A174-6689F2047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090114-58CD-4052-8743-04DFB3B12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EEECC-5BC3-4D15-A1AA-90D7CAB4E9A1}"/>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131C401F-35B8-412F-988E-B9E4085DC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1309D-C8D4-45C7-9381-024BBB562ECA}"/>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80751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C32-7460-45B5-9B4E-3EE82576A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73BD7D-C914-4545-A53C-06C4A5CAC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10884-92CE-4BAF-845F-89D60A11FDBC}"/>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7ED6DAA4-30E7-422F-BC2F-0D4E3FC3C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2955A-3972-44D3-A94D-8305E6BA5B04}"/>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824491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2C0A-63CC-4CD1-9242-D32A7E7713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10DF6-1996-4751-BF3D-BDB0E68B93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A9B9A0-A8F2-4A6A-9B85-423C517329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86090C-A294-4051-B272-481E87E815B9}"/>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6" name="Footer Placeholder 5">
            <a:extLst>
              <a:ext uri="{FF2B5EF4-FFF2-40B4-BE49-F238E27FC236}">
                <a16:creationId xmlns:a16="http://schemas.microsoft.com/office/drawing/2014/main" id="{477421AA-D537-4997-A42C-DFEE52269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2D6F54-3933-4773-805D-D4396FCEC8B4}"/>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2314717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FAC2-987B-422B-A74E-3350CFC553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784BAC-8EBE-4A43-A075-D9B815592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6E7E5C-E4FA-47EF-9175-E565710137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49ACF-ACD5-46B2-A9E3-6C9FA9D0A8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D0CE40-B72C-4353-95E1-C0426160D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8DB13E-13C4-4425-9FF7-F634741B330B}"/>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8" name="Footer Placeholder 7">
            <a:extLst>
              <a:ext uri="{FF2B5EF4-FFF2-40B4-BE49-F238E27FC236}">
                <a16:creationId xmlns:a16="http://schemas.microsoft.com/office/drawing/2014/main" id="{2237A15C-B429-4C94-B765-5E819BAC6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DAD6FF-D3A4-4C06-ACD0-B76E56F1461E}"/>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2330108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BABD-B912-4B57-B5C5-91665EF784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FCCAAB-F160-41B7-95F7-B907BFCAF3F0}"/>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4" name="Footer Placeholder 3">
            <a:extLst>
              <a:ext uri="{FF2B5EF4-FFF2-40B4-BE49-F238E27FC236}">
                <a16:creationId xmlns:a16="http://schemas.microsoft.com/office/drawing/2014/main" id="{B55228CA-E72C-4945-BCA3-32D6E0A63E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79B86-9595-4ECE-B67E-7F7C1405F178}"/>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1068815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9AE1E-8912-40F5-99F3-4046C5E5B994}"/>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3" name="Footer Placeholder 2">
            <a:extLst>
              <a:ext uri="{FF2B5EF4-FFF2-40B4-BE49-F238E27FC236}">
                <a16:creationId xmlns:a16="http://schemas.microsoft.com/office/drawing/2014/main" id="{AC18C139-681D-40FF-B82A-FD70A74A9E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8DC181-9C41-4BE4-B35A-67E62E96E02F}"/>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962138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BFBE-ECDE-4A47-9A9B-DCF012E5F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97EEEE-19AC-4810-8086-8063BFE456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F8360D-F04D-4BDA-97A4-CA3BDEEE8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518CC-4BBD-432C-A16A-89C6E6BFF485}"/>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6" name="Footer Placeholder 5">
            <a:extLst>
              <a:ext uri="{FF2B5EF4-FFF2-40B4-BE49-F238E27FC236}">
                <a16:creationId xmlns:a16="http://schemas.microsoft.com/office/drawing/2014/main" id="{724FBC26-18AB-4F60-9634-12F565026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304FA-E13F-4645-B033-C1350731AACB}"/>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408980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30FA-CEE5-451A-A8E6-9AE9C89E5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64E8FD-F2BB-4A4E-80AD-25BE30645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C33491-667E-491E-AE1F-A56E7DEE3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B36C5-7F50-416A-803D-FE9ADC4C8604}"/>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6" name="Footer Placeholder 5">
            <a:extLst>
              <a:ext uri="{FF2B5EF4-FFF2-40B4-BE49-F238E27FC236}">
                <a16:creationId xmlns:a16="http://schemas.microsoft.com/office/drawing/2014/main" id="{74FE3082-C031-4678-9B38-C60D36802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A5028-DEBE-421A-AC8A-A1DE1C3F97D8}"/>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3741977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64240D-A86A-4416-BB2D-3E89D1577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9E2C55-3DBE-49A9-9FFD-0DA5E508C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B63DE-F62E-42A4-817C-8C2A2E9C8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BE96E9AD-771E-42C5-A570-3619193E9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51AB01-2030-451F-85F7-F97EC47F0B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E80E5-66F6-4047-8221-95E9B0E21A16}" type="slidenum">
              <a:rPr lang="en-US" smtClean="0"/>
              <a:t>‹#›</a:t>
            </a:fld>
            <a:endParaRPr lang="en-US"/>
          </a:p>
        </p:txBody>
      </p:sp>
    </p:spTree>
    <p:extLst>
      <p:ext uri="{BB962C8B-B14F-4D97-AF65-F5344CB8AC3E}">
        <p14:creationId xmlns:p14="http://schemas.microsoft.com/office/powerpoint/2010/main" val="728983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5" r:id="rId13"/>
    <p:sldLayoutId id="2147483666"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partnershipagainstcancer.ca/fr/cancer-strategy/"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EC7A8F5C-0B09-48D4-A473-79CF22BCE770}"/>
              </a:ext>
            </a:extLst>
          </p:cNvPr>
          <p:cNvSpPr/>
          <p:nvPr/>
        </p:nvSpPr>
        <p:spPr>
          <a:xfrm>
            <a:off x="95250" y="400057"/>
            <a:ext cx="6815021" cy="6057887"/>
          </a:xfrm>
          <a:prstGeom prst="hexagon">
            <a:avLst/>
          </a:prstGeom>
          <a:gradFill flip="none" rotWithShape="1">
            <a:gsLst>
              <a:gs pos="0">
                <a:srgbClr val="CADFEE"/>
              </a:gs>
              <a:gs pos="74000">
                <a:schemeClr val="bg1"/>
              </a:gs>
              <a:gs pos="83000">
                <a:schemeClr val="bg1"/>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4DCFA"/>
              </a:solidFill>
            </a:endParaRPr>
          </a:p>
        </p:txBody>
      </p:sp>
      <p:sp>
        <p:nvSpPr>
          <p:cNvPr id="3" name="Hexagon 2">
            <a:extLst>
              <a:ext uri="{FF2B5EF4-FFF2-40B4-BE49-F238E27FC236}">
                <a16:creationId xmlns:a16="http://schemas.microsoft.com/office/drawing/2014/main" id="{409121B2-0A34-4B6D-A0D0-64F034E2B148}"/>
              </a:ext>
            </a:extLst>
          </p:cNvPr>
          <p:cNvSpPr/>
          <p:nvPr/>
        </p:nvSpPr>
        <p:spPr>
          <a:xfrm>
            <a:off x="5181600" y="400057"/>
            <a:ext cx="6815021" cy="6229330"/>
          </a:xfrm>
          <a:prstGeom prst="hexagon">
            <a:avLst/>
          </a:prstGeom>
          <a:gradFill flip="none" rotWithShape="1">
            <a:gsLst>
              <a:gs pos="0">
                <a:srgbClr val="C7E0F1"/>
              </a:gs>
              <a:gs pos="74000">
                <a:schemeClr val="bg1"/>
              </a:gs>
              <a:gs pos="83000">
                <a:schemeClr val="bg1"/>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4DCFA"/>
              </a:solidFill>
            </a:endParaRPr>
          </a:p>
        </p:txBody>
      </p:sp>
      <p:sp>
        <p:nvSpPr>
          <p:cNvPr id="4" name="Rectangle 3">
            <a:extLst>
              <a:ext uri="{FF2B5EF4-FFF2-40B4-BE49-F238E27FC236}">
                <a16:creationId xmlns:a16="http://schemas.microsoft.com/office/drawing/2014/main" id="{794FFA30-E6A5-4336-B025-63AB284DF803}"/>
              </a:ext>
            </a:extLst>
          </p:cNvPr>
          <p:cNvSpPr/>
          <p:nvPr/>
        </p:nvSpPr>
        <p:spPr>
          <a:xfrm>
            <a:off x="1314950" y="2304150"/>
            <a:ext cx="4023345" cy="2320443"/>
          </a:xfrm>
          <a:prstGeom prst="rect">
            <a:avLst/>
          </a:prstGeom>
        </p:spPr>
        <p:txBody>
          <a:bodyPr wrap="none">
            <a:spAutoFit/>
          </a:bodyPr>
          <a:lstStyle/>
          <a:p>
            <a:pPr algn="ctr">
              <a:lnSpc>
                <a:spcPct val="70000"/>
              </a:lnSpc>
            </a:pPr>
            <a:r>
              <a:rPr lang="fr-CA" sz="6750" kern="1100" spc="-413" dirty="0">
                <a:solidFill>
                  <a:srgbClr val="002060"/>
                </a:solidFill>
                <a:latin typeface="Calibri Light" panose="020F0302020204030204" pitchFamily="34" charset="0"/>
                <a:cs typeface="Calibri Light" panose="020F0302020204030204" pitchFamily="34" charset="0"/>
              </a:rPr>
              <a:t>Faire des </a:t>
            </a:r>
          </a:p>
          <a:p>
            <a:pPr algn="ctr">
              <a:lnSpc>
                <a:spcPct val="70000"/>
              </a:lnSpc>
            </a:pPr>
            <a:r>
              <a:rPr lang="fr-CA" sz="6750" kern="1100" spc="-413" dirty="0">
                <a:solidFill>
                  <a:srgbClr val="002060"/>
                </a:solidFill>
                <a:latin typeface="Calibri Light" panose="020F0302020204030204" pitchFamily="34" charset="0"/>
                <a:cs typeface="Calibri Light" panose="020F0302020204030204" pitchFamily="34" charset="0"/>
              </a:rPr>
              <a:t>découvertes </a:t>
            </a:r>
          </a:p>
          <a:p>
            <a:pPr algn="ctr">
              <a:lnSpc>
                <a:spcPct val="70000"/>
              </a:lnSpc>
            </a:pPr>
            <a:r>
              <a:rPr lang="fr-CA" sz="6750" kern="1100" spc="-413" dirty="0">
                <a:solidFill>
                  <a:srgbClr val="002060"/>
                </a:solidFill>
                <a:latin typeface="Calibri Light" panose="020F0302020204030204" pitchFamily="34" charset="0"/>
                <a:cs typeface="Calibri Light" panose="020F0302020204030204" pitchFamily="34" charset="0"/>
              </a:rPr>
              <a:t>ensemble</a:t>
            </a:r>
            <a:r>
              <a:rPr lang="fr-CA" sz="6750" kern="1100" spc="-413" dirty="0">
                <a:solidFill>
                  <a:schemeClr val="tx2"/>
                </a:solidFill>
                <a:latin typeface="Calibri Light" panose="020F0302020204030204" pitchFamily="34" charset="0"/>
                <a:cs typeface="Calibri Light" panose="020F0302020204030204" pitchFamily="34" charset="0"/>
              </a:rPr>
              <a:t> </a:t>
            </a:r>
            <a:endParaRPr lang="en-US" sz="6750" kern="1100" spc="-413" dirty="0">
              <a:solidFill>
                <a:schemeClr val="tx2"/>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B6CD700D-1B3F-488D-8FBA-33C5EC835519}"/>
              </a:ext>
            </a:extLst>
          </p:cNvPr>
          <p:cNvSpPr/>
          <p:nvPr/>
        </p:nvSpPr>
        <p:spPr>
          <a:xfrm>
            <a:off x="6724307" y="2759936"/>
            <a:ext cx="4596643" cy="1471300"/>
          </a:xfrm>
          <a:prstGeom prst="rect">
            <a:avLst/>
          </a:prstGeom>
          <a:noFill/>
        </p:spPr>
        <p:txBody>
          <a:bodyPr wrap="none">
            <a:spAutoFit/>
          </a:bodyPr>
          <a:lstStyle/>
          <a:p>
            <a:pPr algn="ctr">
              <a:lnSpc>
                <a:spcPct val="80000"/>
              </a:lnSpc>
            </a:pPr>
            <a:r>
              <a:rPr lang="fr-CA" sz="4050" kern="700" spc="-150" dirty="0">
                <a:solidFill>
                  <a:srgbClr val="E02C27"/>
                </a:solidFill>
                <a:latin typeface="Calibri Light" panose="020F0302020204030204" pitchFamily="34" charset="0"/>
                <a:cs typeface="Calibri Light" panose="020F0302020204030204" pitchFamily="34" charset="0"/>
              </a:rPr>
              <a:t>La Vision canadienne </a:t>
            </a:r>
          </a:p>
          <a:p>
            <a:pPr algn="ctr">
              <a:lnSpc>
                <a:spcPct val="80000"/>
              </a:lnSpc>
            </a:pPr>
            <a:r>
              <a:rPr lang="fr-CA" sz="3000" b="1" kern="900" spc="-150" dirty="0">
                <a:solidFill>
                  <a:srgbClr val="E02C27"/>
                </a:solidFill>
                <a:latin typeface="Calibri Light" panose="020F0302020204030204" pitchFamily="34" charset="0"/>
                <a:cs typeface="Calibri Light" panose="020F0302020204030204" pitchFamily="34" charset="0"/>
              </a:rPr>
              <a:t>de la </a:t>
            </a:r>
          </a:p>
          <a:p>
            <a:pPr algn="ctr">
              <a:lnSpc>
                <a:spcPct val="80000"/>
              </a:lnSpc>
            </a:pPr>
            <a:r>
              <a:rPr lang="fr-CA" sz="4050" kern="700" spc="-150" dirty="0">
                <a:solidFill>
                  <a:srgbClr val="E02C27"/>
                </a:solidFill>
                <a:latin typeface="Calibri Light" panose="020F0302020204030204" pitchFamily="34" charset="0"/>
                <a:cs typeface="Calibri Light" panose="020F0302020204030204" pitchFamily="34" charset="0"/>
              </a:rPr>
              <a:t>recherche sur le cancer</a:t>
            </a:r>
          </a:p>
        </p:txBody>
      </p:sp>
      <p:cxnSp>
        <p:nvCxnSpPr>
          <p:cNvPr id="7" name="Straight Connector 6">
            <a:extLst>
              <a:ext uri="{FF2B5EF4-FFF2-40B4-BE49-F238E27FC236}">
                <a16:creationId xmlns:a16="http://schemas.microsoft.com/office/drawing/2014/main" id="{B4466BF4-3369-404D-BDCF-82251EABC311}"/>
              </a:ext>
            </a:extLst>
          </p:cNvPr>
          <p:cNvCxnSpPr>
            <a:cxnSpLocks/>
          </p:cNvCxnSpPr>
          <p:nvPr/>
        </p:nvCxnSpPr>
        <p:spPr>
          <a:xfrm>
            <a:off x="9525000" y="3451859"/>
            <a:ext cx="1577340" cy="0"/>
          </a:xfrm>
          <a:prstGeom prst="line">
            <a:avLst/>
          </a:prstGeom>
          <a:ln>
            <a:solidFill>
              <a:srgbClr val="E02C2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56B1B9-6854-4E1B-B105-20691B1C0FB8}"/>
              </a:ext>
            </a:extLst>
          </p:cNvPr>
          <p:cNvCxnSpPr>
            <a:cxnSpLocks/>
          </p:cNvCxnSpPr>
          <p:nvPr/>
        </p:nvCxnSpPr>
        <p:spPr>
          <a:xfrm>
            <a:off x="6910271" y="3451859"/>
            <a:ext cx="1577340" cy="0"/>
          </a:xfrm>
          <a:prstGeom prst="line">
            <a:avLst/>
          </a:prstGeom>
          <a:ln>
            <a:solidFill>
              <a:srgbClr val="E02C2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AA2E689-C81B-4255-AF2C-3C1385B2BA7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10572" y="3050565"/>
            <a:ext cx="776417" cy="802589"/>
          </a:xfrm>
          <a:prstGeom prst="rect">
            <a:avLst/>
          </a:prstGeom>
        </p:spPr>
      </p:pic>
    </p:spTree>
    <p:extLst>
      <p:ext uri="{BB962C8B-B14F-4D97-AF65-F5344CB8AC3E}">
        <p14:creationId xmlns:p14="http://schemas.microsoft.com/office/powerpoint/2010/main" val="411152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4039" y="566483"/>
            <a:ext cx="11082020" cy="677264"/>
          </a:xfrm>
        </p:spPr>
        <p:txBody>
          <a:bodyPr>
            <a:noAutofit/>
          </a:bodyPr>
          <a:lstStyle/>
          <a:p>
            <a:r>
              <a:rPr lang="fr-FR" sz="3200" dirty="0"/>
              <a:t>Apprentissage 2 : la recherche canadienne sur le cancer doit être audacieuse</a:t>
            </a:r>
            <a:r>
              <a:rPr lang="en-CA" sz="3200" dirty="0"/>
              <a:t>.</a:t>
            </a:r>
            <a:endParaRPr lang="en-CA" sz="3200" i="1"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74039" y="6435623"/>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10</a:t>
            </a:fld>
            <a:endParaRPr lang="en-CA" dirty="0"/>
          </a:p>
        </p:txBody>
      </p:sp>
      <p:pic>
        <p:nvPicPr>
          <p:cNvPr id="7" name="Picture 2" descr="Image result for icon for trends">
            <a:extLst>
              <a:ext uri="{FF2B5EF4-FFF2-40B4-BE49-F238E27FC236}">
                <a16:creationId xmlns:a16="http://schemas.microsoft.com/office/drawing/2014/main" id="{654179D5-CDBA-46D5-9BFD-AD725467822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5539" y="2057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Lightbulb">
            <a:extLst>
              <a:ext uri="{FF2B5EF4-FFF2-40B4-BE49-F238E27FC236}">
                <a16:creationId xmlns:a16="http://schemas.microsoft.com/office/drawing/2014/main" id="{F7B1C5D4-4F65-4FB9-8D1D-6F59AB168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7480" y="2057400"/>
            <a:ext cx="1371600" cy="1371600"/>
          </a:xfrm>
          <a:prstGeom prst="rect">
            <a:avLst/>
          </a:prstGeom>
        </p:spPr>
      </p:pic>
      <p:pic>
        <p:nvPicPr>
          <p:cNvPr id="9" name="Picture 22" descr="Image result for icon for fire outline">
            <a:extLst>
              <a:ext uri="{FF2B5EF4-FFF2-40B4-BE49-F238E27FC236}">
                <a16:creationId xmlns:a16="http://schemas.microsoft.com/office/drawing/2014/main" id="{1BD8DB8C-0182-489F-8C16-9DF4BBF91892}"/>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7715" y="2148840"/>
            <a:ext cx="968032" cy="1188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DE7866A-AFDE-4356-A239-AA9E09BCEA55}"/>
              </a:ext>
            </a:extLst>
          </p:cNvPr>
          <p:cNvSpPr>
            <a:spLocks noGrp="1"/>
          </p:cNvSpPr>
          <p:nvPr>
            <p:ph type="body" sz="quarter" idx="13"/>
          </p:nvPr>
        </p:nvSpPr>
        <p:spPr>
          <a:xfrm>
            <a:off x="420055" y="3611788"/>
            <a:ext cx="2905125" cy="2453732"/>
          </a:xfrm>
        </p:spPr>
        <p:txBody>
          <a:bodyPr>
            <a:noAutofit/>
          </a:bodyPr>
          <a:lstStyle/>
          <a:p>
            <a:pPr indent="0" algn="ctr">
              <a:spcAft>
                <a:spcPts val="600"/>
              </a:spcAft>
              <a:buNone/>
            </a:pPr>
            <a:r>
              <a:rPr lang="fr-FR" dirty="0">
                <a:cs typeface="Segoe UI" panose="020B0502040204020203" pitchFamily="34" charset="0"/>
              </a:rPr>
              <a:t>Les technologies vont nous permettre d’exploiter et d’interpréter les données à un rythme et à une échelle sans précédent.</a:t>
            </a:r>
          </a:p>
        </p:txBody>
      </p:sp>
      <p:sp>
        <p:nvSpPr>
          <p:cNvPr id="11" name="Text Placeholder 3">
            <a:extLst>
              <a:ext uri="{FF2B5EF4-FFF2-40B4-BE49-F238E27FC236}">
                <a16:creationId xmlns:a16="http://schemas.microsoft.com/office/drawing/2014/main" id="{A7030974-4473-48B6-95DE-2601CBB1EE08}"/>
              </a:ext>
            </a:extLst>
          </p:cNvPr>
          <p:cNvSpPr txBox="1">
            <a:spLocks/>
          </p:cNvSpPr>
          <p:nvPr/>
        </p:nvSpPr>
        <p:spPr>
          <a:xfrm>
            <a:off x="4767659" y="3611788"/>
            <a:ext cx="2487851" cy="1986371"/>
          </a:xfrm>
          <a:prstGeom prst="rect">
            <a:avLst/>
          </a:prstGeom>
        </p:spPr>
        <p:txBody>
          <a:bodyPr vert="horz" lIns="91440" tIns="45720" rIns="91440" bIns="45720" rtlCol="0">
            <a:noAutofit/>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spcAft>
                <a:spcPts val="600"/>
              </a:spcAft>
              <a:buNone/>
            </a:pPr>
            <a:r>
              <a:rPr lang="fr-FR" dirty="0">
                <a:cs typeface="Segoe UI" panose="020B0502040204020203" pitchFamily="34" charset="0"/>
              </a:rPr>
              <a:t>Nous nous appuyons sur une base solide de recherche de pointe. </a:t>
            </a:r>
          </a:p>
        </p:txBody>
      </p:sp>
      <p:sp>
        <p:nvSpPr>
          <p:cNvPr id="12" name="Text Placeholder 3">
            <a:extLst>
              <a:ext uri="{FF2B5EF4-FFF2-40B4-BE49-F238E27FC236}">
                <a16:creationId xmlns:a16="http://schemas.microsoft.com/office/drawing/2014/main" id="{B5BFA1CA-B9CA-49E8-87C5-DB538B6F2310}"/>
              </a:ext>
            </a:extLst>
          </p:cNvPr>
          <p:cNvSpPr txBox="1">
            <a:spLocks/>
          </p:cNvSpPr>
          <p:nvPr/>
        </p:nvSpPr>
        <p:spPr>
          <a:xfrm>
            <a:off x="8550513" y="3611788"/>
            <a:ext cx="3221432" cy="2372452"/>
          </a:xfrm>
          <a:prstGeom prst="rect">
            <a:avLst/>
          </a:prstGeom>
        </p:spPr>
        <p:txBody>
          <a:bodyPr vert="horz" lIns="91440" tIns="45720" rIns="91440" bIns="45720" rtlCol="0">
            <a:noAutofit/>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spcAft>
                <a:spcPts val="600"/>
              </a:spcAft>
              <a:buNone/>
            </a:pPr>
            <a:r>
              <a:rPr lang="fr-FR" dirty="0"/>
              <a:t>Nous avons besoin de nouvelles approches en matière de collaboration, de partage des données et de transposition des découvertes. </a:t>
            </a:r>
          </a:p>
        </p:txBody>
      </p:sp>
    </p:spTree>
    <p:extLst>
      <p:ext uri="{BB962C8B-B14F-4D97-AF65-F5344CB8AC3E}">
        <p14:creationId xmlns:p14="http://schemas.microsoft.com/office/powerpoint/2010/main" val="1888409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582576"/>
            <a:ext cx="11082020" cy="677264"/>
          </a:xfrm>
        </p:spPr>
        <p:txBody>
          <a:bodyPr>
            <a:noAutofit/>
          </a:bodyPr>
          <a:lstStyle/>
          <a:p>
            <a:r>
              <a:rPr lang="fr-FR" sz="3200" dirty="0"/>
              <a:t>Apprentissage 3 : la recherche canadienne sur le cancer doit être mieux intégrée au sein du système de lutte contre le cancer.</a:t>
            </a:r>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61975" y="6424611"/>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11</a:t>
            </a:fld>
            <a:endParaRPr lang="en-CA" dirty="0"/>
          </a:p>
        </p:txBody>
      </p:sp>
      <p:pic>
        <p:nvPicPr>
          <p:cNvPr id="7" name="Picture 2" descr="Image result for icon for trends">
            <a:extLst>
              <a:ext uri="{FF2B5EF4-FFF2-40B4-BE49-F238E27FC236}">
                <a16:creationId xmlns:a16="http://schemas.microsoft.com/office/drawing/2014/main" id="{654179D5-CDBA-46D5-9BFD-AD725467822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5551" y="2057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Lightbulb">
            <a:extLst>
              <a:ext uri="{FF2B5EF4-FFF2-40B4-BE49-F238E27FC236}">
                <a16:creationId xmlns:a16="http://schemas.microsoft.com/office/drawing/2014/main" id="{F7B1C5D4-4F65-4FB9-8D1D-6F59AB168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7480" y="2057400"/>
            <a:ext cx="1371600" cy="1371600"/>
          </a:xfrm>
          <a:prstGeom prst="rect">
            <a:avLst/>
          </a:prstGeom>
        </p:spPr>
      </p:pic>
      <p:pic>
        <p:nvPicPr>
          <p:cNvPr id="9" name="Picture 22" descr="Image result for icon for fire outline">
            <a:extLst>
              <a:ext uri="{FF2B5EF4-FFF2-40B4-BE49-F238E27FC236}">
                <a16:creationId xmlns:a16="http://schemas.microsoft.com/office/drawing/2014/main" id="{1BD8DB8C-0182-489F-8C16-9DF4BBF91892}"/>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7715" y="2148840"/>
            <a:ext cx="968032" cy="1188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DE7866A-AFDE-4356-A239-AA9E09BCEA55}"/>
              </a:ext>
            </a:extLst>
          </p:cNvPr>
          <p:cNvSpPr>
            <a:spLocks noGrp="1"/>
          </p:cNvSpPr>
          <p:nvPr>
            <p:ph type="body" sz="quarter" idx="13"/>
          </p:nvPr>
        </p:nvSpPr>
        <p:spPr>
          <a:xfrm>
            <a:off x="477521" y="3611788"/>
            <a:ext cx="2847660" cy="2453732"/>
          </a:xfrm>
        </p:spPr>
        <p:txBody>
          <a:bodyPr>
            <a:noAutofit/>
          </a:bodyPr>
          <a:lstStyle/>
          <a:p>
            <a:pPr indent="0" algn="ctr">
              <a:spcAft>
                <a:spcPts val="600"/>
              </a:spcAft>
              <a:buNone/>
            </a:pPr>
            <a:r>
              <a:rPr lang="fr-FR" dirty="0">
                <a:cs typeface="Segoe UI" panose="020B0502040204020203" pitchFamily="34" charset="0"/>
              </a:rPr>
              <a:t>Les systèmes de soins de santé et la manière dont nous effectuons la recherche vont devenir de plus en plus dynamiques.</a:t>
            </a:r>
          </a:p>
        </p:txBody>
      </p:sp>
      <p:sp>
        <p:nvSpPr>
          <p:cNvPr id="11" name="Text Placeholder 3">
            <a:extLst>
              <a:ext uri="{FF2B5EF4-FFF2-40B4-BE49-F238E27FC236}">
                <a16:creationId xmlns:a16="http://schemas.microsoft.com/office/drawing/2014/main" id="{A7030974-4473-48B6-95DE-2601CBB1EE08}"/>
              </a:ext>
            </a:extLst>
          </p:cNvPr>
          <p:cNvSpPr txBox="1">
            <a:spLocks/>
          </p:cNvSpPr>
          <p:nvPr/>
        </p:nvSpPr>
        <p:spPr>
          <a:xfrm>
            <a:off x="4634309" y="3611789"/>
            <a:ext cx="2487851" cy="1986371"/>
          </a:xfrm>
          <a:prstGeom prst="rect">
            <a:avLst/>
          </a:prstGeom>
        </p:spPr>
        <p:txBody>
          <a:bodyPr vert="horz" lIns="91440" tIns="45720" rIns="91440" bIns="45720" rtlCol="0">
            <a:noAutofit/>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spcAft>
                <a:spcPts val="600"/>
              </a:spcAft>
              <a:buNone/>
            </a:pPr>
            <a:r>
              <a:rPr lang="fr-FR" dirty="0">
                <a:cs typeface="Segoe UI" panose="020B0502040204020203" pitchFamily="34" charset="0"/>
              </a:rPr>
              <a:t>Notre infrastructure de recherche sur le cancer doit être mieux alignée et intégrée.</a:t>
            </a:r>
          </a:p>
        </p:txBody>
      </p:sp>
      <p:sp>
        <p:nvSpPr>
          <p:cNvPr id="12" name="Text Placeholder 3">
            <a:extLst>
              <a:ext uri="{FF2B5EF4-FFF2-40B4-BE49-F238E27FC236}">
                <a16:creationId xmlns:a16="http://schemas.microsoft.com/office/drawing/2014/main" id="{B5BFA1CA-B9CA-49E8-87C5-DB538B6F2310}"/>
              </a:ext>
            </a:extLst>
          </p:cNvPr>
          <p:cNvSpPr txBox="1">
            <a:spLocks/>
          </p:cNvSpPr>
          <p:nvPr/>
        </p:nvSpPr>
        <p:spPr>
          <a:xfrm>
            <a:off x="8866821" y="3652428"/>
            <a:ext cx="2487851" cy="2372452"/>
          </a:xfrm>
          <a:prstGeom prst="rect">
            <a:avLst/>
          </a:prstGeom>
        </p:spPr>
        <p:txBody>
          <a:bodyPr vert="horz" lIns="91440" tIns="45720" rIns="91440" bIns="45720" rtlCol="0">
            <a:normAutofit fontScale="85000" lnSpcReduction="20000"/>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spcAft>
                <a:spcPts val="600"/>
              </a:spcAft>
              <a:buNone/>
            </a:pPr>
            <a:r>
              <a:rPr lang="fr-FR" sz="2800" dirty="0">
                <a:cs typeface="Segoe UI" panose="020B0502040204020203" pitchFamily="34" charset="0"/>
              </a:rPr>
              <a:t>Nous devons de toute urgence transposer et intégrer les découvertes pour mieux lutter contre le cancer.</a:t>
            </a:r>
          </a:p>
          <a:p>
            <a:pPr indent="0">
              <a:buFont typeface="Arial" panose="020B0604020202020204" pitchFamily="34" charset="0"/>
              <a:buNone/>
            </a:pPr>
            <a:endParaRPr lang="en-US" dirty="0"/>
          </a:p>
        </p:txBody>
      </p:sp>
    </p:spTree>
    <p:extLst>
      <p:ext uri="{BB962C8B-B14F-4D97-AF65-F5344CB8AC3E}">
        <p14:creationId xmlns:p14="http://schemas.microsoft.com/office/powerpoint/2010/main" val="3083498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12</a:t>
            </a:fld>
            <a:endParaRPr lang="en-CA" dirty="0"/>
          </a:p>
        </p:txBody>
      </p:sp>
      <p:sp>
        <p:nvSpPr>
          <p:cNvPr id="6" name="TextBox 5">
            <a:extLst>
              <a:ext uri="{FF2B5EF4-FFF2-40B4-BE49-F238E27FC236}">
                <a16:creationId xmlns:a16="http://schemas.microsoft.com/office/drawing/2014/main" id="{33C397BD-F224-45AF-8856-820ABB659F43}"/>
              </a:ext>
            </a:extLst>
          </p:cNvPr>
          <p:cNvSpPr txBox="1"/>
          <p:nvPr/>
        </p:nvSpPr>
        <p:spPr>
          <a:xfrm>
            <a:off x="5119687" y="777181"/>
            <a:ext cx="6118098" cy="4892346"/>
          </a:xfrm>
          <a:prstGeom prst="hexagon">
            <a:avLst/>
          </a:prstGeom>
          <a:solidFill>
            <a:schemeClr val="accent1">
              <a:lumMod val="50000"/>
            </a:schemeClr>
          </a:solidFill>
          <a:ln w="101600">
            <a:solidFill>
              <a:srgbClr val="07B59F"/>
            </a:solidFill>
          </a:ln>
        </p:spPr>
        <p:txBody>
          <a:bodyPr wrap="square" lIns="0" tIns="0" rIns="0" bIns="0" rtlCol="0" anchor="ctr" anchorCtr="0">
            <a:noAutofit/>
          </a:bodyPr>
          <a:lstStyle/>
          <a:p>
            <a:pPr algn="ctr">
              <a:spcAft>
                <a:spcPts val="300"/>
              </a:spcAft>
            </a:pPr>
            <a:r>
              <a:rPr lang="fr-FR" sz="2400" spc="-100" dirty="0">
                <a:solidFill>
                  <a:schemeClr val="bg1"/>
                </a:solidFill>
                <a:latin typeface="+mj-lt"/>
              </a:rPr>
              <a:t>Chaque personne </a:t>
            </a:r>
          </a:p>
          <a:p>
            <a:pPr algn="ctr">
              <a:spcAft>
                <a:spcPts val="300"/>
              </a:spcAft>
            </a:pPr>
            <a:r>
              <a:rPr lang="fr-FR" sz="2400" spc="-100" dirty="0">
                <a:solidFill>
                  <a:schemeClr val="bg1"/>
                </a:solidFill>
                <a:latin typeface="+mj-lt"/>
              </a:rPr>
              <a:t>au Canada </a:t>
            </a:r>
          </a:p>
          <a:p>
            <a:pPr algn="ctr">
              <a:spcAft>
                <a:spcPts val="300"/>
              </a:spcAft>
            </a:pPr>
            <a:r>
              <a:rPr lang="fr-FR" sz="2400" spc="-100" dirty="0">
                <a:solidFill>
                  <a:schemeClr val="bg1"/>
                </a:solidFill>
                <a:latin typeface="+mj-lt"/>
              </a:rPr>
              <a:t>fait partie d’un mouvement audacieux </a:t>
            </a:r>
          </a:p>
          <a:p>
            <a:pPr algn="ctr">
              <a:spcAft>
                <a:spcPts val="300"/>
              </a:spcAft>
            </a:pPr>
            <a:r>
              <a:rPr lang="fr-FR" sz="2400" spc="-100" dirty="0">
                <a:solidFill>
                  <a:schemeClr val="bg1"/>
                </a:solidFill>
                <a:latin typeface="+mj-lt"/>
              </a:rPr>
              <a:t>visant à repousser les frontières </a:t>
            </a:r>
          </a:p>
          <a:p>
            <a:pPr algn="ctr">
              <a:spcAft>
                <a:spcPts val="300"/>
              </a:spcAft>
            </a:pPr>
            <a:r>
              <a:rPr lang="fr-FR" sz="2400" spc="-100" dirty="0">
                <a:solidFill>
                  <a:schemeClr val="bg1"/>
                </a:solidFill>
                <a:latin typeface="+mj-lt"/>
              </a:rPr>
              <a:t>de la recherche </a:t>
            </a:r>
          </a:p>
          <a:p>
            <a:pPr algn="ctr">
              <a:spcAft>
                <a:spcPts val="300"/>
              </a:spcAft>
            </a:pPr>
            <a:r>
              <a:rPr lang="fr-FR" sz="2400" spc="-100" dirty="0">
                <a:solidFill>
                  <a:schemeClr val="bg1"/>
                </a:solidFill>
                <a:latin typeface="+mj-lt"/>
              </a:rPr>
              <a:t>sur le cancer et à transformer </a:t>
            </a:r>
          </a:p>
          <a:p>
            <a:pPr algn="ctr">
              <a:spcAft>
                <a:spcPts val="300"/>
              </a:spcAft>
            </a:pPr>
            <a:r>
              <a:rPr lang="fr-FR" sz="2400" spc="-100" dirty="0">
                <a:solidFill>
                  <a:schemeClr val="bg1"/>
                </a:solidFill>
                <a:latin typeface="+mj-lt"/>
              </a:rPr>
              <a:t>toutes les </a:t>
            </a:r>
          </a:p>
          <a:p>
            <a:pPr algn="ctr">
              <a:spcAft>
                <a:spcPts val="300"/>
              </a:spcAft>
            </a:pPr>
            <a:r>
              <a:rPr lang="fr-FR" sz="2400" spc="-100" dirty="0">
                <a:solidFill>
                  <a:schemeClr val="bg1"/>
                </a:solidFill>
                <a:latin typeface="+mj-lt"/>
              </a:rPr>
              <a:t>découvertes prometteuses </a:t>
            </a:r>
          </a:p>
          <a:p>
            <a:pPr algn="ctr">
              <a:spcAft>
                <a:spcPts val="300"/>
              </a:spcAft>
            </a:pPr>
            <a:r>
              <a:rPr lang="fr-FR" sz="2400" spc="-100" dirty="0">
                <a:solidFill>
                  <a:schemeClr val="bg1"/>
                </a:solidFill>
                <a:latin typeface="+mj-lt"/>
              </a:rPr>
              <a:t>en une santé et </a:t>
            </a:r>
          </a:p>
          <a:p>
            <a:pPr algn="ctr">
              <a:spcAft>
                <a:spcPts val="300"/>
              </a:spcAft>
            </a:pPr>
            <a:r>
              <a:rPr lang="fr-FR" sz="2400" spc="-100" dirty="0">
                <a:solidFill>
                  <a:schemeClr val="bg1"/>
                </a:solidFill>
                <a:latin typeface="+mj-lt"/>
              </a:rPr>
              <a:t>un bien-être optimaux.</a:t>
            </a:r>
          </a:p>
        </p:txBody>
      </p:sp>
      <p:pic>
        <p:nvPicPr>
          <p:cNvPr id="2" name="Picture 1">
            <a:extLst>
              <a:ext uri="{FF2B5EF4-FFF2-40B4-BE49-F238E27FC236}">
                <a16:creationId xmlns:a16="http://schemas.microsoft.com/office/drawing/2014/main" id="{8ED3D723-C60C-4D9A-9496-49E5382D0C98}"/>
              </a:ext>
            </a:extLst>
          </p:cNvPr>
          <p:cNvPicPr>
            <a:picLocks noChangeAspect="1"/>
          </p:cNvPicPr>
          <p:nvPr/>
        </p:nvPicPr>
        <p:blipFill>
          <a:blip r:embed="rId2"/>
          <a:stretch>
            <a:fillRect/>
          </a:stretch>
        </p:blipFill>
        <p:spPr>
          <a:xfrm>
            <a:off x="500062" y="1009718"/>
            <a:ext cx="3928576" cy="4427272"/>
          </a:xfrm>
          <a:prstGeom prst="rect">
            <a:avLst/>
          </a:prstGeom>
        </p:spPr>
      </p:pic>
    </p:spTree>
    <p:extLst>
      <p:ext uri="{BB962C8B-B14F-4D97-AF65-F5344CB8AC3E}">
        <p14:creationId xmlns:p14="http://schemas.microsoft.com/office/powerpoint/2010/main" val="274853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13</a:t>
            </a:fld>
            <a:endParaRPr lang="en-CA" dirty="0"/>
          </a:p>
        </p:txBody>
      </p:sp>
      <p:sp>
        <p:nvSpPr>
          <p:cNvPr id="7" name="Rectangle 6">
            <a:extLst>
              <a:ext uri="{FF2B5EF4-FFF2-40B4-BE49-F238E27FC236}">
                <a16:creationId xmlns:a16="http://schemas.microsoft.com/office/drawing/2014/main" id="{26D703F4-E96F-4B76-8E7D-63387D4C8779}"/>
              </a:ext>
            </a:extLst>
          </p:cNvPr>
          <p:cNvSpPr/>
          <p:nvPr/>
        </p:nvSpPr>
        <p:spPr>
          <a:xfrm>
            <a:off x="414781" y="1122614"/>
            <a:ext cx="2428875" cy="4247317"/>
          </a:xfrm>
          <a:prstGeom prst="rect">
            <a:avLst/>
          </a:prstGeom>
        </p:spPr>
        <p:txBody>
          <a:bodyPr wrap="square">
            <a:spAutoFit/>
          </a:bodyPr>
          <a:lstStyle/>
          <a:p>
            <a:pPr algn="ctr"/>
            <a:r>
              <a:rPr lang="fr-FR" dirty="0">
                <a:latin typeface="+mj-lt"/>
              </a:rPr>
              <a:t>Si la Vision est de grande envergure, elle est aussi profondément personnelle. Nous espérons que </a:t>
            </a:r>
            <a:r>
              <a:rPr lang="fr-FR" b="1" dirty="0"/>
              <a:t>chaque personne au Canada </a:t>
            </a:r>
            <a:r>
              <a:rPr lang="fr-FR" dirty="0">
                <a:latin typeface="+mj-lt"/>
              </a:rPr>
              <a:t>se sent incluse dans cette Vision et inspirée pour contribuer à la recherche sur le cancer de manière à refléter la diversité du Canada et notre désir commun de faire progresser l’équité en santé. </a:t>
            </a:r>
          </a:p>
        </p:txBody>
      </p:sp>
      <p:sp>
        <p:nvSpPr>
          <p:cNvPr id="6" name="TextBox 5">
            <a:extLst>
              <a:ext uri="{FF2B5EF4-FFF2-40B4-BE49-F238E27FC236}">
                <a16:creationId xmlns:a16="http://schemas.microsoft.com/office/drawing/2014/main" id="{F6D541B2-4FA6-46DB-99BC-6EBCB6F97C6F}"/>
              </a:ext>
            </a:extLst>
          </p:cNvPr>
          <p:cNvSpPr txBox="1"/>
          <p:nvPr/>
        </p:nvSpPr>
        <p:spPr>
          <a:xfrm>
            <a:off x="2962656" y="786384"/>
            <a:ext cx="6118098" cy="4892346"/>
          </a:xfrm>
          <a:prstGeom prst="hexagon">
            <a:avLst/>
          </a:prstGeom>
          <a:solidFill>
            <a:schemeClr val="accent1">
              <a:lumMod val="50000"/>
            </a:schemeClr>
          </a:solidFill>
          <a:ln w="101600">
            <a:solidFill>
              <a:srgbClr val="07B59F"/>
            </a:solidFill>
          </a:ln>
        </p:spPr>
        <p:txBody>
          <a:bodyPr wrap="square" lIns="0" tIns="0" rIns="0" bIns="0" rtlCol="0" anchor="ctr" anchorCtr="0">
            <a:noAutofit/>
          </a:bodyPr>
          <a:lstStyle/>
          <a:p>
            <a:pPr algn="ctr">
              <a:spcAft>
                <a:spcPts val="300"/>
              </a:spcAft>
            </a:pPr>
            <a:r>
              <a:rPr lang="fr-FR" sz="2400" b="1" spc="-100" dirty="0">
                <a:solidFill>
                  <a:schemeClr val="bg1"/>
                </a:solidFill>
              </a:rPr>
              <a:t>Chaque personne </a:t>
            </a:r>
          </a:p>
          <a:p>
            <a:pPr algn="ctr">
              <a:spcAft>
                <a:spcPts val="300"/>
              </a:spcAft>
            </a:pPr>
            <a:r>
              <a:rPr lang="fr-FR" sz="2400" b="1" spc="-100" dirty="0">
                <a:solidFill>
                  <a:schemeClr val="bg1"/>
                </a:solidFill>
              </a:rPr>
              <a:t>au Canada </a:t>
            </a:r>
          </a:p>
          <a:p>
            <a:pPr algn="ctr">
              <a:spcAft>
                <a:spcPts val="300"/>
              </a:spcAft>
            </a:pPr>
            <a:r>
              <a:rPr lang="fr-FR" sz="2400" spc="-100" dirty="0">
                <a:solidFill>
                  <a:schemeClr val="bg1"/>
                </a:solidFill>
                <a:latin typeface="+mj-lt"/>
              </a:rPr>
              <a:t>fait partie d’un mouvement audacieux </a:t>
            </a:r>
          </a:p>
          <a:p>
            <a:pPr algn="ctr">
              <a:spcAft>
                <a:spcPts val="300"/>
              </a:spcAft>
            </a:pPr>
            <a:r>
              <a:rPr lang="fr-FR" sz="2400" spc="-100" dirty="0">
                <a:solidFill>
                  <a:schemeClr val="bg1"/>
                </a:solidFill>
                <a:latin typeface="+mj-lt"/>
              </a:rPr>
              <a:t>visant à repousser les frontières </a:t>
            </a:r>
          </a:p>
          <a:p>
            <a:pPr algn="ctr">
              <a:spcAft>
                <a:spcPts val="300"/>
              </a:spcAft>
            </a:pPr>
            <a:r>
              <a:rPr lang="fr-FR" sz="2400" spc="-100" dirty="0">
                <a:solidFill>
                  <a:schemeClr val="bg1"/>
                </a:solidFill>
                <a:latin typeface="+mj-lt"/>
              </a:rPr>
              <a:t>de la recherche </a:t>
            </a:r>
          </a:p>
          <a:p>
            <a:pPr algn="ctr">
              <a:spcAft>
                <a:spcPts val="300"/>
              </a:spcAft>
            </a:pPr>
            <a:r>
              <a:rPr lang="fr-FR" sz="2400" spc="-100" dirty="0">
                <a:solidFill>
                  <a:schemeClr val="bg1"/>
                </a:solidFill>
                <a:latin typeface="+mj-lt"/>
              </a:rPr>
              <a:t>sur le cancer et à transformer </a:t>
            </a:r>
          </a:p>
          <a:p>
            <a:pPr algn="ctr">
              <a:spcAft>
                <a:spcPts val="300"/>
              </a:spcAft>
            </a:pPr>
            <a:r>
              <a:rPr lang="fr-FR" sz="2400" spc="-100" dirty="0">
                <a:solidFill>
                  <a:schemeClr val="bg1"/>
                </a:solidFill>
                <a:latin typeface="+mj-lt"/>
              </a:rPr>
              <a:t>toutes les </a:t>
            </a:r>
          </a:p>
          <a:p>
            <a:pPr algn="ctr">
              <a:spcAft>
                <a:spcPts val="300"/>
              </a:spcAft>
            </a:pPr>
            <a:r>
              <a:rPr lang="fr-FR" sz="2400" spc="-100" dirty="0">
                <a:solidFill>
                  <a:schemeClr val="bg1"/>
                </a:solidFill>
                <a:latin typeface="+mj-lt"/>
              </a:rPr>
              <a:t>découvertes prometteuses </a:t>
            </a:r>
          </a:p>
          <a:p>
            <a:pPr algn="ctr">
              <a:spcAft>
                <a:spcPts val="300"/>
              </a:spcAft>
            </a:pPr>
            <a:r>
              <a:rPr lang="fr-FR" sz="2400" spc="-100" dirty="0">
                <a:solidFill>
                  <a:schemeClr val="bg1"/>
                </a:solidFill>
                <a:latin typeface="+mj-lt"/>
              </a:rPr>
              <a:t>en une santé et </a:t>
            </a:r>
          </a:p>
          <a:p>
            <a:pPr algn="ctr">
              <a:spcAft>
                <a:spcPts val="300"/>
              </a:spcAft>
            </a:pPr>
            <a:r>
              <a:rPr lang="fr-FR" sz="2400" spc="-100" dirty="0">
                <a:solidFill>
                  <a:schemeClr val="bg1"/>
                </a:solidFill>
                <a:latin typeface="+mj-lt"/>
              </a:rPr>
              <a:t>un bien-être optimaux.</a:t>
            </a:r>
          </a:p>
        </p:txBody>
      </p:sp>
    </p:spTree>
    <p:extLst>
      <p:ext uri="{BB962C8B-B14F-4D97-AF65-F5344CB8AC3E}">
        <p14:creationId xmlns:p14="http://schemas.microsoft.com/office/powerpoint/2010/main" val="138406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14</a:t>
            </a:fld>
            <a:endParaRPr lang="en-CA" dirty="0"/>
          </a:p>
        </p:txBody>
      </p:sp>
      <p:sp>
        <p:nvSpPr>
          <p:cNvPr id="7" name="Rectangle 6">
            <a:extLst>
              <a:ext uri="{FF2B5EF4-FFF2-40B4-BE49-F238E27FC236}">
                <a16:creationId xmlns:a16="http://schemas.microsoft.com/office/drawing/2014/main" id="{26D703F4-E96F-4B76-8E7D-63387D4C8779}"/>
              </a:ext>
            </a:extLst>
          </p:cNvPr>
          <p:cNvSpPr/>
          <p:nvPr/>
        </p:nvSpPr>
        <p:spPr>
          <a:xfrm>
            <a:off x="9406381" y="1466289"/>
            <a:ext cx="2428875" cy="3416320"/>
          </a:xfrm>
          <a:prstGeom prst="rect">
            <a:avLst/>
          </a:prstGeom>
        </p:spPr>
        <p:txBody>
          <a:bodyPr wrap="square">
            <a:spAutoFit/>
          </a:bodyPr>
          <a:lstStyle/>
          <a:p>
            <a:pPr algn="ctr"/>
            <a:r>
              <a:rPr lang="fr-FR" dirty="0">
                <a:latin typeface="+mj-lt"/>
              </a:rPr>
              <a:t>Nous avons besoin que la recherche sur le cancer devienne un </a:t>
            </a:r>
            <a:r>
              <a:rPr lang="fr-FR" b="1" dirty="0"/>
              <a:t>mouvement social audacieux</a:t>
            </a:r>
            <a:r>
              <a:rPr lang="fr-FR" dirty="0">
                <a:latin typeface="+mj-lt"/>
              </a:rPr>
              <a:t>, créant un sentiment d’urgence et unissant les gens dans une alliance qui exige des solutions d’un système capable d’apporter un changement positif.</a:t>
            </a:r>
          </a:p>
        </p:txBody>
      </p:sp>
      <p:sp>
        <p:nvSpPr>
          <p:cNvPr id="6" name="TextBox 5">
            <a:extLst>
              <a:ext uri="{FF2B5EF4-FFF2-40B4-BE49-F238E27FC236}">
                <a16:creationId xmlns:a16="http://schemas.microsoft.com/office/drawing/2014/main" id="{A5FCF404-CF63-4347-BA58-1076D9FB628B}"/>
              </a:ext>
            </a:extLst>
          </p:cNvPr>
          <p:cNvSpPr txBox="1"/>
          <p:nvPr/>
        </p:nvSpPr>
        <p:spPr>
          <a:xfrm>
            <a:off x="2962656" y="790316"/>
            <a:ext cx="6118098" cy="4892346"/>
          </a:xfrm>
          <a:prstGeom prst="hexagon">
            <a:avLst/>
          </a:prstGeom>
          <a:solidFill>
            <a:schemeClr val="accent1">
              <a:lumMod val="50000"/>
            </a:schemeClr>
          </a:solidFill>
          <a:ln w="101600">
            <a:solidFill>
              <a:srgbClr val="07B59F"/>
            </a:solidFill>
          </a:ln>
        </p:spPr>
        <p:txBody>
          <a:bodyPr wrap="square" lIns="0" tIns="0" rIns="0" bIns="0" rtlCol="0" anchor="ctr" anchorCtr="0">
            <a:noAutofit/>
          </a:bodyPr>
          <a:lstStyle/>
          <a:p>
            <a:pPr algn="ctr">
              <a:spcAft>
                <a:spcPts val="300"/>
              </a:spcAft>
            </a:pPr>
            <a:r>
              <a:rPr lang="fr-FR" sz="2400" spc="-100" dirty="0">
                <a:solidFill>
                  <a:schemeClr val="bg1"/>
                </a:solidFill>
                <a:latin typeface="+mj-lt"/>
              </a:rPr>
              <a:t>Chaque personne </a:t>
            </a:r>
          </a:p>
          <a:p>
            <a:pPr algn="ctr">
              <a:spcAft>
                <a:spcPts val="300"/>
              </a:spcAft>
            </a:pPr>
            <a:r>
              <a:rPr lang="fr-FR" sz="2400" spc="-100" dirty="0">
                <a:solidFill>
                  <a:schemeClr val="bg1"/>
                </a:solidFill>
                <a:latin typeface="+mj-lt"/>
              </a:rPr>
              <a:t>au Canada </a:t>
            </a:r>
          </a:p>
          <a:p>
            <a:pPr algn="ctr">
              <a:spcAft>
                <a:spcPts val="300"/>
              </a:spcAft>
            </a:pPr>
            <a:r>
              <a:rPr lang="fr-FR" sz="2400" b="1" spc="-180" dirty="0">
                <a:solidFill>
                  <a:schemeClr val="bg1"/>
                </a:solidFill>
              </a:rPr>
              <a:t>fait partie d’un mouvement audacieux </a:t>
            </a:r>
          </a:p>
          <a:p>
            <a:pPr algn="ctr">
              <a:spcAft>
                <a:spcPts val="300"/>
              </a:spcAft>
            </a:pPr>
            <a:r>
              <a:rPr lang="fr-FR" sz="2400" spc="-100" dirty="0">
                <a:solidFill>
                  <a:schemeClr val="bg1"/>
                </a:solidFill>
                <a:latin typeface="+mj-lt"/>
              </a:rPr>
              <a:t>visant à repousser les frontières </a:t>
            </a:r>
          </a:p>
          <a:p>
            <a:pPr algn="ctr">
              <a:spcAft>
                <a:spcPts val="300"/>
              </a:spcAft>
            </a:pPr>
            <a:r>
              <a:rPr lang="fr-FR" sz="2400" spc="-100" dirty="0">
                <a:solidFill>
                  <a:schemeClr val="bg1"/>
                </a:solidFill>
                <a:latin typeface="+mj-lt"/>
              </a:rPr>
              <a:t>de la recherche </a:t>
            </a:r>
          </a:p>
          <a:p>
            <a:pPr algn="ctr">
              <a:spcAft>
                <a:spcPts val="300"/>
              </a:spcAft>
            </a:pPr>
            <a:r>
              <a:rPr lang="fr-FR" sz="2400" spc="-100" dirty="0">
                <a:solidFill>
                  <a:schemeClr val="bg1"/>
                </a:solidFill>
                <a:latin typeface="+mj-lt"/>
              </a:rPr>
              <a:t>sur le cancer et à transformer </a:t>
            </a:r>
          </a:p>
          <a:p>
            <a:pPr algn="ctr">
              <a:spcAft>
                <a:spcPts val="300"/>
              </a:spcAft>
            </a:pPr>
            <a:r>
              <a:rPr lang="fr-FR" sz="2400" spc="-100" dirty="0">
                <a:solidFill>
                  <a:schemeClr val="bg1"/>
                </a:solidFill>
                <a:latin typeface="+mj-lt"/>
              </a:rPr>
              <a:t>toutes les </a:t>
            </a:r>
          </a:p>
          <a:p>
            <a:pPr algn="ctr">
              <a:spcAft>
                <a:spcPts val="300"/>
              </a:spcAft>
            </a:pPr>
            <a:r>
              <a:rPr lang="fr-FR" sz="2400" spc="-100" dirty="0">
                <a:solidFill>
                  <a:schemeClr val="bg1"/>
                </a:solidFill>
                <a:latin typeface="+mj-lt"/>
              </a:rPr>
              <a:t>découvertes prometteuses </a:t>
            </a:r>
          </a:p>
          <a:p>
            <a:pPr algn="ctr">
              <a:spcAft>
                <a:spcPts val="300"/>
              </a:spcAft>
            </a:pPr>
            <a:r>
              <a:rPr lang="fr-FR" sz="2400" spc="-100" dirty="0">
                <a:solidFill>
                  <a:schemeClr val="bg1"/>
                </a:solidFill>
                <a:latin typeface="+mj-lt"/>
              </a:rPr>
              <a:t>en une santé et </a:t>
            </a:r>
          </a:p>
          <a:p>
            <a:pPr algn="ctr">
              <a:spcAft>
                <a:spcPts val="300"/>
              </a:spcAft>
            </a:pPr>
            <a:r>
              <a:rPr lang="fr-FR" sz="2400" spc="-100" dirty="0">
                <a:solidFill>
                  <a:schemeClr val="bg1"/>
                </a:solidFill>
                <a:latin typeface="+mj-lt"/>
              </a:rPr>
              <a:t>un bien-être optimaux.</a:t>
            </a:r>
          </a:p>
        </p:txBody>
      </p:sp>
    </p:spTree>
    <p:extLst>
      <p:ext uri="{BB962C8B-B14F-4D97-AF65-F5344CB8AC3E}">
        <p14:creationId xmlns:p14="http://schemas.microsoft.com/office/powerpoint/2010/main" val="310354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15</a:t>
            </a:fld>
            <a:endParaRPr lang="en-CA" dirty="0"/>
          </a:p>
        </p:txBody>
      </p:sp>
      <p:sp>
        <p:nvSpPr>
          <p:cNvPr id="7" name="Rectangle 6">
            <a:extLst>
              <a:ext uri="{FF2B5EF4-FFF2-40B4-BE49-F238E27FC236}">
                <a16:creationId xmlns:a16="http://schemas.microsoft.com/office/drawing/2014/main" id="{26D703F4-E96F-4B76-8E7D-63387D4C8779}"/>
              </a:ext>
            </a:extLst>
          </p:cNvPr>
          <p:cNvSpPr/>
          <p:nvPr/>
        </p:nvSpPr>
        <p:spPr>
          <a:xfrm>
            <a:off x="433831" y="800100"/>
            <a:ext cx="2428875" cy="5078313"/>
          </a:xfrm>
          <a:prstGeom prst="rect">
            <a:avLst/>
          </a:prstGeom>
        </p:spPr>
        <p:txBody>
          <a:bodyPr wrap="square">
            <a:spAutoFit/>
          </a:bodyPr>
          <a:lstStyle/>
          <a:p>
            <a:pPr algn="ctr"/>
            <a:r>
              <a:rPr lang="fr-FR" dirty="0">
                <a:latin typeface="+mj-lt"/>
              </a:rPr>
              <a:t>Nous pensons que ce changement nécessitera une science qui soit tout aussi inspirante. La communauté canadienne de la recherche sur le cancer doit faire figure de </a:t>
            </a:r>
            <a:r>
              <a:rPr lang="fr-FR" b="1" dirty="0"/>
              <a:t>pionnière</a:t>
            </a:r>
            <a:r>
              <a:rPr lang="fr-FR" dirty="0">
                <a:latin typeface="+mj-lt"/>
              </a:rPr>
              <a:t> en adoptant les progrès technologiques, en s’attaquant aux défis les plus complexes liés au cancer et en dirigeant la communauté mondiale tout au long du parcours de lutte contre le cancer.</a:t>
            </a:r>
          </a:p>
        </p:txBody>
      </p:sp>
      <p:sp>
        <p:nvSpPr>
          <p:cNvPr id="6" name="TextBox 5">
            <a:extLst>
              <a:ext uri="{FF2B5EF4-FFF2-40B4-BE49-F238E27FC236}">
                <a16:creationId xmlns:a16="http://schemas.microsoft.com/office/drawing/2014/main" id="{94ACF19C-759D-41EA-AE3B-508605D23B53}"/>
              </a:ext>
            </a:extLst>
          </p:cNvPr>
          <p:cNvSpPr txBox="1"/>
          <p:nvPr/>
        </p:nvSpPr>
        <p:spPr>
          <a:xfrm>
            <a:off x="2962656" y="786384"/>
            <a:ext cx="6118098" cy="4892346"/>
          </a:xfrm>
          <a:prstGeom prst="hexagon">
            <a:avLst/>
          </a:prstGeom>
          <a:solidFill>
            <a:schemeClr val="accent1">
              <a:lumMod val="50000"/>
            </a:schemeClr>
          </a:solidFill>
          <a:ln w="101600">
            <a:solidFill>
              <a:srgbClr val="07B59F"/>
            </a:solidFill>
          </a:ln>
        </p:spPr>
        <p:txBody>
          <a:bodyPr wrap="square" lIns="0" tIns="0" rIns="0" bIns="0" rtlCol="0" anchor="ctr" anchorCtr="0">
            <a:noAutofit/>
          </a:bodyPr>
          <a:lstStyle/>
          <a:p>
            <a:pPr algn="ctr">
              <a:spcAft>
                <a:spcPts val="300"/>
              </a:spcAft>
            </a:pPr>
            <a:r>
              <a:rPr lang="fr-FR" sz="2400" spc="-100" dirty="0">
                <a:solidFill>
                  <a:schemeClr val="bg1"/>
                </a:solidFill>
                <a:latin typeface="+mj-lt"/>
              </a:rPr>
              <a:t>Chaque personne </a:t>
            </a:r>
          </a:p>
          <a:p>
            <a:pPr algn="ctr">
              <a:spcAft>
                <a:spcPts val="300"/>
              </a:spcAft>
            </a:pPr>
            <a:r>
              <a:rPr lang="fr-FR" sz="2400" spc="-100" dirty="0">
                <a:solidFill>
                  <a:schemeClr val="bg1"/>
                </a:solidFill>
                <a:latin typeface="+mj-lt"/>
              </a:rPr>
              <a:t>au Canada </a:t>
            </a:r>
          </a:p>
          <a:p>
            <a:pPr algn="ctr">
              <a:spcAft>
                <a:spcPts val="300"/>
              </a:spcAft>
            </a:pPr>
            <a:r>
              <a:rPr lang="fr-FR" sz="2400" spc="-100" dirty="0">
                <a:solidFill>
                  <a:schemeClr val="bg1"/>
                </a:solidFill>
                <a:latin typeface="+mj-lt"/>
              </a:rPr>
              <a:t>fait partie d’un mouvement audacieux </a:t>
            </a:r>
          </a:p>
          <a:p>
            <a:pPr algn="ctr">
              <a:spcAft>
                <a:spcPts val="300"/>
              </a:spcAft>
            </a:pPr>
            <a:r>
              <a:rPr lang="fr-FR" sz="2400" spc="-100" dirty="0">
                <a:solidFill>
                  <a:schemeClr val="bg1"/>
                </a:solidFill>
                <a:latin typeface="+mj-lt"/>
              </a:rPr>
              <a:t>visant à </a:t>
            </a:r>
            <a:r>
              <a:rPr lang="fr-FR" sz="2400" b="1" spc="-100" dirty="0">
                <a:solidFill>
                  <a:schemeClr val="bg1"/>
                </a:solidFill>
              </a:rPr>
              <a:t>repousser les frontières </a:t>
            </a:r>
          </a:p>
          <a:p>
            <a:pPr algn="ctr">
              <a:spcAft>
                <a:spcPts val="300"/>
              </a:spcAft>
            </a:pPr>
            <a:r>
              <a:rPr lang="fr-FR" sz="2400" b="1" spc="-100" dirty="0">
                <a:solidFill>
                  <a:schemeClr val="bg1"/>
                </a:solidFill>
              </a:rPr>
              <a:t>de la recherche </a:t>
            </a:r>
          </a:p>
          <a:p>
            <a:pPr algn="ctr">
              <a:spcAft>
                <a:spcPts val="300"/>
              </a:spcAft>
            </a:pPr>
            <a:r>
              <a:rPr lang="fr-FR" sz="2400" b="1" spc="-100" dirty="0">
                <a:solidFill>
                  <a:schemeClr val="bg1"/>
                </a:solidFill>
              </a:rPr>
              <a:t>sur le cancer </a:t>
            </a:r>
            <a:r>
              <a:rPr lang="fr-FR" sz="2400" spc="-100" dirty="0">
                <a:solidFill>
                  <a:schemeClr val="bg1"/>
                </a:solidFill>
                <a:latin typeface="+mj-lt"/>
              </a:rPr>
              <a:t>et à transformer </a:t>
            </a:r>
          </a:p>
          <a:p>
            <a:pPr algn="ctr">
              <a:spcAft>
                <a:spcPts val="300"/>
              </a:spcAft>
            </a:pPr>
            <a:r>
              <a:rPr lang="fr-FR" sz="2400" spc="-100" dirty="0">
                <a:solidFill>
                  <a:schemeClr val="bg1"/>
                </a:solidFill>
                <a:latin typeface="+mj-lt"/>
              </a:rPr>
              <a:t>toutes les </a:t>
            </a:r>
          </a:p>
          <a:p>
            <a:pPr algn="ctr">
              <a:spcAft>
                <a:spcPts val="300"/>
              </a:spcAft>
            </a:pPr>
            <a:r>
              <a:rPr lang="fr-FR" sz="2400" spc="-100" dirty="0">
                <a:solidFill>
                  <a:schemeClr val="bg1"/>
                </a:solidFill>
                <a:latin typeface="+mj-lt"/>
              </a:rPr>
              <a:t>découvertes prometteuses </a:t>
            </a:r>
          </a:p>
          <a:p>
            <a:pPr algn="ctr">
              <a:spcAft>
                <a:spcPts val="300"/>
              </a:spcAft>
            </a:pPr>
            <a:r>
              <a:rPr lang="fr-FR" sz="2400" spc="-100" dirty="0">
                <a:solidFill>
                  <a:schemeClr val="bg1"/>
                </a:solidFill>
                <a:latin typeface="+mj-lt"/>
              </a:rPr>
              <a:t>en une santé et </a:t>
            </a:r>
          </a:p>
          <a:p>
            <a:pPr algn="ctr">
              <a:spcAft>
                <a:spcPts val="300"/>
              </a:spcAft>
            </a:pPr>
            <a:r>
              <a:rPr lang="fr-FR" sz="2400" spc="-100" dirty="0">
                <a:solidFill>
                  <a:schemeClr val="bg1"/>
                </a:solidFill>
                <a:latin typeface="+mj-lt"/>
              </a:rPr>
              <a:t>un bien-être optimaux.</a:t>
            </a:r>
          </a:p>
        </p:txBody>
      </p:sp>
    </p:spTree>
    <p:extLst>
      <p:ext uri="{BB962C8B-B14F-4D97-AF65-F5344CB8AC3E}">
        <p14:creationId xmlns:p14="http://schemas.microsoft.com/office/powerpoint/2010/main" val="312302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16</a:t>
            </a:fld>
            <a:endParaRPr lang="en-CA" dirty="0"/>
          </a:p>
        </p:txBody>
      </p:sp>
      <p:sp>
        <p:nvSpPr>
          <p:cNvPr id="7" name="Rectangle 6">
            <a:extLst>
              <a:ext uri="{FF2B5EF4-FFF2-40B4-BE49-F238E27FC236}">
                <a16:creationId xmlns:a16="http://schemas.microsoft.com/office/drawing/2014/main" id="{26D703F4-E96F-4B76-8E7D-63387D4C8779}"/>
              </a:ext>
            </a:extLst>
          </p:cNvPr>
          <p:cNvSpPr/>
          <p:nvPr/>
        </p:nvSpPr>
        <p:spPr>
          <a:xfrm>
            <a:off x="9396856" y="1123389"/>
            <a:ext cx="2428875" cy="4524315"/>
          </a:xfrm>
          <a:prstGeom prst="rect">
            <a:avLst/>
          </a:prstGeom>
        </p:spPr>
        <p:txBody>
          <a:bodyPr wrap="square">
            <a:spAutoFit/>
          </a:bodyPr>
          <a:lstStyle/>
          <a:p>
            <a:pPr algn="ctr"/>
            <a:r>
              <a:rPr lang="fr-FR" dirty="0">
                <a:latin typeface="+mj-lt"/>
              </a:rPr>
              <a:t>Nous pensons également qu’aucune </a:t>
            </a:r>
            <a:r>
              <a:rPr lang="fr-FR" b="1" dirty="0"/>
              <a:t>découverte prometteuse </a:t>
            </a:r>
            <a:r>
              <a:rPr lang="fr-FR" dirty="0">
                <a:latin typeface="+mj-lt"/>
              </a:rPr>
              <a:t>issue de nos efforts – ou des efforts de recherche réalisés n’importe où dans le monde – ne doit être gaspillée. Nous devons tirer pleinement parti de la valeur de ces découvertes pour faire progresser la science et avoir une incidence sur les personnes et les systèmes de santé. </a:t>
            </a:r>
          </a:p>
        </p:txBody>
      </p:sp>
      <p:sp>
        <p:nvSpPr>
          <p:cNvPr id="6" name="TextBox 5">
            <a:extLst>
              <a:ext uri="{FF2B5EF4-FFF2-40B4-BE49-F238E27FC236}">
                <a16:creationId xmlns:a16="http://schemas.microsoft.com/office/drawing/2014/main" id="{6B0BF769-202A-48D0-9033-1265F0FB742F}"/>
              </a:ext>
            </a:extLst>
          </p:cNvPr>
          <p:cNvSpPr txBox="1"/>
          <p:nvPr/>
        </p:nvSpPr>
        <p:spPr>
          <a:xfrm>
            <a:off x="2992566" y="800100"/>
            <a:ext cx="6118098" cy="4892346"/>
          </a:xfrm>
          <a:prstGeom prst="hexagon">
            <a:avLst/>
          </a:prstGeom>
          <a:solidFill>
            <a:schemeClr val="accent1">
              <a:lumMod val="50000"/>
            </a:schemeClr>
          </a:solidFill>
          <a:ln w="101600">
            <a:solidFill>
              <a:srgbClr val="07B59F"/>
            </a:solidFill>
          </a:ln>
        </p:spPr>
        <p:txBody>
          <a:bodyPr wrap="square" lIns="0" tIns="0" rIns="0" bIns="0" rtlCol="0" anchor="ctr" anchorCtr="0">
            <a:noAutofit/>
          </a:bodyPr>
          <a:lstStyle/>
          <a:p>
            <a:pPr algn="ctr">
              <a:spcAft>
                <a:spcPts val="300"/>
              </a:spcAft>
            </a:pPr>
            <a:r>
              <a:rPr lang="fr-FR" sz="2400" spc="-100" dirty="0">
                <a:solidFill>
                  <a:schemeClr val="bg1"/>
                </a:solidFill>
                <a:latin typeface="+mj-lt"/>
              </a:rPr>
              <a:t>Chaque personne </a:t>
            </a:r>
          </a:p>
          <a:p>
            <a:pPr algn="ctr">
              <a:spcAft>
                <a:spcPts val="300"/>
              </a:spcAft>
            </a:pPr>
            <a:r>
              <a:rPr lang="fr-FR" sz="2400" spc="-100" dirty="0">
                <a:solidFill>
                  <a:schemeClr val="bg1"/>
                </a:solidFill>
                <a:latin typeface="+mj-lt"/>
              </a:rPr>
              <a:t>au Canada </a:t>
            </a:r>
          </a:p>
          <a:p>
            <a:pPr algn="ctr">
              <a:spcAft>
                <a:spcPts val="300"/>
              </a:spcAft>
            </a:pPr>
            <a:r>
              <a:rPr lang="fr-FR" sz="2400" spc="-100" dirty="0">
                <a:solidFill>
                  <a:schemeClr val="bg1"/>
                </a:solidFill>
                <a:latin typeface="+mj-lt"/>
              </a:rPr>
              <a:t>fait partie d’un mouvement audacieux </a:t>
            </a:r>
          </a:p>
          <a:p>
            <a:pPr algn="ctr">
              <a:spcAft>
                <a:spcPts val="300"/>
              </a:spcAft>
            </a:pPr>
            <a:r>
              <a:rPr lang="fr-FR" sz="2400" spc="-100" dirty="0">
                <a:solidFill>
                  <a:schemeClr val="bg1"/>
                </a:solidFill>
                <a:latin typeface="+mj-lt"/>
              </a:rPr>
              <a:t>visant à repousser les frontières </a:t>
            </a:r>
          </a:p>
          <a:p>
            <a:pPr algn="ctr">
              <a:spcAft>
                <a:spcPts val="300"/>
              </a:spcAft>
            </a:pPr>
            <a:r>
              <a:rPr lang="fr-FR" sz="2400" spc="-100" dirty="0">
                <a:solidFill>
                  <a:schemeClr val="bg1"/>
                </a:solidFill>
                <a:latin typeface="+mj-lt"/>
              </a:rPr>
              <a:t>de la recherche </a:t>
            </a:r>
          </a:p>
          <a:p>
            <a:pPr algn="ctr">
              <a:spcAft>
                <a:spcPts val="300"/>
              </a:spcAft>
            </a:pPr>
            <a:r>
              <a:rPr lang="fr-FR" sz="2400" spc="-100" dirty="0">
                <a:solidFill>
                  <a:schemeClr val="bg1"/>
                </a:solidFill>
                <a:latin typeface="+mj-lt"/>
              </a:rPr>
              <a:t>sur le cancer et à </a:t>
            </a:r>
            <a:r>
              <a:rPr lang="fr-FR" sz="2400" b="1" spc="-100" dirty="0">
                <a:solidFill>
                  <a:schemeClr val="bg1"/>
                </a:solidFill>
              </a:rPr>
              <a:t>transformer </a:t>
            </a:r>
          </a:p>
          <a:p>
            <a:pPr algn="ctr">
              <a:spcAft>
                <a:spcPts val="300"/>
              </a:spcAft>
            </a:pPr>
            <a:r>
              <a:rPr lang="fr-FR" sz="2400" b="1" spc="-100" dirty="0">
                <a:solidFill>
                  <a:schemeClr val="bg1"/>
                </a:solidFill>
              </a:rPr>
              <a:t>toutes les </a:t>
            </a:r>
          </a:p>
          <a:p>
            <a:pPr algn="ctr">
              <a:spcAft>
                <a:spcPts val="300"/>
              </a:spcAft>
            </a:pPr>
            <a:r>
              <a:rPr lang="fr-FR" sz="2400" b="1" spc="-100" dirty="0">
                <a:solidFill>
                  <a:schemeClr val="bg1"/>
                </a:solidFill>
              </a:rPr>
              <a:t>découvertes prometteuses </a:t>
            </a:r>
          </a:p>
          <a:p>
            <a:pPr algn="ctr">
              <a:spcAft>
                <a:spcPts val="300"/>
              </a:spcAft>
            </a:pPr>
            <a:r>
              <a:rPr lang="fr-FR" sz="2400" spc="-100" dirty="0">
                <a:solidFill>
                  <a:schemeClr val="bg1"/>
                </a:solidFill>
                <a:latin typeface="+mj-lt"/>
              </a:rPr>
              <a:t>en une santé et </a:t>
            </a:r>
          </a:p>
          <a:p>
            <a:pPr algn="ctr">
              <a:spcAft>
                <a:spcPts val="300"/>
              </a:spcAft>
            </a:pPr>
            <a:r>
              <a:rPr lang="fr-FR" sz="2400" spc="-100" dirty="0">
                <a:solidFill>
                  <a:schemeClr val="bg1"/>
                </a:solidFill>
                <a:latin typeface="+mj-lt"/>
              </a:rPr>
              <a:t>un bien-être optimaux.</a:t>
            </a:r>
          </a:p>
        </p:txBody>
      </p:sp>
    </p:spTree>
    <p:extLst>
      <p:ext uri="{BB962C8B-B14F-4D97-AF65-F5344CB8AC3E}">
        <p14:creationId xmlns:p14="http://schemas.microsoft.com/office/powerpoint/2010/main" val="1518605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17</a:t>
            </a:fld>
            <a:endParaRPr lang="en-CA" dirty="0"/>
          </a:p>
        </p:txBody>
      </p:sp>
      <p:sp>
        <p:nvSpPr>
          <p:cNvPr id="7" name="Rectangle 6">
            <a:extLst>
              <a:ext uri="{FF2B5EF4-FFF2-40B4-BE49-F238E27FC236}">
                <a16:creationId xmlns:a16="http://schemas.microsoft.com/office/drawing/2014/main" id="{26D703F4-E96F-4B76-8E7D-63387D4C8779}"/>
              </a:ext>
            </a:extLst>
          </p:cNvPr>
          <p:cNvSpPr/>
          <p:nvPr/>
        </p:nvSpPr>
        <p:spPr>
          <a:xfrm>
            <a:off x="462406" y="1361514"/>
            <a:ext cx="2428875" cy="3970318"/>
          </a:xfrm>
          <a:prstGeom prst="rect">
            <a:avLst/>
          </a:prstGeom>
        </p:spPr>
        <p:txBody>
          <a:bodyPr wrap="square">
            <a:spAutoFit/>
          </a:bodyPr>
          <a:lstStyle/>
          <a:p>
            <a:pPr algn="ctr"/>
            <a:r>
              <a:rPr lang="fr-FR" dirty="0">
                <a:latin typeface="+mj-lt"/>
              </a:rPr>
              <a:t>À cette fin, la recherche doit être pleinement intégrée dans un système de soins de santé dynamique et adaptatif, et s’attacher à </a:t>
            </a:r>
            <a:r>
              <a:rPr lang="fr-FR" b="1" dirty="0"/>
              <a:t>maximiser la santé et le bien-être des gens sur le plan social, mental, émotionnel et physique </a:t>
            </a:r>
            <a:r>
              <a:rPr lang="fr-FR" dirty="0">
                <a:latin typeface="+mj-lt"/>
              </a:rPr>
              <a:t>dans l’ensemble du continuum, depuis la prévention jusqu’aux soins de fin de vie.</a:t>
            </a:r>
          </a:p>
        </p:txBody>
      </p:sp>
      <p:sp>
        <p:nvSpPr>
          <p:cNvPr id="8" name="TextBox 7">
            <a:extLst>
              <a:ext uri="{FF2B5EF4-FFF2-40B4-BE49-F238E27FC236}">
                <a16:creationId xmlns:a16="http://schemas.microsoft.com/office/drawing/2014/main" id="{301D5069-500C-4A41-91D4-D8010B36BEC5}"/>
              </a:ext>
            </a:extLst>
          </p:cNvPr>
          <p:cNvSpPr txBox="1"/>
          <p:nvPr/>
        </p:nvSpPr>
        <p:spPr>
          <a:xfrm>
            <a:off x="2992566" y="800100"/>
            <a:ext cx="6118098" cy="4892346"/>
          </a:xfrm>
          <a:prstGeom prst="hexagon">
            <a:avLst/>
          </a:prstGeom>
          <a:solidFill>
            <a:schemeClr val="accent1">
              <a:lumMod val="50000"/>
            </a:schemeClr>
          </a:solidFill>
          <a:ln w="101600">
            <a:solidFill>
              <a:srgbClr val="07B59F"/>
            </a:solidFill>
          </a:ln>
        </p:spPr>
        <p:txBody>
          <a:bodyPr wrap="square" lIns="0" tIns="0" rIns="0" bIns="0" rtlCol="0" anchor="ctr" anchorCtr="0">
            <a:noAutofit/>
          </a:bodyPr>
          <a:lstStyle/>
          <a:p>
            <a:pPr algn="ctr">
              <a:spcAft>
                <a:spcPts val="300"/>
              </a:spcAft>
            </a:pPr>
            <a:r>
              <a:rPr lang="fr-FR" sz="2400" spc="-100" dirty="0">
                <a:solidFill>
                  <a:schemeClr val="bg1"/>
                </a:solidFill>
                <a:latin typeface="+mj-lt"/>
              </a:rPr>
              <a:t>Chaque personne </a:t>
            </a:r>
          </a:p>
          <a:p>
            <a:pPr algn="ctr">
              <a:spcAft>
                <a:spcPts val="300"/>
              </a:spcAft>
            </a:pPr>
            <a:r>
              <a:rPr lang="fr-FR" sz="2400" spc="-100" dirty="0">
                <a:solidFill>
                  <a:schemeClr val="bg1"/>
                </a:solidFill>
                <a:latin typeface="+mj-lt"/>
              </a:rPr>
              <a:t>au Canada </a:t>
            </a:r>
          </a:p>
          <a:p>
            <a:pPr algn="ctr">
              <a:spcAft>
                <a:spcPts val="300"/>
              </a:spcAft>
            </a:pPr>
            <a:r>
              <a:rPr lang="fr-FR" sz="2400" spc="-100" dirty="0">
                <a:solidFill>
                  <a:schemeClr val="bg1"/>
                </a:solidFill>
                <a:latin typeface="+mj-lt"/>
              </a:rPr>
              <a:t>fait partie d’un mouvement audacieux </a:t>
            </a:r>
          </a:p>
          <a:p>
            <a:pPr algn="ctr">
              <a:spcAft>
                <a:spcPts val="300"/>
              </a:spcAft>
            </a:pPr>
            <a:r>
              <a:rPr lang="fr-FR" sz="2400" spc="-100" dirty="0">
                <a:solidFill>
                  <a:schemeClr val="bg1"/>
                </a:solidFill>
                <a:latin typeface="+mj-lt"/>
              </a:rPr>
              <a:t>visant à repousser les frontières </a:t>
            </a:r>
          </a:p>
          <a:p>
            <a:pPr algn="ctr">
              <a:spcAft>
                <a:spcPts val="300"/>
              </a:spcAft>
            </a:pPr>
            <a:r>
              <a:rPr lang="fr-FR" sz="2400" spc="-100" dirty="0">
                <a:solidFill>
                  <a:schemeClr val="bg1"/>
                </a:solidFill>
                <a:latin typeface="+mj-lt"/>
              </a:rPr>
              <a:t>de la recherche </a:t>
            </a:r>
          </a:p>
          <a:p>
            <a:pPr algn="ctr">
              <a:spcAft>
                <a:spcPts val="300"/>
              </a:spcAft>
            </a:pPr>
            <a:r>
              <a:rPr lang="fr-FR" sz="2400" spc="-100" dirty="0">
                <a:solidFill>
                  <a:schemeClr val="bg1"/>
                </a:solidFill>
                <a:latin typeface="+mj-lt"/>
              </a:rPr>
              <a:t>sur le cancer et à transformer </a:t>
            </a:r>
          </a:p>
          <a:p>
            <a:pPr algn="ctr">
              <a:spcAft>
                <a:spcPts val="300"/>
              </a:spcAft>
            </a:pPr>
            <a:r>
              <a:rPr lang="fr-FR" sz="2400" spc="-100" dirty="0">
                <a:solidFill>
                  <a:schemeClr val="bg1"/>
                </a:solidFill>
                <a:latin typeface="+mj-lt"/>
              </a:rPr>
              <a:t>toutes les </a:t>
            </a:r>
          </a:p>
          <a:p>
            <a:pPr algn="ctr">
              <a:spcAft>
                <a:spcPts val="300"/>
              </a:spcAft>
            </a:pPr>
            <a:r>
              <a:rPr lang="fr-FR" sz="2400" spc="-100" dirty="0">
                <a:solidFill>
                  <a:schemeClr val="bg1"/>
                </a:solidFill>
                <a:latin typeface="+mj-lt"/>
              </a:rPr>
              <a:t>découvertes prometteuses </a:t>
            </a:r>
          </a:p>
          <a:p>
            <a:pPr algn="ctr">
              <a:spcAft>
                <a:spcPts val="300"/>
              </a:spcAft>
            </a:pPr>
            <a:r>
              <a:rPr lang="fr-FR" sz="2400" spc="-100" dirty="0">
                <a:solidFill>
                  <a:schemeClr val="bg1"/>
                </a:solidFill>
                <a:latin typeface="+mj-lt"/>
              </a:rPr>
              <a:t>en </a:t>
            </a:r>
            <a:r>
              <a:rPr lang="fr-FR" sz="2400" b="1" spc="-100" dirty="0">
                <a:solidFill>
                  <a:schemeClr val="bg1"/>
                </a:solidFill>
              </a:rPr>
              <a:t>une santé et </a:t>
            </a:r>
          </a:p>
          <a:p>
            <a:pPr algn="ctr">
              <a:spcAft>
                <a:spcPts val="300"/>
              </a:spcAft>
            </a:pPr>
            <a:r>
              <a:rPr lang="fr-FR" sz="2400" b="1" spc="-100" dirty="0">
                <a:solidFill>
                  <a:schemeClr val="bg1"/>
                </a:solidFill>
              </a:rPr>
              <a:t>un bien-être optimaux</a:t>
            </a:r>
            <a:r>
              <a:rPr lang="fr-FR" sz="2400" spc="-100" dirty="0">
                <a:solidFill>
                  <a:schemeClr val="bg1"/>
                </a:solidFill>
                <a:latin typeface="+mj-lt"/>
              </a:rPr>
              <a:t>.</a:t>
            </a:r>
          </a:p>
        </p:txBody>
      </p:sp>
    </p:spTree>
    <p:extLst>
      <p:ext uri="{BB962C8B-B14F-4D97-AF65-F5344CB8AC3E}">
        <p14:creationId xmlns:p14="http://schemas.microsoft.com/office/powerpoint/2010/main" val="53630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719419"/>
            <a:ext cx="10515600" cy="677264"/>
          </a:xfrm>
        </p:spPr>
        <p:txBody>
          <a:bodyPr>
            <a:normAutofit/>
          </a:bodyPr>
          <a:lstStyle/>
          <a:p>
            <a:r>
              <a:rPr lang="fr-FR" sz="4000" dirty="0">
                <a:solidFill>
                  <a:schemeClr val="accent1">
                    <a:lumMod val="50000"/>
                  </a:schemeClr>
                </a:solidFill>
                <a:cs typeface="Segoe UI" panose="020B0502040204020203" pitchFamily="34" charset="0"/>
              </a:rPr>
              <a:t>Notre Vision exige trois engagements</a:t>
            </a:r>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61975" y="6442092"/>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18</a:t>
            </a:fld>
            <a:endParaRPr lang="en-CA" dirty="0"/>
          </a:p>
        </p:txBody>
      </p:sp>
      <p:pic>
        <p:nvPicPr>
          <p:cNvPr id="8" name="Picture 7" descr="A close up of a sign&#10;&#10;Description automatically generated">
            <a:extLst>
              <a:ext uri="{FF2B5EF4-FFF2-40B4-BE49-F238E27FC236}">
                <a16:creationId xmlns:a16="http://schemas.microsoft.com/office/drawing/2014/main" id="{4F881938-A3FC-4508-9882-08B6F549B0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27120" y="1624330"/>
            <a:ext cx="4541520" cy="4606535"/>
          </a:xfrm>
          <a:prstGeom prst="rect">
            <a:avLst/>
          </a:prstGeom>
        </p:spPr>
      </p:pic>
    </p:spTree>
    <p:extLst>
      <p:ext uri="{BB962C8B-B14F-4D97-AF65-F5344CB8AC3E}">
        <p14:creationId xmlns:p14="http://schemas.microsoft.com/office/powerpoint/2010/main" val="256719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595943"/>
            <a:ext cx="11010900" cy="677264"/>
          </a:xfrm>
        </p:spPr>
        <p:txBody>
          <a:bodyPr>
            <a:normAutofit fontScale="90000"/>
          </a:bodyPr>
          <a:lstStyle/>
          <a:p>
            <a:r>
              <a:rPr lang="fr-CA" sz="4000" dirty="0"/>
              <a:t>Engagement 1 : Nous avons besoin de populations activement mobilisées</a:t>
            </a: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61975" y="6463931"/>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19</a:t>
            </a:fld>
            <a:endParaRPr lang="en-CA" dirty="0"/>
          </a:p>
        </p:txBody>
      </p:sp>
      <p:pic>
        <p:nvPicPr>
          <p:cNvPr id="7" name="Picture 6" descr="A close up of a sign&#10;&#10;Description automatically generated">
            <a:extLst>
              <a:ext uri="{FF2B5EF4-FFF2-40B4-BE49-F238E27FC236}">
                <a16:creationId xmlns:a16="http://schemas.microsoft.com/office/drawing/2014/main" id="{6369096A-1EA3-4382-BE9A-A9E445B30B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6231" y="1905635"/>
            <a:ext cx="3189808" cy="3556854"/>
          </a:xfrm>
          <a:prstGeom prst="rect">
            <a:avLst/>
          </a:prstGeom>
        </p:spPr>
      </p:pic>
      <p:sp>
        <p:nvSpPr>
          <p:cNvPr id="9" name="Content Placeholder 9">
            <a:extLst>
              <a:ext uri="{FF2B5EF4-FFF2-40B4-BE49-F238E27FC236}">
                <a16:creationId xmlns:a16="http://schemas.microsoft.com/office/drawing/2014/main" id="{CAD6080C-618C-4045-868A-39CCF24BEF81}"/>
              </a:ext>
            </a:extLst>
          </p:cNvPr>
          <p:cNvSpPr txBox="1">
            <a:spLocks/>
          </p:cNvSpPr>
          <p:nvPr/>
        </p:nvSpPr>
        <p:spPr>
          <a:xfrm>
            <a:off x="561975" y="1905635"/>
            <a:ext cx="6124575" cy="4010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latin typeface="+mj-lt"/>
              </a:rPr>
              <a:t>Toutes les personnes au Canada comprennent que la recherche sur le cancer porte sur elles, et est effectuée pour elles et avec elles.</a:t>
            </a:r>
          </a:p>
          <a:p>
            <a:pPr marL="0" indent="0">
              <a:buNone/>
            </a:pPr>
            <a:endParaRPr lang="en-US" dirty="0">
              <a:latin typeface="+mj-lt"/>
            </a:endParaRPr>
          </a:p>
          <a:p>
            <a:pPr marL="0" indent="0">
              <a:buNone/>
            </a:pPr>
            <a:r>
              <a:rPr lang="fr-FR" sz="2000" i="1" dirty="0">
                <a:latin typeface="+mj-lt"/>
              </a:rPr>
              <a:t>Le cancer est à la fois une expérience universelle et profondément personnelle. La lutte contre le cancer nécessite la participation active de toutes les personnes au Canada.</a:t>
            </a:r>
          </a:p>
          <a:p>
            <a:pPr marL="0" indent="0">
              <a:buNone/>
            </a:pPr>
            <a:endParaRPr lang="en-US" sz="4000" dirty="0"/>
          </a:p>
        </p:txBody>
      </p:sp>
    </p:spTree>
    <p:extLst>
      <p:ext uri="{BB962C8B-B14F-4D97-AF65-F5344CB8AC3E}">
        <p14:creationId xmlns:p14="http://schemas.microsoft.com/office/powerpoint/2010/main" val="3910361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4294967295"/>
          </p:nvPr>
        </p:nvSpPr>
        <p:spPr>
          <a:xfrm>
            <a:off x="561975" y="1304131"/>
            <a:ext cx="5307330" cy="4010025"/>
          </a:xfrm>
        </p:spPr>
        <p:txBody>
          <a:bodyPr>
            <a:normAutofit fontScale="32500" lnSpcReduction="20000"/>
          </a:bodyPr>
          <a:lstStyle/>
          <a:p>
            <a:pPr marL="0" indent="0">
              <a:buNone/>
            </a:pPr>
            <a:r>
              <a:rPr lang="fr-FR" sz="9800" dirty="0">
                <a:latin typeface="+mj-lt"/>
              </a:rPr>
              <a:t>Pour relever les défis dans le domaine de la recherche sur le cancer, il est nécessaire d’avoir un objectif commun et d’obtenir la participation de tous les organismes et acteurs concernés. Pour mieux coordonner les efforts de chacun, il est essentiel de savoir où nous allons.</a:t>
            </a:r>
          </a:p>
        </p:txBody>
      </p:sp>
      <p:sp>
        <p:nvSpPr>
          <p:cNvPr id="14" name="Content Placeholder 13">
            <a:extLst>
              <a:ext uri="{FF2B5EF4-FFF2-40B4-BE49-F238E27FC236}">
                <a16:creationId xmlns:a16="http://schemas.microsoft.com/office/drawing/2014/main" id="{5638D4CD-5771-41B3-80BC-EABCFDDA15D7}"/>
              </a:ext>
            </a:extLst>
          </p:cNvPr>
          <p:cNvSpPr>
            <a:spLocks noGrp="1"/>
          </p:cNvSpPr>
          <p:nvPr>
            <p:ph sz="half" idx="4294967295"/>
          </p:nvPr>
        </p:nvSpPr>
        <p:spPr>
          <a:xfrm>
            <a:off x="6934200" y="1304131"/>
            <a:ext cx="4531995" cy="4249738"/>
          </a:xfrm>
          <a:noFill/>
          <a:ln>
            <a:noFill/>
          </a:ln>
        </p:spPr>
        <p:txBody>
          <a:bodyPr>
            <a:normAutofit lnSpcReduction="10000"/>
          </a:bodyPr>
          <a:lstStyle/>
          <a:p>
            <a:pPr marL="0" indent="0">
              <a:buNone/>
            </a:pPr>
            <a:r>
              <a:rPr lang="fr-FR" sz="2400" dirty="0"/>
              <a:t>Défis</a:t>
            </a:r>
          </a:p>
          <a:p>
            <a:r>
              <a:rPr lang="fr-FR" sz="2400" dirty="0"/>
              <a:t>Activités de recherche compartimentées</a:t>
            </a:r>
          </a:p>
          <a:p>
            <a:r>
              <a:rPr lang="fr-FR" sz="2400" dirty="0"/>
              <a:t>Échange de données limité</a:t>
            </a:r>
          </a:p>
          <a:p>
            <a:r>
              <a:rPr lang="fr-FR" sz="2400" dirty="0"/>
              <a:t>Lente transposition des découvertes</a:t>
            </a:r>
          </a:p>
          <a:p>
            <a:r>
              <a:rPr lang="fr-FR" sz="2400" dirty="0"/>
              <a:t>Difficultés à attirer et à retenir des chercheurs de talent</a:t>
            </a:r>
          </a:p>
          <a:p>
            <a:r>
              <a:rPr lang="fr-FR" sz="2400" dirty="0"/>
              <a:t>Capacité limitée à adopter des technologies perturbatrices</a:t>
            </a:r>
          </a:p>
          <a:p>
            <a:r>
              <a:rPr lang="fr-FR" sz="2400" dirty="0"/>
              <a:t>Contraintes de financement</a:t>
            </a:r>
            <a:endParaRPr lang="en-US" sz="2400" dirty="0"/>
          </a:p>
        </p:txBody>
      </p:sp>
    </p:spTree>
    <p:extLst>
      <p:ext uri="{BB962C8B-B14F-4D97-AF65-F5344CB8AC3E}">
        <p14:creationId xmlns:p14="http://schemas.microsoft.com/office/powerpoint/2010/main" val="2853270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550797"/>
            <a:ext cx="11070044" cy="677264"/>
          </a:xfrm>
        </p:spPr>
        <p:txBody>
          <a:bodyPr>
            <a:normAutofit fontScale="90000"/>
          </a:bodyPr>
          <a:lstStyle/>
          <a:p>
            <a:r>
              <a:rPr lang="fr-FR" sz="4000" dirty="0"/>
              <a:t>Engagement 2 : Nous avons besoin d’une science intrépide</a:t>
            </a: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20</a:t>
            </a:fld>
            <a:endParaRPr lang="en-CA" dirty="0"/>
          </a:p>
        </p:txBody>
      </p:sp>
      <p:sp>
        <p:nvSpPr>
          <p:cNvPr id="9" name="Content Placeholder 9">
            <a:extLst>
              <a:ext uri="{FF2B5EF4-FFF2-40B4-BE49-F238E27FC236}">
                <a16:creationId xmlns:a16="http://schemas.microsoft.com/office/drawing/2014/main" id="{CAD6080C-618C-4045-868A-39CCF24BEF81}"/>
              </a:ext>
            </a:extLst>
          </p:cNvPr>
          <p:cNvSpPr txBox="1">
            <a:spLocks/>
          </p:cNvSpPr>
          <p:nvPr/>
        </p:nvSpPr>
        <p:spPr>
          <a:xfrm>
            <a:off x="561975" y="1905635"/>
            <a:ext cx="5991225" cy="4010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latin typeface="+mj-lt"/>
              </a:rPr>
              <a:t>L’approche du Canada à l’égard de la recherche sur le cancer trace la voie.</a:t>
            </a:r>
          </a:p>
          <a:p>
            <a:pPr marL="0" indent="0">
              <a:buNone/>
            </a:pPr>
            <a:br>
              <a:rPr lang="fr-FR" sz="4600" dirty="0">
                <a:latin typeface="+mj-lt"/>
              </a:rPr>
            </a:br>
            <a:r>
              <a:rPr lang="fr-FR" sz="2000" i="1" dirty="0">
                <a:latin typeface="+mj-lt"/>
              </a:rPr>
              <a:t>La recherche et la technologie liées au cancer évoluent plus rapidement qu’à n’importe quel autre moment de l’histoire. Il nous faut une culture de la recherche qui prenne des risques et qui fasse preuve de courage pour demander non seulement pourquoi, mais pourquoi pas.</a:t>
            </a:r>
          </a:p>
        </p:txBody>
      </p:sp>
      <p:pic>
        <p:nvPicPr>
          <p:cNvPr id="10" name="Picture 9" descr="A close up of a sign&#10;&#10;Description automatically generated">
            <a:extLst>
              <a:ext uri="{FF2B5EF4-FFF2-40B4-BE49-F238E27FC236}">
                <a16:creationId xmlns:a16="http://schemas.microsoft.com/office/drawing/2014/main" id="{03948744-84F8-45C3-B5AD-A17206D49E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8936" y="1905635"/>
            <a:ext cx="3211831" cy="3581411"/>
          </a:xfrm>
          <a:prstGeom prst="rect">
            <a:avLst/>
          </a:prstGeom>
        </p:spPr>
      </p:pic>
    </p:spTree>
    <p:extLst>
      <p:ext uri="{BB962C8B-B14F-4D97-AF65-F5344CB8AC3E}">
        <p14:creationId xmlns:p14="http://schemas.microsoft.com/office/powerpoint/2010/main" val="736605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603708"/>
            <a:ext cx="11112574" cy="677264"/>
          </a:xfrm>
        </p:spPr>
        <p:txBody>
          <a:bodyPr>
            <a:normAutofit fontScale="90000"/>
          </a:bodyPr>
          <a:lstStyle/>
          <a:p>
            <a:r>
              <a:rPr lang="fr-FR" sz="4000" dirty="0"/>
              <a:t>Engagement 3 : Nous avons besoin d’une innovation vivante</a:t>
            </a: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21</a:t>
            </a:fld>
            <a:endParaRPr lang="en-CA" dirty="0"/>
          </a:p>
        </p:txBody>
      </p:sp>
      <p:sp>
        <p:nvSpPr>
          <p:cNvPr id="9" name="Content Placeholder 9">
            <a:extLst>
              <a:ext uri="{FF2B5EF4-FFF2-40B4-BE49-F238E27FC236}">
                <a16:creationId xmlns:a16="http://schemas.microsoft.com/office/drawing/2014/main" id="{CAD6080C-618C-4045-868A-39CCF24BEF81}"/>
              </a:ext>
            </a:extLst>
          </p:cNvPr>
          <p:cNvSpPr txBox="1">
            <a:spLocks/>
          </p:cNvSpPr>
          <p:nvPr/>
        </p:nvSpPr>
        <p:spPr>
          <a:xfrm>
            <a:off x="561975" y="1905635"/>
            <a:ext cx="6638925" cy="4010025"/>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fr-FR" sz="7000" dirty="0">
                <a:latin typeface="+mj-lt"/>
              </a:rPr>
              <a:t>La recherche sur le cancer est au cœur du système dynamique de lutte contre le cancer du Canada.</a:t>
            </a:r>
            <a:br>
              <a:rPr lang="fr-FR" sz="4800" dirty="0">
                <a:latin typeface="+mj-lt"/>
              </a:rPr>
            </a:br>
            <a:br>
              <a:rPr lang="en-US" sz="4600" dirty="0">
                <a:latin typeface="+mj-lt"/>
              </a:rPr>
            </a:br>
            <a:endParaRPr lang="en-US" sz="4000" dirty="0">
              <a:latin typeface="+mj-lt"/>
            </a:endParaRPr>
          </a:p>
          <a:p>
            <a:pPr marL="0" indent="0">
              <a:lnSpc>
                <a:spcPct val="120000"/>
              </a:lnSpc>
              <a:buNone/>
            </a:pPr>
            <a:r>
              <a:rPr lang="fr-FR" sz="5100" i="1" dirty="0">
                <a:latin typeface="+mj-lt"/>
              </a:rPr>
              <a:t>L’application des connaissances et des innovations en matière de cancer est de plus en plus adaptative, itérative et organique. Il nous faut un système de recherche qui stimule efficacement le savoir ainsi que l’innovation dans la pratique, et qui transforme les connaissances concrètes en des solutions. </a:t>
            </a:r>
          </a:p>
        </p:txBody>
      </p:sp>
      <p:pic>
        <p:nvPicPr>
          <p:cNvPr id="7" name="Picture 6" descr="A close up of a sign&#10;&#10;Description automatically generated">
            <a:extLst>
              <a:ext uri="{FF2B5EF4-FFF2-40B4-BE49-F238E27FC236}">
                <a16:creationId xmlns:a16="http://schemas.microsoft.com/office/drawing/2014/main" id="{DD2BD0D3-29EF-4DA3-9823-F31B68D18E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8936" y="1905635"/>
            <a:ext cx="3211831" cy="3581411"/>
          </a:xfrm>
          <a:prstGeom prst="rect">
            <a:avLst/>
          </a:prstGeom>
        </p:spPr>
      </p:pic>
    </p:spTree>
    <p:extLst>
      <p:ext uri="{BB962C8B-B14F-4D97-AF65-F5344CB8AC3E}">
        <p14:creationId xmlns:p14="http://schemas.microsoft.com/office/powerpoint/2010/main" val="3981307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546699"/>
            <a:ext cx="11201400" cy="677264"/>
          </a:xfrm>
        </p:spPr>
        <p:txBody>
          <a:bodyPr>
            <a:noAutofit/>
          </a:bodyPr>
          <a:lstStyle/>
          <a:p>
            <a:r>
              <a:rPr lang="fr-FR" sz="3200" dirty="0"/>
              <a:t>Ensemble, ces engagements forment un cycle vertueux et durable qui nous rapproche de la réalisation de la Vision.</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22</a:t>
            </a:fld>
            <a:endParaRPr lang="en-CA" dirty="0"/>
          </a:p>
        </p:txBody>
      </p:sp>
      <p:sp>
        <p:nvSpPr>
          <p:cNvPr id="7" name="Footer Placeholder 2">
            <a:extLst>
              <a:ext uri="{FF2B5EF4-FFF2-40B4-BE49-F238E27FC236}">
                <a16:creationId xmlns:a16="http://schemas.microsoft.com/office/drawing/2014/main" id="{BE4C29D5-817D-4C8C-8862-B635DDB211AE}"/>
              </a:ext>
            </a:extLst>
          </p:cNvPr>
          <p:cNvSpPr txBox="1">
            <a:spLocks/>
          </p:cNvSpPr>
          <p:nvPr/>
        </p:nvSpPr>
        <p:spPr>
          <a:xfrm>
            <a:off x="561975" y="6503252"/>
            <a:ext cx="5886450" cy="263307"/>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CA" dirty="0">
                <a:solidFill>
                  <a:schemeClr val="tx1"/>
                </a:solidFill>
              </a:rPr>
              <a:t>La Vision canadienne de la recherche sur le cancer</a:t>
            </a:r>
          </a:p>
        </p:txBody>
      </p:sp>
      <p:pic>
        <p:nvPicPr>
          <p:cNvPr id="5" name="Picture 4">
            <a:extLst>
              <a:ext uri="{FF2B5EF4-FFF2-40B4-BE49-F238E27FC236}">
                <a16:creationId xmlns:a16="http://schemas.microsoft.com/office/drawing/2014/main" id="{4F524DEB-9A50-446A-AF1F-6705623970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72715" y="1415205"/>
            <a:ext cx="6296025" cy="4722019"/>
          </a:xfrm>
          <a:prstGeom prst="rect">
            <a:avLst/>
          </a:prstGeom>
        </p:spPr>
      </p:pic>
    </p:spTree>
    <p:extLst>
      <p:ext uri="{BB962C8B-B14F-4D97-AF65-F5344CB8AC3E}">
        <p14:creationId xmlns:p14="http://schemas.microsoft.com/office/powerpoint/2010/main" val="4220221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1500" y="841339"/>
            <a:ext cx="10515600" cy="677264"/>
          </a:xfrm>
        </p:spPr>
        <p:txBody>
          <a:bodyPr>
            <a:normAutofit fontScale="90000"/>
          </a:bodyPr>
          <a:lstStyle/>
          <a:p>
            <a:r>
              <a:rPr lang="en-US" sz="4000" dirty="0">
                <a:solidFill>
                  <a:schemeClr val="accent1">
                    <a:lumMod val="50000"/>
                  </a:schemeClr>
                </a:solidFill>
                <a:cs typeface="Segoe UI" panose="020B0502040204020203" pitchFamily="34" charset="0"/>
              </a:rPr>
              <a:t>Notre Vision </a:t>
            </a:r>
            <a:r>
              <a:rPr lang="en-US" sz="4000" dirty="0" err="1">
                <a:solidFill>
                  <a:schemeClr val="accent1">
                    <a:lumMod val="50000"/>
                  </a:schemeClr>
                </a:solidFill>
                <a:cs typeface="Segoe UI" panose="020B0502040204020203" pitchFamily="34" charset="0"/>
              </a:rPr>
              <a:t>va</a:t>
            </a:r>
            <a:r>
              <a:rPr lang="en-US" sz="4000" dirty="0">
                <a:solidFill>
                  <a:schemeClr val="accent1">
                    <a:lumMod val="50000"/>
                  </a:schemeClr>
                </a:solidFill>
                <a:cs typeface="Segoe UI" panose="020B0502040204020203" pitchFamily="34" charset="0"/>
              </a:rPr>
              <a:t> :</a:t>
            </a: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23</a:t>
            </a:fld>
            <a:endParaRPr lang="en-CA" dirty="0"/>
          </a:p>
        </p:txBody>
      </p:sp>
      <p:pic>
        <p:nvPicPr>
          <p:cNvPr id="12" name="Graphic 11" descr="Dollar">
            <a:extLst>
              <a:ext uri="{FF2B5EF4-FFF2-40B4-BE49-F238E27FC236}">
                <a16:creationId xmlns:a16="http://schemas.microsoft.com/office/drawing/2014/main" id="{D78B948C-11BB-484D-B8E0-19DF2E53E2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0114" y="4531013"/>
            <a:ext cx="756000" cy="756000"/>
          </a:xfrm>
          <a:prstGeom prst="rect">
            <a:avLst/>
          </a:prstGeom>
        </p:spPr>
      </p:pic>
      <p:pic>
        <p:nvPicPr>
          <p:cNvPr id="13" name="Graphic 12" descr="Business Growth">
            <a:extLst>
              <a:ext uri="{FF2B5EF4-FFF2-40B4-BE49-F238E27FC236}">
                <a16:creationId xmlns:a16="http://schemas.microsoft.com/office/drawing/2014/main" id="{C4230D34-788E-4B66-B160-8EDC0DE213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8579" y="2054112"/>
            <a:ext cx="864000" cy="864000"/>
          </a:xfrm>
          <a:prstGeom prst="rect">
            <a:avLst/>
          </a:prstGeom>
        </p:spPr>
      </p:pic>
      <p:pic>
        <p:nvPicPr>
          <p:cNvPr id="14" name="Graphic 13" descr="Scientist">
            <a:extLst>
              <a:ext uri="{FF2B5EF4-FFF2-40B4-BE49-F238E27FC236}">
                <a16:creationId xmlns:a16="http://schemas.microsoft.com/office/drawing/2014/main" id="{12F7594C-5172-4B10-AA76-F6099378CD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8579" y="4553311"/>
            <a:ext cx="864000" cy="864000"/>
          </a:xfrm>
          <a:prstGeom prst="rect">
            <a:avLst/>
          </a:prstGeom>
        </p:spPr>
      </p:pic>
      <p:sp>
        <p:nvSpPr>
          <p:cNvPr id="15" name="TextBox 14">
            <a:extLst>
              <a:ext uri="{FF2B5EF4-FFF2-40B4-BE49-F238E27FC236}">
                <a16:creationId xmlns:a16="http://schemas.microsoft.com/office/drawing/2014/main" id="{94A4B474-0685-4D64-A32C-3801C130181F}"/>
              </a:ext>
            </a:extLst>
          </p:cNvPr>
          <p:cNvSpPr txBox="1"/>
          <p:nvPr/>
        </p:nvSpPr>
        <p:spPr>
          <a:xfrm>
            <a:off x="7067203" y="4168091"/>
            <a:ext cx="3788637" cy="1631216"/>
          </a:xfrm>
          <a:prstGeom prst="rect">
            <a:avLst/>
          </a:prstGeom>
          <a:noFill/>
        </p:spPr>
        <p:txBody>
          <a:bodyPr wrap="square" rtlCol="0">
            <a:spAutoFit/>
          </a:bodyPr>
          <a:lstStyle/>
          <a:p>
            <a:pPr algn="ctr">
              <a:spcAft>
                <a:spcPts val="600"/>
              </a:spcAft>
            </a:pPr>
            <a:r>
              <a:rPr lang="fr-FR" sz="2000" dirty="0">
                <a:latin typeface="+mj-lt"/>
                <a:cs typeface="Segoe UI" panose="020B0502040204020203" pitchFamily="34" charset="0"/>
              </a:rPr>
              <a:t>Contribuer à notre capacité à obtenir </a:t>
            </a:r>
            <a:r>
              <a:rPr lang="fr-FR" sz="2000" b="1" dirty="0">
                <a:cs typeface="Segoe UI" panose="020B0502040204020203" pitchFamily="34" charset="0"/>
              </a:rPr>
              <a:t>un financement et des ressources </a:t>
            </a:r>
            <a:r>
              <a:rPr lang="fr-FR" sz="2000" dirty="0">
                <a:latin typeface="+mj-lt"/>
                <a:cs typeface="Segoe UI" panose="020B0502040204020203" pitchFamily="34" charset="0"/>
              </a:rPr>
              <a:t>en démontrant que nous travaillons ensemble à la poursuite d’objectifs communs.</a:t>
            </a:r>
          </a:p>
        </p:txBody>
      </p:sp>
      <p:sp>
        <p:nvSpPr>
          <p:cNvPr id="16" name="TextBox 15">
            <a:extLst>
              <a:ext uri="{FF2B5EF4-FFF2-40B4-BE49-F238E27FC236}">
                <a16:creationId xmlns:a16="http://schemas.microsoft.com/office/drawing/2014/main" id="{7576950A-146D-487A-AE73-D6D517B32C01}"/>
              </a:ext>
            </a:extLst>
          </p:cNvPr>
          <p:cNvSpPr txBox="1"/>
          <p:nvPr/>
        </p:nvSpPr>
        <p:spPr>
          <a:xfrm>
            <a:off x="2102579" y="4155342"/>
            <a:ext cx="3511412" cy="1938992"/>
          </a:xfrm>
          <a:prstGeom prst="rect">
            <a:avLst/>
          </a:prstGeom>
          <a:noFill/>
        </p:spPr>
        <p:txBody>
          <a:bodyPr wrap="square" rtlCol="0">
            <a:spAutoFit/>
          </a:bodyPr>
          <a:lstStyle/>
          <a:p>
            <a:pPr algn="ctr">
              <a:spcAft>
                <a:spcPts val="600"/>
              </a:spcAft>
            </a:pPr>
            <a:r>
              <a:rPr lang="fr-FR" sz="2000" b="1" dirty="0">
                <a:cs typeface="Segoe UI" panose="020B0502040204020203" pitchFamily="34" charset="0"/>
              </a:rPr>
              <a:t>Attirer et retenir des talents </a:t>
            </a:r>
            <a:r>
              <a:rPr lang="fr-FR" sz="2000" dirty="0">
                <a:latin typeface="+mj-lt"/>
                <a:cs typeface="Segoe UI" panose="020B0502040204020203" pitchFamily="34" charset="0"/>
              </a:rPr>
              <a:t>dans le domaine de la recherche sur le cancer au Canada et encourager les scientifiques à penser à long terme et à prendre des risques.</a:t>
            </a:r>
          </a:p>
        </p:txBody>
      </p:sp>
      <p:sp>
        <p:nvSpPr>
          <p:cNvPr id="17" name="TextBox 16">
            <a:extLst>
              <a:ext uri="{FF2B5EF4-FFF2-40B4-BE49-F238E27FC236}">
                <a16:creationId xmlns:a16="http://schemas.microsoft.com/office/drawing/2014/main" id="{CCC2A044-090F-4FD3-8783-6418F9E9E473}"/>
              </a:ext>
            </a:extLst>
          </p:cNvPr>
          <p:cNvSpPr txBox="1"/>
          <p:nvPr/>
        </p:nvSpPr>
        <p:spPr>
          <a:xfrm>
            <a:off x="2102579" y="1700108"/>
            <a:ext cx="3421361" cy="1938992"/>
          </a:xfrm>
          <a:prstGeom prst="rect">
            <a:avLst/>
          </a:prstGeom>
          <a:noFill/>
        </p:spPr>
        <p:txBody>
          <a:bodyPr wrap="square" rtlCol="0">
            <a:spAutoFit/>
          </a:bodyPr>
          <a:lstStyle/>
          <a:p>
            <a:pPr algn="ctr">
              <a:spcAft>
                <a:spcPts val="600"/>
              </a:spcAft>
            </a:pPr>
            <a:r>
              <a:rPr lang="fr-FR" sz="2000" b="1" dirty="0">
                <a:cs typeface="Segoe UI" panose="020B0502040204020203" pitchFamily="34" charset="0"/>
              </a:rPr>
              <a:t>Encourager et renforcer les partenariats </a:t>
            </a:r>
            <a:r>
              <a:rPr lang="fr-FR" sz="2000" dirty="0">
                <a:latin typeface="+mj-lt"/>
                <a:cs typeface="Segoe UI" panose="020B0502040204020203" pitchFamily="34" charset="0"/>
              </a:rPr>
              <a:t>avec les patients, le public et les partenaires internationaux, et motiver les systèmes à transposer les résultats.</a:t>
            </a:r>
          </a:p>
        </p:txBody>
      </p:sp>
      <p:sp>
        <p:nvSpPr>
          <p:cNvPr id="19" name="TextBox 18">
            <a:extLst>
              <a:ext uri="{FF2B5EF4-FFF2-40B4-BE49-F238E27FC236}">
                <a16:creationId xmlns:a16="http://schemas.microsoft.com/office/drawing/2014/main" id="{1FB99980-3EAA-4A56-B0C8-4A49A4965EBA}"/>
              </a:ext>
            </a:extLst>
          </p:cNvPr>
          <p:cNvSpPr txBox="1"/>
          <p:nvPr/>
        </p:nvSpPr>
        <p:spPr>
          <a:xfrm>
            <a:off x="7067204" y="1716805"/>
            <a:ext cx="3788638" cy="1938992"/>
          </a:xfrm>
          <a:prstGeom prst="rect">
            <a:avLst/>
          </a:prstGeom>
          <a:noFill/>
        </p:spPr>
        <p:txBody>
          <a:bodyPr wrap="square" rtlCol="0">
            <a:spAutoFit/>
          </a:bodyPr>
          <a:lstStyle/>
          <a:p>
            <a:pPr algn="ctr">
              <a:spcAft>
                <a:spcPts val="600"/>
              </a:spcAft>
            </a:pPr>
            <a:r>
              <a:rPr lang="fr-FR" sz="2000" b="1" dirty="0"/>
              <a:t>Aider les acteurs gouvernementaux </a:t>
            </a:r>
            <a:r>
              <a:rPr lang="fr-FR" sz="2000" dirty="0">
                <a:latin typeface="+mj-lt"/>
              </a:rPr>
              <a:t>à voir le caractère unique de l’écosystème de la recherche sur le cancer et la nécessité de prioriser le financement de cette recherche.</a:t>
            </a:r>
          </a:p>
        </p:txBody>
      </p:sp>
      <p:pic>
        <p:nvPicPr>
          <p:cNvPr id="20" name="Graphic 19" descr="Bank">
            <a:extLst>
              <a:ext uri="{FF2B5EF4-FFF2-40B4-BE49-F238E27FC236}">
                <a16:creationId xmlns:a16="http://schemas.microsoft.com/office/drawing/2014/main" id="{9A067753-BCD1-4A01-99C3-12C0C5FF75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2114" y="2054112"/>
            <a:ext cx="864000" cy="864000"/>
          </a:xfrm>
          <a:prstGeom prst="rect">
            <a:avLst/>
          </a:prstGeom>
        </p:spPr>
      </p:pic>
    </p:spTree>
    <p:extLst>
      <p:ext uri="{BB962C8B-B14F-4D97-AF65-F5344CB8AC3E}">
        <p14:creationId xmlns:p14="http://schemas.microsoft.com/office/powerpoint/2010/main" val="3641589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1500" y="923925"/>
            <a:ext cx="10515600" cy="493078"/>
          </a:xfrm>
        </p:spPr>
        <p:txBody>
          <a:bodyPr>
            <a:normAutofit fontScale="90000"/>
          </a:bodyPr>
          <a:lstStyle/>
          <a:p>
            <a:r>
              <a:rPr lang="en-US" sz="4000" dirty="0" err="1">
                <a:solidFill>
                  <a:schemeClr val="accent1">
                    <a:lumMod val="50000"/>
                  </a:schemeClr>
                </a:solidFill>
                <a:cs typeface="Segoe UI" panose="020B0502040204020203" pitchFamily="34" charset="0"/>
              </a:rPr>
              <a:t>Votre</a:t>
            </a:r>
            <a:r>
              <a:rPr lang="en-US" sz="4000" dirty="0">
                <a:solidFill>
                  <a:schemeClr val="accent1">
                    <a:lumMod val="50000"/>
                  </a:schemeClr>
                </a:solidFill>
                <a:cs typeface="Segoe UI" panose="020B0502040204020203" pitchFamily="34" charset="0"/>
              </a:rPr>
              <a:t> </a:t>
            </a:r>
            <a:r>
              <a:rPr lang="en-US" sz="4000" dirty="0" err="1">
                <a:solidFill>
                  <a:schemeClr val="accent1">
                    <a:lumMod val="50000"/>
                  </a:schemeClr>
                </a:solidFill>
                <a:cs typeface="Segoe UI" panose="020B0502040204020203" pitchFamily="34" charset="0"/>
              </a:rPr>
              <a:t>rôle</a:t>
            </a: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71499" y="6463931"/>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24</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571499" y="1869281"/>
            <a:ext cx="11020425" cy="673262"/>
          </a:xfrm>
        </p:spPr>
        <p:txBody>
          <a:bodyPr>
            <a:noAutofit/>
          </a:bodyPr>
          <a:lstStyle/>
          <a:p>
            <a:pPr indent="0">
              <a:buNone/>
            </a:pPr>
            <a:r>
              <a:rPr lang="fr-FR" sz="2800" dirty="0"/>
              <a:t>La Vision canadienne de la recherche sur le cancer appartient à tous, et chaque personne est un partenaire précieux. Réfléchissez à votre place dans cette Vision et à la manière dont vous pouvez y contribuer le plus efficacement possible.</a:t>
            </a:r>
          </a:p>
          <a:p>
            <a:pPr indent="0">
              <a:buNone/>
            </a:pPr>
            <a:endParaRPr lang="fr-FR" sz="2800" dirty="0"/>
          </a:p>
          <a:p>
            <a:pPr indent="0">
              <a:buNone/>
            </a:pPr>
            <a:r>
              <a:rPr lang="fr-FR" sz="2800" dirty="0"/>
              <a:t>Nous demandons à toutes les personnes du Canada d’intégrer l’essence de cette Vision dans leurs propres plans stratégiques et dans leurs activités de promotion de la recherche ou de lutte contre le cancer, et de s’unir pour faire progresser un système de recherche, d’innovation et d’incidence sur le cancer qui soit actif, intrépide et vivant.</a:t>
            </a:r>
          </a:p>
        </p:txBody>
      </p:sp>
    </p:spTree>
    <p:extLst>
      <p:ext uri="{BB962C8B-B14F-4D97-AF65-F5344CB8AC3E}">
        <p14:creationId xmlns:p14="http://schemas.microsoft.com/office/powerpoint/2010/main" val="4160175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1500" y="716405"/>
            <a:ext cx="11049000" cy="700598"/>
          </a:xfrm>
        </p:spPr>
        <p:txBody>
          <a:bodyPr>
            <a:normAutofit fontScale="90000"/>
          </a:bodyPr>
          <a:lstStyle/>
          <a:p>
            <a:r>
              <a:rPr lang="fr-FR" dirty="0">
                <a:solidFill>
                  <a:schemeClr val="accent1">
                    <a:lumMod val="50000"/>
                  </a:schemeClr>
                </a:solidFill>
                <a:cs typeface="Segoe UI" panose="020B0502040204020203" pitchFamily="34" charset="0"/>
              </a:rPr>
              <a:t>La Stratégie canadienne de lutte contre le cancer (SCLC) préconise l’adoption d’une vision de la recherche sur le cancer qui nous unisse tous</a:t>
            </a: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71500" y="6463931"/>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3</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571500" y="2246790"/>
            <a:ext cx="6041782" cy="3095772"/>
          </a:xfrm>
        </p:spPr>
        <p:txBody>
          <a:bodyPr>
            <a:normAutofit fontScale="32500" lnSpcReduction="20000"/>
          </a:bodyPr>
          <a:lstStyle/>
          <a:p>
            <a:pPr indent="0">
              <a:buNone/>
            </a:pPr>
            <a:r>
              <a:rPr lang="fr-FR" sz="9800" i="1" dirty="0">
                <a:solidFill>
                  <a:srgbClr val="FF0000"/>
                </a:solidFill>
                <a:hlinkClick r:id="rId3">
                  <a:extLst>
                    <a:ext uri="{A12FA001-AC4F-418D-AE19-62706E023703}">
                      <ahyp:hlinkClr xmlns:ahyp="http://schemas.microsoft.com/office/drawing/2018/hyperlinkcolor" val="tx"/>
                    </a:ext>
                  </a:extLst>
                </a:hlinkClick>
              </a:rPr>
              <a:t>La Stratégie canadienne de lutte contre le cancer actualisée</a:t>
            </a:r>
            <a:r>
              <a:rPr lang="fr-FR" sz="9800" dirty="0"/>
              <a:t> reconnaît « la nécessité d’élaborer une vision commune de la recherche sur le cancer au Canada qui permettra au pays d’aller de l’avant ».</a:t>
            </a:r>
          </a:p>
          <a:p>
            <a:endParaRPr lang="en-US" dirty="0"/>
          </a:p>
        </p:txBody>
      </p:sp>
      <p:pic>
        <p:nvPicPr>
          <p:cNvPr id="4" name="Picture 3">
            <a:extLst>
              <a:ext uri="{FF2B5EF4-FFF2-40B4-BE49-F238E27FC236}">
                <a16:creationId xmlns:a16="http://schemas.microsoft.com/office/drawing/2014/main" id="{C9CE54ED-282E-4CF4-B306-8CBB220CBD56}"/>
              </a:ext>
            </a:extLst>
          </p:cNvPr>
          <p:cNvPicPr>
            <a:picLocks noChangeAspect="1"/>
          </p:cNvPicPr>
          <p:nvPr/>
        </p:nvPicPr>
        <p:blipFill rotWithShape="1">
          <a:blip r:embed="rId4"/>
          <a:srcRect l="33906" t="20661" r="34219" b="6944"/>
          <a:stretch/>
        </p:blipFill>
        <p:spPr>
          <a:xfrm>
            <a:off x="8236290" y="1659727"/>
            <a:ext cx="3342299" cy="4269897"/>
          </a:xfrm>
          <a:prstGeom prst="rect">
            <a:avLst/>
          </a:prstGeom>
          <a:ln>
            <a:solidFill>
              <a:schemeClr val="bg1">
                <a:lumMod val="50000"/>
              </a:schemeClr>
            </a:solidFill>
          </a:ln>
        </p:spPr>
      </p:pic>
    </p:spTree>
    <p:extLst>
      <p:ext uri="{BB962C8B-B14F-4D97-AF65-F5344CB8AC3E}">
        <p14:creationId xmlns:p14="http://schemas.microsoft.com/office/powerpoint/2010/main" val="1038297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1500" y="739739"/>
            <a:ext cx="10515600" cy="677264"/>
          </a:xfrm>
        </p:spPr>
        <p:txBody>
          <a:bodyPr>
            <a:normAutofit fontScale="90000"/>
          </a:bodyPr>
          <a:lstStyle/>
          <a:p>
            <a:r>
              <a:rPr lang="fr-FR" dirty="0">
                <a:solidFill>
                  <a:schemeClr val="accent1">
                    <a:lumMod val="50000"/>
                  </a:schemeClr>
                </a:solidFill>
                <a:cs typeface="Segoe UI" panose="020B0502040204020203" pitchFamily="34" charset="0"/>
              </a:rPr>
              <a:t>La SCLC reconnaît que la recherche est un catalyseur clé dans les principaux domaines prioritaires</a:t>
            </a: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71500" y="6424611"/>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4</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571500" y="1694350"/>
            <a:ext cx="11041380" cy="3514377"/>
          </a:xfrm>
        </p:spPr>
        <p:txBody>
          <a:bodyPr>
            <a:noAutofit/>
          </a:bodyPr>
          <a:lstStyle/>
          <a:p>
            <a:pPr marL="365760" indent="-365760">
              <a:lnSpc>
                <a:spcPct val="110000"/>
              </a:lnSpc>
            </a:pPr>
            <a:r>
              <a:rPr lang="fr-FR" sz="2800" dirty="0"/>
              <a:t>Mettre davantage l’accent sur la recherche translationnelle </a:t>
            </a:r>
          </a:p>
          <a:p>
            <a:pPr marL="365760" indent="-365760">
              <a:lnSpc>
                <a:spcPct val="110000"/>
              </a:lnSpc>
            </a:pPr>
            <a:r>
              <a:rPr lang="fr-FR" sz="2800" dirty="0"/>
              <a:t>Améliorer l’accès aux essais cliniques et accroître la diversité des participants</a:t>
            </a:r>
          </a:p>
          <a:p>
            <a:pPr marL="365760" indent="-365760">
              <a:lnSpc>
                <a:spcPct val="110000"/>
              </a:lnSpc>
            </a:pPr>
            <a:r>
              <a:rPr lang="fr-FR" sz="2800" dirty="0"/>
              <a:t>Accroître la visibilité des chercheurs canadiens dans le monde</a:t>
            </a:r>
          </a:p>
          <a:p>
            <a:pPr marL="365760" indent="-365760">
              <a:lnSpc>
                <a:spcPct val="110000"/>
              </a:lnSpc>
            </a:pPr>
            <a:r>
              <a:rPr lang="fr-FR" sz="2800" dirty="0"/>
              <a:t>Intégrer la recherche dans les soins et apprendre de chaque patient</a:t>
            </a:r>
          </a:p>
          <a:p>
            <a:pPr marL="365760" indent="-365760">
              <a:lnSpc>
                <a:spcPct val="110000"/>
              </a:lnSpc>
            </a:pPr>
            <a:r>
              <a:rPr lang="fr-FR" sz="2800" dirty="0"/>
              <a:t>Attirer, retenir et soutenir les chercheurs</a:t>
            </a:r>
          </a:p>
        </p:txBody>
      </p:sp>
    </p:spTree>
    <p:extLst>
      <p:ext uri="{BB962C8B-B14F-4D97-AF65-F5344CB8AC3E}">
        <p14:creationId xmlns:p14="http://schemas.microsoft.com/office/powerpoint/2010/main" val="3431155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906576"/>
            <a:ext cx="10515600" cy="677264"/>
          </a:xfrm>
        </p:spPr>
        <p:txBody>
          <a:bodyPr>
            <a:noAutofit/>
          </a:bodyPr>
          <a:lstStyle/>
          <a:p>
            <a:r>
              <a:rPr lang="en-US" sz="3200" dirty="0" err="1">
                <a:solidFill>
                  <a:schemeClr val="accent1">
                    <a:lumMod val="50000"/>
                  </a:schemeClr>
                </a:solidFill>
                <a:cs typeface="Segoe UI" panose="020B0502040204020203" pitchFamily="34" charset="0"/>
              </a:rPr>
              <a:t>En</a:t>
            </a:r>
            <a:r>
              <a:rPr lang="en-US" sz="3200" dirty="0">
                <a:solidFill>
                  <a:schemeClr val="accent1">
                    <a:lumMod val="50000"/>
                  </a:schemeClr>
                </a:solidFill>
                <a:cs typeface="Segoe UI" panose="020B0502040204020203" pitchFamily="34" charset="0"/>
              </a:rPr>
              <a:t> </a:t>
            </a:r>
            <a:r>
              <a:rPr lang="en-US" sz="3200" dirty="0" err="1">
                <a:solidFill>
                  <a:schemeClr val="accent1">
                    <a:lumMod val="50000"/>
                  </a:schemeClr>
                </a:solidFill>
                <a:cs typeface="Segoe UI" panose="020B0502040204020203" pitchFamily="34" charset="0"/>
              </a:rPr>
              <a:t>général</a:t>
            </a:r>
            <a:r>
              <a:rPr lang="en-US" sz="3200" dirty="0">
                <a:solidFill>
                  <a:schemeClr val="accent1">
                    <a:lumMod val="50000"/>
                  </a:schemeClr>
                </a:solidFill>
                <a:cs typeface="Segoe UI" panose="020B0502040204020203" pitchFamily="34" charset="0"/>
              </a:rPr>
              <a:t>, </a:t>
            </a:r>
            <a:r>
              <a:rPr lang="en-US" sz="3200" dirty="0" err="1">
                <a:solidFill>
                  <a:schemeClr val="accent1">
                    <a:lumMod val="50000"/>
                  </a:schemeClr>
                </a:solidFill>
                <a:cs typeface="Segoe UI" panose="020B0502040204020203" pitchFamily="34" charset="0"/>
              </a:rPr>
              <a:t>une</a:t>
            </a:r>
            <a:r>
              <a:rPr lang="en-US" sz="3200" dirty="0">
                <a:solidFill>
                  <a:schemeClr val="accent1">
                    <a:lumMod val="50000"/>
                  </a:schemeClr>
                </a:solidFill>
                <a:cs typeface="Segoe UI" panose="020B0502040204020203" pitchFamily="34" charset="0"/>
              </a:rPr>
              <a:t> vision :</a:t>
            </a:r>
            <a:br>
              <a:rPr lang="en-US" sz="3200" dirty="0">
                <a:solidFill>
                  <a:srgbClr val="000000"/>
                </a:solidFill>
                <a:cs typeface="Segoe UI" panose="020B0502040204020203" pitchFamily="34" charset="0"/>
              </a:rPr>
            </a:br>
            <a:endParaRPr lang="en-US" sz="3200"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61975" y="6435623"/>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5</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307340" y="1826430"/>
            <a:ext cx="11346180" cy="3514377"/>
          </a:xfrm>
        </p:spPr>
        <p:txBody>
          <a:bodyPr>
            <a:noAutofit/>
          </a:bodyPr>
          <a:lstStyle/>
          <a:p>
            <a:pPr marL="534988" indent="-285750" fontAlgn="base">
              <a:spcBef>
                <a:spcPct val="0"/>
              </a:spcBef>
              <a:spcAft>
                <a:spcPts val="1800"/>
              </a:spcAft>
            </a:pPr>
            <a:r>
              <a:rPr lang="fr-FR" sz="2800" dirty="0">
                <a:cs typeface="Segoe UI" panose="020B0502040204020203" pitchFamily="34" charset="0"/>
              </a:rPr>
              <a:t>Décrit ce qui pourrait (devrait) être, mais ne décrit </a:t>
            </a:r>
            <a:r>
              <a:rPr lang="fr-FR" sz="2800" b="1" dirty="0">
                <a:cs typeface="Segoe UI" panose="020B0502040204020203" pitchFamily="34" charset="0"/>
              </a:rPr>
              <a:t>pas</a:t>
            </a:r>
            <a:r>
              <a:rPr lang="fr-FR" sz="2800" dirty="0">
                <a:cs typeface="Segoe UI" panose="020B0502040204020203" pitchFamily="34" charset="0"/>
              </a:rPr>
              <a:t> le « comment », et ce, intentionnellement;</a:t>
            </a:r>
          </a:p>
          <a:p>
            <a:pPr marL="534988" indent="-285750" fontAlgn="base">
              <a:spcBef>
                <a:spcPct val="0"/>
              </a:spcBef>
              <a:spcAft>
                <a:spcPts val="1800"/>
              </a:spcAft>
            </a:pPr>
            <a:r>
              <a:rPr lang="fr-FR" sz="2800" dirty="0">
                <a:cs typeface="Segoe UI" panose="020B0502040204020203" pitchFamily="34" charset="0"/>
              </a:rPr>
              <a:t>Est délibérément de haut niveau;</a:t>
            </a:r>
          </a:p>
          <a:p>
            <a:pPr marL="534988" indent="-285750" fontAlgn="base">
              <a:spcBef>
                <a:spcPct val="0"/>
              </a:spcBef>
              <a:spcAft>
                <a:spcPts val="1800"/>
              </a:spcAft>
            </a:pPr>
            <a:r>
              <a:rPr lang="fr-FR" sz="2800" dirty="0">
                <a:cs typeface="Segoe UI" panose="020B0502040204020203" pitchFamily="34" charset="0"/>
              </a:rPr>
              <a:t>Est durable – agnostique aux défis ou aux technologies d’aujourd’hui;</a:t>
            </a:r>
          </a:p>
          <a:p>
            <a:pPr marL="534988" indent="-285750" fontAlgn="base">
              <a:spcBef>
                <a:spcPct val="0"/>
              </a:spcBef>
              <a:spcAft>
                <a:spcPts val="1800"/>
              </a:spcAft>
            </a:pPr>
            <a:r>
              <a:rPr lang="fr-FR" sz="2800" dirty="0">
                <a:cs typeface="Segoe UI" panose="020B0502040204020203" pitchFamily="34" charset="0"/>
              </a:rPr>
              <a:t>Doit être accessible, inclusive et attrayante pour tous les intervenants.</a:t>
            </a:r>
          </a:p>
        </p:txBody>
      </p:sp>
    </p:spTree>
    <p:extLst>
      <p:ext uri="{BB962C8B-B14F-4D97-AF65-F5344CB8AC3E}">
        <p14:creationId xmlns:p14="http://schemas.microsoft.com/office/powerpoint/2010/main" val="4288382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85787" y="810445"/>
            <a:ext cx="11020425" cy="687248"/>
          </a:xfrm>
        </p:spPr>
        <p:txBody>
          <a:bodyPr>
            <a:normAutofit fontScale="90000"/>
          </a:bodyPr>
          <a:lstStyle/>
          <a:p>
            <a:r>
              <a:rPr lang="fr-FR" dirty="0"/>
              <a:t>Notre Vision de la recherche canadienne sur le cancer apporte clarté et inspiration. Cette Vision :</a:t>
            </a: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85787" y="6424611"/>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6</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388620" y="1928030"/>
            <a:ext cx="10206091" cy="3514377"/>
          </a:xfrm>
        </p:spPr>
        <p:txBody>
          <a:bodyPr>
            <a:noAutofit/>
          </a:bodyPr>
          <a:lstStyle/>
          <a:p>
            <a:pPr marL="555625" lvl="0" indent="-285750" defTabSz="457200" fontAlgn="base">
              <a:spcBef>
                <a:spcPct val="0"/>
              </a:spcBef>
              <a:spcAft>
                <a:spcPts val="1800"/>
              </a:spcAft>
              <a:defRPr/>
            </a:pPr>
            <a:r>
              <a:rPr lang="fr-FR" sz="2800" dirty="0">
                <a:cs typeface="Segoe UI" panose="020B0502040204020203" pitchFamily="34" charset="0"/>
              </a:rPr>
              <a:t>Décrit une situation future idéale de l’environnement de la recherche canadienne sur le cancer;</a:t>
            </a:r>
          </a:p>
          <a:p>
            <a:pPr marL="555625" lvl="0" indent="-285750" defTabSz="457200" fontAlgn="base">
              <a:spcBef>
                <a:spcPct val="0"/>
              </a:spcBef>
              <a:spcAft>
                <a:spcPts val="1800"/>
              </a:spcAft>
              <a:defRPr/>
            </a:pPr>
            <a:r>
              <a:rPr lang="fr-FR" sz="2800" dirty="0">
                <a:cs typeface="Segoe UI" panose="020B0502040204020203" pitchFamily="34" charset="0"/>
              </a:rPr>
              <a:t>Aligne l’ensemble de la communauté de la recherche autour d’engagements qui feront progresser le domaine vers cette situation;</a:t>
            </a:r>
          </a:p>
          <a:p>
            <a:pPr marL="555625" lvl="0" indent="-285750" defTabSz="457200" fontAlgn="base">
              <a:spcBef>
                <a:spcPct val="0"/>
              </a:spcBef>
              <a:spcAft>
                <a:spcPts val="1800"/>
              </a:spcAft>
              <a:defRPr/>
            </a:pPr>
            <a:r>
              <a:rPr lang="fr-FR" sz="2800" dirty="0">
                <a:cs typeface="Segoe UI" panose="020B0502040204020203" pitchFamily="34" charset="0"/>
              </a:rPr>
              <a:t>Démontre ce que le Canada doit devenir en vue de demeurer un chef de file de la recherche sur le cancer et de continuer à avoir une incidence pour les patients et les populations.</a:t>
            </a:r>
          </a:p>
        </p:txBody>
      </p:sp>
    </p:spTree>
    <p:extLst>
      <p:ext uri="{BB962C8B-B14F-4D97-AF65-F5344CB8AC3E}">
        <p14:creationId xmlns:p14="http://schemas.microsoft.com/office/powerpoint/2010/main" val="1301706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7</a:t>
            </a:fld>
            <a:endParaRPr lang="en-CA" dirty="0"/>
          </a:p>
        </p:txBody>
      </p:sp>
      <p:sp>
        <p:nvSpPr>
          <p:cNvPr id="2" name="Title 1">
            <a:extLst>
              <a:ext uri="{FF2B5EF4-FFF2-40B4-BE49-F238E27FC236}">
                <a16:creationId xmlns:a16="http://schemas.microsoft.com/office/drawing/2014/main" id="{F4C3FF1E-D8E8-4842-AAFB-70DA76253681}"/>
              </a:ext>
            </a:extLst>
          </p:cNvPr>
          <p:cNvSpPr>
            <a:spLocks noGrp="1"/>
          </p:cNvSpPr>
          <p:nvPr>
            <p:ph type="title" idx="4294967295"/>
          </p:nvPr>
        </p:nvSpPr>
        <p:spPr>
          <a:xfrm>
            <a:off x="0" y="971550"/>
            <a:ext cx="10515600" cy="677863"/>
          </a:xfrm>
        </p:spPr>
        <p:txBody>
          <a:bodyPr>
            <a:normAutofit fontScale="90000"/>
          </a:bodyPr>
          <a:lstStyle/>
          <a:p>
            <a:br>
              <a:rPr lang="en-CA" sz="4000" dirty="0"/>
            </a:br>
            <a:br>
              <a:rPr lang="en-US" dirty="0">
                <a:solidFill>
                  <a:srgbClr val="000000"/>
                </a:solidFill>
                <a:cs typeface="Segoe UI" panose="020B0502040204020203" pitchFamily="34" charset="0"/>
              </a:rPr>
            </a:br>
            <a:endParaRPr lang="en-US"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4294967295"/>
          </p:nvPr>
        </p:nvSpPr>
        <p:spPr>
          <a:xfrm>
            <a:off x="561975" y="1310481"/>
            <a:ext cx="11239499" cy="3513137"/>
          </a:xfrm>
        </p:spPr>
        <p:txBody>
          <a:bodyPr>
            <a:noAutofit/>
          </a:bodyPr>
          <a:lstStyle/>
          <a:p>
            <a:pPr indent="0">
              <a:spcBef>
                <a:spcPct val="20000"/>
              </a:spcBef>
              <a:buNone/>
              <a:defRPr/>
            </a:pPr>
            <a:r>
              <a:rPr lang="fr-FR" dirty="0">
                <a:latin typeface="+mj-lt"/>
              </a:rPr>
              <a:t>Notre Vision a été orientée par une mobilisation à grande échelle de la communauté de la recherche et au-delà. Les leaders éclairés avec lesquels nous nous sommes entretenus représentaient tous les piliers de la recherche en santé et du continuum des soins liés au cancer. De nombreuses personnes de tout le pays ont fait part de leurs réflexions sur l’avenir de la recherche canadienne sur le cancer. </a:t>
            </a:r>
          </a:p>
          <a:p>
            <a:pPr indent="0">
              <a:spcBef>
                <a:spcPct val="20000"/>
              </a:spcBef>
              <a:buNone/>
              <a:defRPr/>
            </a:pPr>
            <a:endParaRPr lang="fr-FR" dirty="0">
              <a:latin typeface="+mj-lt"/>
            </a:endParaRPr>
          </a:p>
          <a:p>
            <a:pPr indent="0">
              <a:spcBef>
                <a:spcPct val="20000"/>
              </a:spcBef>
              <a:buNone/>
              <a:defRPr/>
            </a:pPr>
            <a:r>
              <a:rPr lang="fr-FR" i="1" dirty="0">
                <a:latin typeface="+mj-lt"/>
              </a:rPr>
              <a:t>Les visions de la recherche sur le cancer pour les Premières Nations, les Inuits et les Métis seront créées conjointement dans le cadre de processus distincts dirigés par des chefs de file autochtones de la recherche.</a:t>
            </a:r>
          </a:p>
        </p:txBody>
      </p:sp>
    </p:spTree>
    <p:extLst>
      <p:ext uri="{BB962C8B-B14F-4D97-AF65-F5344CB8AC3E}">
        <p14:creationId xmlns:p14="http://schemas.microsoft.com/office/powerpoint/2010/main" val="3968188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4" y="610542"/>
            <a:ext cx="11058526" cy="677264"/>
          </a:xfrm>
        </p:spPr>
        <p:txBody>
          <a:bodyPr>
            <a:noAutofit/>
          </a:bodyPr>
          <a:lstStyle/>
          <a:p>
            <a:pPr>
              <a:spcBef>
                <a:spcPct val="20000"/>
              </a:spcBef>
              <a:defRPr/>
            </a:pPr>
            <a:r>
              <a:rPr lang="fr-FR" sz="3200" dirty="0"/>
              <a:t>Notre Vision a été élaborée à partir d’enseignements clés qui abordent les points suivants :</a:t>
            </a:r>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61975" y="6435623"/>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8</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1242175" y="2030306"/>
            <a:ext cx="10412500" cy="3514377"/>
          </a:xfrm>
        </p:spPr>
        <p:txBody>
          <a:bodyPr>
            <a:noAutofit/>
          </a:bodyPr>
          <a:lstStyle/>
          <a:p>
            <a:pPr marL="2239963" indent="-1527175">
              <a:spcBef>
                <a:spcPts val="1800"/>
              </a:spcBef>
              <a:spcAft>
                <a:spcPts val="2800"/>
              </a:spcAft>
              <a:buNone/>
              <a:tabLst>
                <a:tab pos="442913" algn="l"/>
              </a:tabLst>
            </a:pPr>
            <a:r>
              <a:rPr lang="fr-FR" sz="3200" b="1" dirty="0">
                <a:solidFill>
                  <a:srgbClr val="07B59F"/>
                </a:solidFill>
                <a:latin typeface="+mn-lt"/>
              </a:rPr>
              <a:t>les tendances </a:t>
            </a:r>
            <a:r>
              <a:rPr lang="fr-FR" sz="3200" dirty="0"/>
              <a:t>auxquelles le Canada doit répondre;</a:t>
            </a:r>
          </a:p>
          <a:p>
            <a:pPr marL="2239963" indent="-1527175">
              <a:spcBef>
                <a:spcPts val="3000"/>
              </a:spcBef>
              <a:spcAft>
                <a:spcPts val="2800"/>
              </a:spcAft>
              <a:buNone/>
              <a:tabLst>
                <a:tab pos="442913" algn="l"/>
              </a:tabLst>
            </a:pPr>
            <a:r>
              <a:rPr lang="fr-FR" sz="3200" b="1" dirty="0">
                <a:solidFill>
                  <a:schemeClr val="accent1">
                    <a:lumMod val="50000"/>
                  </a:schemeClr>
                </a:solidFill>
                <a:latin typeface="+mn-lt"/>
              </a:rPr>
              <a:t>les atouts et les possibilités </a:t>
            </a:r>
            <a:r>
              <a:rPr lang="fr-FR" sz="3200" dirty="0"/>
              <a:t>que le Canada doit amplifier; </a:t>
            </a:r>
          </a:p>
          <a:p>
            <a:pPr marL="2239963" indent="-1527175">
              <a:spcBef>
                <a:spcPts val="3000"/>
              </a:spcBef>
              <a:spcAft>
                <a:spcPts val="2400"/>
              </a:spcAft>
              <a:buNone/>
              <a:tabLst>
                <a:tab pos="442913" algn="l"/>
              </a:tabLst>
            </a:pPr>
            <a:r>
              <a:rPr lang="fr-FR" sz="3200" b="1" dirty="0">
                <a:solidFill>
                  <a:schemeClr val="accent5"/>
                </a:solidFill>
                <a:latin typeface="+mn-lt"/>
              </a:rPr>
              <a:t>l’esprit de collaboration </a:t>
            </a:r>
            <a:r>
              <a:rPr lang="fr-FR" sz="3200" dirty="0"/>
              <a:t>nécessaire pour réussir.</a:t>
            </a:r>
          </a:p>
        </p:txBody>
      </p:sp>
      <p:pic>
        <p:nvPicPr>
          <p:cNvPr id="7" name="Picture 2" descr="Image result for icon for trends">
            <a:extLst>
              <a:ext uri="{FF2B5EF4-FFF2-40B4-BE49-F238E27FC236}">
                <a16:creationId xmlns:a16="http://schemas.microsoft.com/office/drawing/2014/main" id="{654179D5-CDBA-46D5-9BFD-AD725467822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765" y="1554722"/>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Lightbulb">
            <a:extLst>
              <a:ext uri="{FF2B5EF4-FFF2-40B4-BE49-F238E27FC236}">
                <a16:creationId xmlns:a16="http://schemas.microsoft.com/office/drawing/2014/main" id="{F7B1C5D4-4F65-4FB9-8D1D-6F59AB168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765" y="3023055"/>
            <a:ext cx="1371600" cy="1371600"/>
          </a:xfrm>
          <a:prstGeom prst="rect">
            <a:avLst/>
          </a:prstGeom>
        </p:spPr>
      </p:pic>
      <p:pic>
        <p:nvPicPr>
          <p:cNvPr id="9" name="Picture 22" descr="Image result for icon for fire outline">
            <a:extLst>
              <a:ext uri="{FF2B5EF4-FFF2-40B4-BE49-F238E27FC236}">
                <a16:creationId xmlns:a16="http://schemas.microsoft.com/office/drawing/2014/main" id="{1BD8DB8C-0182-489F-8C16-9DF4BBF91892}"/>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549" y="4491459"/>
            <a:ext cx="968032"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571119"/>
            <a:ext cx="11082020" cy="677264"/>
          </a:xfrm>
        </p:spPr>
        <p:txBody>
          <a:bodyPr>
            <a:noAutofit/>
          </a:bodyPr>
          <a:lstStyle/>
          <a:p>
            <a:r>
              <a:rPr lang="fr-FR" sz="3200" dirty="0"/>
              <a:t>Apprentissage 1 : la recherche canadienne sur le cancer doit être inclusive</a:t>
            </a:r>
            <a:r>
              <a:rPr lang="en-CA" sz="3200" dirty="0"/>
              <a:t>.</a:t>
            </a:r>
            <a:endParaRPr lang="en-CA" sz="3200" i="1"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a:xfrm>
            <a:off x="561975" y="6463931"/>
            <a:ext cx="5886450" cy="263307"/>
          </a:xfrm>
        </p:spPr>
        <p:txBody>
          <a:bodyPr/>
          <a:lstStyle/>
          <a:p>
            <a:pPr lvl="0">
              <a:defRPr/>
            </a:pPr>
            <a:r>
              <a:rPr lang="fr-CA" dirty="0">
                <a:solidFill>
                  <a:schemeClr val="tx1"/>
                </a:solidFill>
              </a:rPr>
              <a:t>La Vision canadienne de la recherche sur le cancer</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9</a:t>
            </a:fld>
            <a:endParaRPr lang="en-CA" dirty="0"/>
          </a:p>
        </p:txBody>
      </p:sp>
      <p:pic>
        <p:nvPicPr>
          <p:cNvPr id="7" name="Picture 2" descr="Image result for icon for trends">
            <a:extLst>
              <a:ext uri="{FF2B5EF4-FFF2-40B4-BE49-F238E27FC236}">
                <a16:creationId xmlns:a16="http://schemas.microsoft.com/office/drawing/2014/main" id="{654179D5-CDBA-46D5-9BFD-AD725467822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5539" y="2057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Lightbulb">
            <a:extLst>
              <a:ext uri="{FF2B5EF4-FFF2-40B4-BE49-F238E27FC236}">
                <a16:creationId xmlns:a16="http://schemas.microsoft.com/office/drawing/2014/main" id="{F7B1C5D4-4F65-4FB9-8D1D-6F59AB168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7480" y="2057400"/>
            <a:ext cx="1371600" cy="1371600"/>
          </a:xfrm>
          <a:prstGeom prst="rect">
            <a:avLst/>
          </a:prstGeom>
        </p:spPr>
      </p:pic>
      <p:pic>
        <p:nvPicPr>
          <p:cNvPr id="9" name="Picture 22" descr="Image result for icon for fire outline">
            <a:extLst>
              <a:ext uri="{FF2B5EF4-FFF2-40B4-BE49-F238E27FC236}">
                <a16:creationId xmlns:a16="http://schemas.microsoft.com/office/drawing/2014/main" id="{1BD8DB8C-0182-489F-8C16-9DF4BBF91892}"/>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7715" y="2148840"/>
            <a:ext cx="968032" cy="1188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DE7866A-AFDE-4356-A239-AA9E09BCEA55}"/>
              </a:ext>
            </a:extLst>
          </p:cNvPr>
          <p:cNvSpPr>
            <a:spLocks noGrp="1"/>
          </p:cNvSpPr>
          <p:nvPr>
            <p:ph type="body" sz="quarter" idx="13"/>
          </p:nvPr>
        </p:nvSpPr>
        <p:spPr>
          <a:xfrm>
            <a:off x="522763" y="3611788"/>
            <a:ext cx="2577942" cy="2230211"/>
          </a:xfrm>
        </p:spPr>
        <p:txBody>
          <a:bodyPr>
            <a:normAutofit fontScale="92500" lnSpcReduction="10000"/>
          </a:bodyPr>
          <a:lstStyle/>
          <a:p>
            <a:pPr indent="0" algn="ctr">
              <a:lnSpc>
                <a:spcPct val="120000"/>
              </a:lnSpc>
              <a:spcAft>
                <a:spcPts val="600"/>
              </a:spcAft>
              <a:buNone/>
            </a:pPr>
            <a:r>
              <a:rPr lang="fr-FR" sz="2600" dirty="0">
                <a:cs typeface="Segoe UI" panose="020B0502040204020203" pitchFamily="34" charset="0"/>
              </a:rPr>
              <a:t>Le rôle de chaque personne dans la recherche évolue et continuera de croître.</a:t>
            </a:r>
          </a:p>
          <a:p>
            <a:pPr indent="0">
              <a:buNone/>
            </a:pPr>
            <a:endParaRPr lang="en-US" dirty="0"/>
          </a:p>
        </p:txBody>
      </p:sp>
      <p:sp>
        <p:nvSpPr>
          <p:cNvPr id="11" name="Text Placeholder 3">
            <a:extLst>
              <a:ext uri="{FF2B5EF4-FFF2-40B4-BE49-F238E27FC236}">
                <a16:creationId xmlns:a16="http://schemas.microsoft.com/office/drawing/2014/main" id="{A7030974-4473-48B6-95DE-2601CBB1EE08}"/>
              </a:ext>
            </a:extLst>
          </p:cNvPr>
          <p:cNvSpPr txBox="1">
            <a:spLocks/>
          </p:cNvSpPr>
          <p:nvPr/>
        </p:nvSpPr>
        <p:spPr>
          <a:xfrm>
            <a:off x="4634309" y="3611788"/>
            <a:ext cx="2577942" cy="2230211"/>
          </a:xfrm>
          <a:prstGeom prst="rect">
            <a:avLst/>
          </a:prstGeom>
        </p:spPr>
        <p:txBody>
          <a:bodyPr vert="horz" lIns="91440" tIns="45720" rIns="91440" bIns="45720" rtlCol="0">
            <a:normAutofit fontScale="47500" lnSpcReduction="20000"/>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ct val="120000"/>
              </a:lnSpc>
              <a:spcAft>
                <a:spcPts val="600"/>
              </a:spcAft>
              <a:buNone/>
            </a:pPr>
            <a:r>
              <a:rPr lang="fr-FR" sz="5100" dirty="0">
                <a:cs typeface="Segoe UI" panose="020B0502040204020203" pitchFamily="34" charset="0"/>
              </a:rPr>
              <a:t>Notre volonté de collaborer est une force clé et deviendra encore plus importante.</a:t>
            </a:r>
          </a:p>
          <a:p>
            <a:pPr indent="0">
              <a:buFont typeface="Arial" panose="020B0604020202020204" pitchFamily="34" charset="0"/>
              <a:buNone/>
            </a:pPr>
            <a:endParaRPr lang="en-US" dirty="0"/>
          </a:p>
        </p:txBody>
      </p:sp>
      <p:sp>
        <p:nvSpPr>
          <p:cNvPr id="12" name="Text Placeholder 3">
            <a:extLst>
              <a:ext uri="{FF2B5EF4-FFF2-40B4-BE49-F238E27FC236}">
                <a16:creationId xmlns:a16="http://schemas.microsoft.com/office/drawing/2014/main" id="{B5BFA1CA-B9CA-49E8-87C5-DB538B6F2310}"/>
              </a:ext>
            </a:extLst>
          </p:cNvPr>
          <p:cNvSpPr txBox="1">
            <a:spLocks/>
          </p:cNvSpPr>
          <p:nvPr/>
        </p:nvSpPr>
        <p:spPr>
          <a:xfrm>
            <a:off x="8567499" y="3611788"/>
            <a:ext cx="2948464" cy="2141311"/>
          </a:xfrm>
          <a:prstGeom prst="rect">
            <a:avLst/>
          </a:prstGeom>
        </p:spPr>
        <p:txBody>
          <a:bodyPr vert="horz" lIns="91440" tIns="45720" rIns="91440" bIns="45720" rtlCol="0">
            <a:normAutofit fontScale="62500" lnSpcReduction="20000"/>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ct val="120000"/>
              </a:lnSpc>
              <a:spcAft>
                <a:spcPts val="600"/>
              </a:spcAft>
              <a:buNone/>
            </a:pPr>
            <a:r>
              <a:rPr lang="fr-FR" sz="3800" dirty="0">
                <a:cs typeface="Segoe UI" panose="020B0502040204020203" pitchFamily="34" charset="0"/>
              </a:rPr>
              <a:t>Notre population est diversifiée et nous devons promouvoir la santé et l’équité pour tous.</a:t>
            </a:r>
          </a:p>
          <a:p>
            <a:pPr indent="0">
              <a:buFont typeface="Arial" panose="020B0604020202020204" pitchFamily="34" charset="0"/>
              <a:buNone/>
            </a:pPr>
            <a:endParaRPr lang="en-US" dirty="0"/>
          </a:p>
        </p:txBody>
      </p:sp>
    </p:spTree>
    <p:extLst>
      <p:ext uri="{BB962C8B-B14F-4D97-AF65-F5344CB8AC3E}">
        <p14:creationId xmlns:p14="http://schemas.microsoft.com/office/powerpoint/2010/main" val="2826911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1893</Words>
  <Application>Microsoft Office PowerPoint</Application>
  <PresentationFormat>Widescreen</PresentationFormat>
  <Paragraphs>200</Paragraphs>
  <Slides>24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La Stratégie canadienne de lutte contre le cancer (SCLC) préconise l’adoption d’une vision de la recherche sur le cancer qui nous unisse tous </vt:lpstr>
      <vt:lpstr>La SCLC reconnaît que la recherche est un catalyseur clé dans les principaux domaines prioritaires </vt:lpstr>
      <vt:lpstr>En général, une vision : </vt:lpstr>
      <vt:lpstr>Notre Vision de la recherche canadienne sur le cancer apporte clarté et inspiration. Cette Vision : </vt:lpstr>
      <vt:lpstr>  </vt:lpstr>
      <vt:lpstr>Notre Vision a été élaborée à partir d’enseignements clés qui abordent les points suivants :</vt:lpstr>
      <vt:lpstr>Apprentissage 1 : la recherche canadienne sur le cancer doit être inclusive.</vt:lpstr>
      <vt:lpstr>Apprentissage 2 : la recherche canadienne sur le cancer doit être audacieuse.</vt:lpstr>
      <vt:lpstr>Apprentissage 3 : la recherche canadienne sur le cancer doit être mieux intégrée au sein du système de lutte contre le cancer.</vt:lpstr>
      <vt:lpstr>PowerPoint Presentation</vt:lpstr>
      <vt:lpstr>PowerPoint Presentation</vt:lpstr>
      <vt:lpstr>PowerPoint Presentation</vt:lpstr>
      <vt:lpstr>PowerPoint Presentation</vt:lpstr>
      <vt:lpstr>PowerPoint Presentation</vt:lpstr>
      <vt:lpstr>PowerPoint Presentation</vt:lpstr>
      <vt:lpstr>Notre Vision exige trois engagements</vt:lpstr>
      <vt:lpstr>Engagement 1 : Nous avons besoin de populations activement mobilisées</vt:lpstr>
      <vt:lpstr>Engagement 2 : Nous avons besoin d’une science intrépide</vt:lpstr>
      <vt:lpstr>Engagement 3 : Nous avons besoin d’une innovation vivante</vt:lpstr>
      <vt:lpstr>Ensemble, ces engagements forment un cycle vertueux et durable qui nous rapproche de la réalisation de la Vision.</vt:lpstr>
      <vt:lpstr>Notre Vision va : </vt:lpstr>
      <vt:lpstr>Votre rôle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60</cp:revision>
  <dcterms:created xsi:type="dcterms:W3CDTF">2020-05-01T13:42:00Z</dcterms:created>
  <dcterms:modified xsi:type="dcterms:W3CDTF">2020-07-12T19:11:53Z</dcterms:modified>
</cp:coreProperties>
</file>