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3" r:id="rId4"/>
    <p:sldId id="285" r:id="rId5"/>
    <p:sldId id="312" r:id="rId6"/>
    <p:sldId id="287" r:id="rId7"/>
    <p:sldId id="289" r:id="rId8"/>
    <p:sldId id="293" r:id="rId9"/>
    <p:sldId id="298" r:id="rId10"/>
    <p:sldId id="311" r:id="rId11"/>
    <p:sldId id="309" r:id="rId12"/>
    <p:sldId id="294" r:id="rId13"/>
    <p:sldId id="300" r:id="rId14"/>
    <p:sldId id="302" r:id="rId15"/>
    <p:sldId id="303" r:id="rId16"/>
    <p:sldId id="295" r:id="rId17"/>
    <p:sldId id="301" r:id="rId18"/>
    <p:sldId id="296" r:id="rId19"/>
    <p:sldId id="304" r:id="rId20"/>
    <p:sldId id="297" r:id="rId21"/>
    <p:sldId id="306" r:id="rId22"/>
    <p:sldId id="307" r:id="rId23"/>
    <p:sldId id="308" r:id="rId24"/>
    <p:sldId id="292"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9" autoAdjust="0"/>
    <p:restoredTop sz="94660"/>
  </p:normalViewPr>
  <p:slideViewPr>
    <p:cSldViewPr snapToGrid="0">
      <p:cViewPr varScale="1">
        <p:scale>
          <a:sx n="83" d="100"/>
          <a:sy n="83" d="100"/>
        </p:scale>
        <p:origin x="25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0204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pic>
        <p:nvPicPr>
          <p:cNvPr id="3" name="Picture 2">
            <a:extLst>
              <a:ext uri="{FF2B5EF4-FFF2-40B4-BE49-F238E27FC236}">
                <a16:creationId xmlns:a16="http://schemas.microsoft.com/office/drawing/2014/main" id="{FC35AF4C-E777-4ADD-B507-674160F3F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1" y="0"/>
            <a:ext cx="11616275" cy="4009292"/>
          </a:xfrm>
          <a:prstGeom prst="rect">
            <a:avLst/>
          </a:prstGeom>
        </p:spPr>
      </p:pic>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47256" y="3229989"/>
            <a:ext cx="663611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Mars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9" name="Picture 8">
            <a:extLst>
              <a:ext uri="{FF2B5EF4-FFF2-40B4-BE49-F238E27FC236}">
                <a16:creationId xmlns:a16="http://schemas.microsoft.com/office/drawing/2014/main" id="{B00D795F-8D99-41A7-B427-F34235D22698}"/>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7060" y="5602847"/>
            <a:ext cx="3931920" cy="756999"/>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395819"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4/1/2019</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a:bodyPr>
          <a:lstStyle/>
          <a:p>
            <a:r>
              <a:rPr lang="fr-FR" sz="2800" dirty="0"/>
              <a:t>Investissements dans la recherche sur les cancers de l'enfant et de l'adolescent au Canada de 2005 à 2016</a:t>
            </a:r>
            <a:endParaRPr lang="en-US" sz="2800" dirty="0"/>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E4ED5-AA38-41D7-8C5B-4E5F5CEE3680}"/>
              </a:ext>
            </a:extLst>
          </p:cNvPr>
          <p:cNvSpPr>
            <a:spLocks noGrp="1"/>
          </p:cNvSpPr>
          <p:nvPr>
            <p:ph type="sldNum" sz="quarter" idx="4"/>
          </p:nvPr>
        </p:nvSpPr>
        <p:spPr/>
        <p:txBody>
          <a:bodyPr/>
          <a:lstStyle/>
          <a:p>
            <a:fld id="{B47ABD4A-E1D3-4DA1-85CF-EB3A31666CA3}" type="slidenum">
              <a:rPr lang="en-US" smtClean="0"/>
              <a:pPr/>
              <a:t>10</a:t>
            </a:fld>
            <a:endParaRPr lang="en-US"/>
          </a:p>
        </p:txBody>
      </p:sp>
      <p:pic>
        <p:nvPicPr>
          <p:cNvPr id="3" name="Picture 2">
            <a:extLst>
              <a:ext uri="{FF2B5EF4-FFF2-40B4-BE49-F238E27FC236}">
                <a16:creationId xmlns:a16="http://schemas.microsoft.com/office/drawing/2014/main" id="{74B0B3DD-6499-498C-B19A-D4949B088F1B}"/>
              </a:ext>
            </a:extLst>
          </p:cNvPr>
          <p:cNvPicPr>
            <a:picLocks noChangeAspect="1"/>
          </p:cNvPicPr>
          <p:nvPr/>
        </p:nvPicPr>
        <p:blipFill>
          <a:blip r:embed="rId2"/>
          <a:stretch>
            <a:fillRect/>
          </a:stretch>
        </p:blipFill>
        <p:spPr>
          <a:xfrm>
            <a:off x="772998" y="647750"/>
            <a:ext cx="10646004" cy="5562499"/>
          </a:xfrm>
          <a:prstGeom prst="rect">
            <a:avLst/>
          </a:prstGeom>
        </p:spPr>
      </p:pic>
    </p:spTree>
    <p:extLst>
      <p:ext uri="{BB962C8B-B14F-4D97-AF65-F5344CB8AC3E}">
        <p14:creationId xmlns:p14="http://schemas.microsoft.com/office/powerpoint/2010/main" val="25999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AF06FF9C-4BDC-418B-8F33-45528ED4FBC2}"/>
              </a:ext>
            </a:extLst>
          </p:cNvPr>
          <p:cNvPicPr>
            <a:picLocks noChangeAspect="1"/>
          </p:cNvPicPr>
          <p:nvPr/>
        </p:nvPicPr>
        <p:blipFill>
          <a:blip r:embed="rId2"/>
          <a:stretch>
            <a:fillRect/>
          </a:stretch>
        </p:blipFill>
        <p:spPr>
          <a:xfrm>
            <a:off x="848412" y="573122"/>
            <a:ext cx="10275492" cy="5526020"/>
          </a:xfrm>
          <a:prstGeom prst="rect">
            <a:avLst/>
          </a:prstGeom>
        </p:spPr>
      </p:pic>
    </p:spTree>
    <p:extLst>
      <p:ext uri="{BB962C8B-B14F-4D97-AF65-F5344CB8AC3E}">
        <p14:creationId xmlns:p14="http://schemas.microsoft.com/office/powerpoint/2010/main" val="41177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fr-FR" dirty="0"/>
              <a:t>Les Instituts de recherche en santé du Canada (IRSC) et la Société canadienne du cancer (SCC) ont été les principaux bailleurs de fonds de la recherche sur les cancers de l’enfant et de l’adolescent, représentant respectivement 38 % et 13 % de l’investissement sur 12 ans. L’Institut ontarien de recherche sur le cancer (IORC), l’Institut de recherche Terry Fox (IRTF), Génome Canada et la Fondation Cole ont également contribué substantiellement au financement.</a:t>
            </a:r>
          </a:p>
          <a:p>
            <a:r>
              <a:rPr lang="fr-FR" dirty="0"/>
              <a:t>En ce qui concerne les mécanismes de financement, les subventions de fonctionnement constituaient la plus grande part de l’investissement. La majeure partie des investissements dans les subventions de fonctionnement a été affectée à la recherche biomédicale, et elle a plus que doublé pour la recherche biomédicale et la recherche clinique de 2005-2008 à 2013-2016.</a:t>
            </a:r>
            <a:endParaRPr lang="en-US" dirty="0"/>
          </a:p>
        </p:txBody>
      </p:sp>
      <p:sp>
        <p:nvSpPr>
          <p:cNvPr id="2" name="Title 1"/>
          <p:cNvSpPr>
            <a:spLocks noGrp="1"/>
          </p:cNvSpPr>
          <p:nvPr>
            <p:ph type="title"/>
          </p:nvPr>
        </p:nvSpPr>
        <p:spPr/>
        <p:txBody>
          <a:bodyPr/>
          <a:lstStyle/>
          <a:p>
            <a:r>
              <a:rPr lang="en-US" dirty="0"/>
              <a:t>A2.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246" y="320679"/>
            <a:ext cx="2743200" cy="365125"/>
          </a:xfrm>
        </p:spPr>
        <p:txBody>
          <a:bodyPr/>
          <a:lstStyle/>
          <a:p>
            <a:fld id="{B47ABD4A-E1D3-4DA1-85CF-EB3A31666CA3}" type="slidenum">
              <a:rPr lang="en-US" smtClean="0"/>
              <a:pPr/>
              <a:t>13</a:t>
            </a:fld>
            <a:endParaRPr lang="en-US" dirty="0"/>
          </a:p>
        </p:txBody>
      </p:sp>
      <p:grpSp>
        <p:nvGrpSpPr>
          <p:cNvPr id="6" name="Group 5">
            <a:extLst>
              <a:ext uri="{FF2B5EF4-FFF2-40B4-BE49-F238E27FC236}">
                <a16:creationId xmlns:a16="http://schemas.microsoft.com/office/drawing/2014/main" id="{A69E8FC8-7389-4099-9EA3-CBD708D917ED}"/>
              </a:ext>
            </a:extLst>
          </p:cNvPr>
          <p:cNvGrpSpPr/>
          <p:nvPr/>
        </p:nvGrpSpPr>
        <p:grpSpPr>
          <a:xfrm>
            <a:off x="781050" y="596456"/>
            <a:ext cx="9809194" cy="5724445"/>
            <a:chOff x="781050" y="596456"/>
            <a:chExt cx="9809194" cy="5724445"/>
          </a:xfrm>
        </p:grpSpPr>
        <p:pic>
          <p:nvPicPr>
            <p:cNvPr id="4" name="Picture 3">
              <a:extLst>
                <a:ext uri="{FF2B5EF4-FFF2-40B4-BE49-F238E27FC236}">
                  <a16:creationId xmlns:a16="http://schemas.microsoft.com/office/drawing/2014/main" id="{F93C05F7-E37F-40B7-8538-C845A174D1D3}"/>
                </a:ext>
              </a:extLst>
            </p:cNvPr>
            <p:cNvPicPr>
              <a:picLocks noChangeAspect="1"/>
            </p:cNvPicPr>
            <p:nvPr/>
          </p:nvPicPr>
          <p:blipFill rotWithShape="1">
            <a:blip r:embed="rId2"/>
            <a:srcRect t="34" r="36094"/>
            <a:stretch/>
          </p:blipFill>
          <p:spPr>
            <a:xfrm>
              <a:off x="781050" y="6073441"/>
              <a:ext cx="7776679" cy="247460"/>
            </a:xfrm>
            <a:prstGeom prst="rect">
              <a:avLst/>
            </a:prstGeom>
          </p:spPr>
        </p:pic>
        <p:pic>
          <p:nvPicPr>
            <p:cNvPr id="8" name="Picture 7">
              <a:extLst>
                <a:ext uri="{FF2B5EF4-FFF2-40B4-BE49-F238E27FC236}">
                  <a16:creationId xmlns:a16="http://schemas.microsoft.com/office/drawing/2014/main" id="{A4382F89-1C12-43ED-AC6B-68A93B6F09EF}"/>
                </a:ext>
              </a:extLst>
            </p:cNvPr>
            <p:cNvPicPr>
              <a:picLocks noChangeAspect="1"/>
            </p:cNvPicPr>
            <p:nvPr/>
          </p:nvPicPr>
          <p:blipFill>
            <a:blip r:embed="rId3">
              <a:alphaModFix amt="50000"/>
            </a:blip>
            <a:stretch>
              <a:fillRect/>
            </a:stretch>
          </p:blipFill>
          <p:spPr>
            <a:xfrm>
              <a:off x="2372657" y="1555979"/>
              <a:ext cx="7756764" cy="4403618"/>
            </a:xfrm>
            <a:prstGeom prst="rect">
              <a:avLst/>
            </a:prstGeom>
          </p:spPr>
        </p:pic>
        <p:pic>
          <p:nvPicPr>
            <p:cNvPr id="11" name="Picture 10">
              <a:extLst>
                <a:ext uri="{FF2B5EF4-FFF2-40B4-BE49-F238E27FC236}">
                  <a16:creationId xmlns:a16="http://schemas.microsoft.com/office/drawing/2014/main" id="{B6449B9E-395A-4D68-BA95-C27453DC97DE}"/>
                </a:ext>
              </a:extLst>
            </p:cNvPr>
            <p:cNvPicPr>
              <a:picLocks noChangeAspect="1"/>
            </p:cNvPicPr>
            <p:nvPr/>
          </p:nvPicPr>
          <p:blipFill>
            <a:blip r:embed="rId4"/>
            <a:stretch>
              <a:fillRect/>
            </a:stretch>
          </p:blipFill>
          <p:spPr>
            <a:xfrm>
              <a:off x="1012153" y="1257177"/>
              <a:ext cx="9117268" cy="4702420"/>
            </a:xfrm>
            <a:prstGeom prst="rect">
              <a:avLst/>
            </a:prstGeom>
          </p:spPr>
        </p:pic>
        <p:pic>
          <p:nvPicPr>
            <p:cNvPr id="5" name="Picture 4">
              <a:extLst>
                <a:ext uri="{FF2B5EF4-FFF2-40B4-BE49-F238E27FC236}">
                  <a16:creationId xmlns:a16="http://schemas.microsoft.com/office/drawing/2014/main" id="{FE1732ED-4A1C-4AE1-A21D-F77ED3175982}"/>
                </a:ext>
              </a:extLst>
            </p:cNvPr>
            <p:cNvPicPr>
              <a:picLocks noChangeAspect="1"/>
            </p:cNvPicPr>
            <p:nvPr/>
          </p:nvPicPr>
          <p:blipFill>
            <a:blip r:embed="rId5"/>
            <a:stretch>
              <a:fillRect/>
            </a:stretch>
          </p:blipFill>
          <p:spPr>
            <a:xfrm>
              <a:off x="781050" y="596456"/>
              <a:ext cx="9809194" cy="496474"/>
            </a:xfrm>
            <a:prstGeom prst="rect">
              <a:avLst/>
            </a:prstGeom>
          </p:spPr>
        </p:pic>
      </p:grpSp>
    </p:spTree>
    <p:extLst>
      <p:ext uri="{BB962C8B-B14F-4D97-AF65-F5344CB8AC3E}">
        <p14:creationId xmlns:p14="http://schemas.microsoft.com/office/powerpoint/2010/main" val="3933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14</a:t>
            </a:fld>
            <a:endParaRPr lang="en-US" dirty="0"/>
          </a:p>
        </p:txBody>
      </p:sp>
      <p:pic>
        <p:nvPicPr>
          <p:cNvPr id="3" name="Picture 2">
            <a:extLst>
              <a:ext uri="{FF2B5EF4-FFF2-40B4-BE49-F238E27FC236}">
                <a16:creationId xmlns:a16="http://schemas.microsoft.com/office/drawing/2014/main" id="{664E383A-3D75-4239-9B0F-BF1201711ADA}"/>
              </a:ext>
            </a:extLst>
          </p:cNvPr>
          <p:cNvPicPr>
            <a:picLocks noChangeAspect="1"/>
          </p:cNvPicPr>
          <p:nvPr/>
        </p:nvPicPr>
        <p:blipFill>
          <a:blip r:embed="rId2"/>
          <a:stretch>
            <a:fillRect/>
          </a:stretch>
        </p:blipFill>
        <p:spPr>
          <a:xfrm>
            <a:off x="768469" y="521823"/>
            <a:ext cx="9504536" cy="6015498"/>
          </a:xfrm>
          <a:prstGeom prst="rect">
            <a:avLst/>
          </a:prstGeom>
        </p:spPr>
      </p:pic>
    </p:spTree>
    <p:extLst>
      <p:ext uri="{BB962C8B-B14F-4D97-AF65-F5344CB8AC3E}">
        <p14:creationId xmlns:p14="http://schemas.microsoft.com/office/powerpoint/2010/main" val="41722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15</a:t>
            </a:fld>
            <a:endParaRPr lang="en-US" dirty="0"/>
          </a:p>
        </p:txBody>
      </p:sp>
      <p:pic>
        <p:nvPicPr>
          <p:cNvPr id="4" name="Picture 3">
            <a:extLst>
              <a:ext uri="{FF2B5EF4-FFF2-40B4-BE49-F238E27FC236}">
                <a16:creationId xmlns:a16="http://schemas.microsoft.com/office/drawing/2014/main" id="{26329AD3-6FDD-4FD6-8070-3CB61F80B9D0}"/>
              </a:ext>
            </a:extLst>
          </p:cNvPr>
          <p:cNvPicPr>
            <a:picLocks noChangeAspect="1"/>
          </p:cNvPicPr>
          <p:nvPr/>
        </p:nvPicPr>
        <p:blipFill>
          <a:blip r:embed="rId2"/>
          <a:stretch>
            <a:fillRect/>
          </a:stretch>
        </p:blipFill>
        <p:spPr>
          <a:xfrm>
            <a:off x="789709" y="685803"/>
            <a:ext cx="10299552" cy="5631869"/>
          </a:xfrm>
          <a:prstGeom prst="rect">
            <a:avLst/>
          </a:prstGeom>
        </p:spPr>
      </p:pic>
    </p:spTree>
    <p:extLst>
      <p:ext uri="{BB962C8B-B14F-4D97-AF65-F5344CB8AC3E}">
        <p14:creationId xmlns:p14="http://schemas.microsoft.com/office/powerpoint/2010/main" val="12786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fr-CA" dirty="0"/>
              <a:t>La catégorie « Biologie » a représenté une part décroissante de l’investissement annuel dans la </a:t>
            </a:r>
            <a:r>
              <a:rPr lang="fr-FR" dirty="0"/>
              <a:t>recherche sur les cancers de l’enfant et de l’adolescent </a:t>
            </a:r>
            <a:r>
              <a:rPr lang="fr-CA" dirty="0"/>
              <a:t>au cours de la période de 12 ans, conformément à la tendance générale des investissements dans la recherche sur le cancer. </a:t>
            </a:r>
          </a:p>
          <a:p>
            <a:r>
              <a:rPr lang="fr-CA" dirty="0"/>
              <a:t>Ce sont les investissements dans la catégorie « Dépistage précoce, diagnostic et pronostic » qui ont connu la plus forte augmentation entre le premier et le dernier quadriennat, soit près de six fois plus. Cela reflète l’investissement accru dans la recherche axée sur les biomarqueurs.</a:t>
            </a:r>
            <a:endParaRPr lang="en-CA" dirty="0"/>
          </a:p>
          <a:p>
            <a:r>
              <a:rPr lang="fr-FR" dirty="0"/>
              <a:t>L’investissement dans la recherche sur les traitements a plus que doublé.</a:t>
            </a:r>
            <a:endParaRPr lang="en-US" dirty="0"/>
          </a:p>
        </p:txBody>
      </p:sp>
      <p:sp>
        <p:nvSpPr>
          <p:cNvPr id="2" name="Title 1"/>
          <p:cNvSpPr>
            <a:spLocks noGrp="1"/>
          </p:cNvSpPr>
          <p:nvPr>
            <p:ph type="title"/>
          </p:nvPr>
        </p:nvSpPr>
        <p:spPr/>
        <p:txBody>
          <a:bodyPr>
            <a:normAutofit fontScale="90000"/>
          </a:bodyPr>
          <a:lstStyle/>
          <a:p>
            <a:r>
              <a:rPr lang="en-US" dirty="0"/>
              <a:t>B. </a:t>
            </a:r>
            <a:r>
              <a:rPr lang="en-US" dirty="0" err="1"/>
              <a:t>Investissement</a:t>
            </a:r>
            <a:r>
              <a:rPr lang="en-US" dirty="0"/>
              <a:t> par </a:t>
            </a:r>
            <a:r>
              <a:rPr lang="en-US" dirty="0" err="1"/>
              <a:t>domaine</a:t>
            </a:r>
            <a:r>
              <a:rPr lang="en-US" dirty="0"/>
              <a:t> </a:t>
            </a:r>
            <a:r>
              <a:rPr lang="en-US" dirty="0" err="1"/>
              <a:t>scientifique</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246" y="320679"/>
            <a:ext cx="2743200" cy="365125"/>
          </a:xfrm>
        </p:spPr>
        <p:txBody>
          <a:bodyPr/>
          <a:lstStyle/>
          <a:p>
            <a:fld id="{B47ABD4A-E1D3-4DA1-85CF-EB3A31666CA3}" type="slidenum">
              <a:rPr lang="en-US" smtClean="0"/>
              <a:pPr/>
              <a:t>17</a:t>
            </a:fld>
            <a:endParaRPr lang="en-US" dirty="0"/>
          </a:p>
        </p:txBody>
      </p:sp>
      <p:pic>
        <p:nvPicPr>
          <p:cNvPr id="3" name="Picture 2">
            <a:extLst>
              <a:ext uri="{FF2B5EF4-FFF2-40B4-BE49-F238E27FC236}">
                <a16:creationId xmlns:a16="http://schemas.microsoft.com/office/drawing/2014/main" id="{294BE730-F04E-44F1-A3A0-2ED34215C49F}"/>
              </a:ext>
            </a:extLst>
          </p:cNvPr>
          <p:cNvPicPr>
            <a:picLocks noChangeAspect="1"/>
          </p:cNvPicPr>
          <p:nvPr/>
        </p:nvPicPr>
        <p:blipFill>
          <a:blip r:embed="rId2"/>
          <a:stretch>
            <a:fillRect/>
          </a:stretch>
        </p:blipFill>
        <p:spPr>
          <a:xfrm>
            <a:off x="793101" y="685804"/>
            <a:ext cx="9230210" cy="5761649"/>
          </a:xfrm>
          <a:prstGeom prst="rect">
            <a:avLst/>
          </a:prstGeom>
        </p:spPr>
      </p:pic>
    </p:spTree>
    <p:extLst>
      <p:ext uri="{BB962C8B-B14F-4D97-AF65-F5344CB8AC3E}">
        <p14:creationId xmlns:p14="http://schemas.microsoft.com/office/powerpoint/2010/main" val="17156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r-FR" dirty="0"/>
              <a:t>Plus de 80 % des investissements dans la recherche sur les cancers de l’enfant et de l’adolescent ont été consacrés à certains types de cancer.</a:t>
            </a:r>
          </a:p>
          <a:p>
            <a:r>
              <a:rPr lang="fr-FR" dirty="0"/>
              <a:t>Les néoplasmes du système nerveux central (qui comprennent les cancers du cerveau et de la moelle épinière) et les leucémies représentaient respectivement 39 % et 34 % de l’investissement pour la décennie, et ils ont connu une augmentation nette de 2005-2008 à 2013-2016. Ces cancers représentent également le plus grand nombre de nouveaux cas de cancer et de décès dans ce groupe d’âge.</a:t>
            </a:r>
            <a:endParaRPr lang="en-US" dirty="0"/>
          </a:p>
        </p:txBody>
      </p:sp>
      <p:sp>
        <p:nvSpPr>
          <p:cNvPr id="2" name="Title 1"/>
          <p:cNvSpPr>
            <a:spLocks noGrp="1"/>
          </p:cNvSpPr>
          <p:nvPr>
            <p:ph type="title"/>
          </p:nvPr>
        </p:nvSpPr>
        <p:spPr/>
        <p:txBody>
          <a:bodyPr>
            <a:normAutofit fontScale="90000"/>
          </a:bodyPr>
          <a:lstStyle/>
          <a:p>
            <a:r>
              <a:rPr lang="en-US" dirty="0"/>
              <a:t>C. </a:t>
            </a:r>
            <a:r>
              <a:rPr lang="fr-FR" dirty="0"/>
              <a:t>INVESTISSEMENT PROPRE AU SIÈGE DE CANCER</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19</a:t>
            </a:fld>
            <a:endParaRPr lang="en-US" dirty="0"/>
          </a:p>
        </p:txBody>
      </p:sp>
      <p:pic>
        <p:nvPicPr>
          <p:cNvPr id="3" name="Picture 2">
            <a:extLst>
              <a:ext uri="{FF2B5EF4-FFF2-40B4-BE49-F238E27FC236}">
                <a16:creationId xmlns:a16="http://schemas.microsoft.com/office/drawing/2014/main" id="{1D82AF35-A7AC-415C-9243-906A65AAA17C}"/>
              </a:ext>
            </a:extLst>
          </p:cNvPr>
          <p:cNvPicPr>
            <a:picLocks noChangeAspect="1"/>
          </p:cNvPicPr>
          <p:nvPr/>
        </p:nvPicPr>
        <p:blipFill>
          <a:blip r:embed="rId2"/>
          <a:stretch>
            <a:fillRect/>
          </a:stretch>
        </p:blipFill>
        <p:spPr>
          <a:xfrm>
            <a:off x="701335" y="564088"/>
            <a:ext cx="9037588" cy="5893334"/>
          </a:xfrm>
          <a:prstGeom prst="rect">
            <a:avLst/>
          </a:prstGeom>
        </p:spPr>
      </p:pic>
    </p:spTree>
    <p:extLst>
      <p:ext uri="{BB962C8B-B14F-4D97-AF65-F5344CB8AC3E}">
        <p14:creationId xmlns:p14="http://schemas.microsoft.com/office/powerpoint/2010/main" val="2267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a:t>
            </a:r>
            <a:r>
              <a:rPr lang="fr-FR" sz="2700" dirty="0"/>
              <a:t>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a:t>
            </a:r>
            <a:r>
              <a:rPr lang="fr-FR" dirty="0"/>
              <a:t>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p>
            <a:fld id="{4AC4E0B1-4387-4925-ACC3-229E73BB423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r-CA" dirty="0"/>
              <a:t>Sur 12 ans, 208 chercheurs principaux (CP) désignés ont été financés pour des projets de recherche portant sur les cancers de l’enfant et de l’adolescent. Ce nombre représente les CP désignés ayant reçu au moins une subvention de fonctionnement, un contrat d’équipement ou une prime de carrière, qui étaient exclusivement axés sur des cancers de l’enfance et de l’adolescence. </a:t>
            </a:r>
          </a:p>
          <a:p>
            <a:r>
              <a:rPr lang="fr-FR" dirty="0"/>
              <a:t>Par rapport à 2005-2008, 50 CP de plus ont reçu un financement actif en 2013-2016, ce qui suggère que l’augmentation du financement pourrait avoir facilité l’accroissement de la capacité. En tout, 55 CP (26 %) ont été financés à un moment donné au cours des deux périodes. Beaucoup étaient basés en Ontario, mais il est à noter que de nombreux projets faisaient intervenir plusieurs institutions.</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De 2005 à 2016, 264 stagiaires ont été financés pour des projets de recherche présentant un intérêt certain pour les cancers de l’enfant et de l’adolescent. Un investissement accru dans les bourses d’études supérieures et postdoctorales parmi les bailleurs de fonds régionaux a été constaté au cours de la dernière période de quatre ans.</a:t>
            </a:r>
            <a:endParaRPr lang="en-US" dirty="0"/>
          </a:p>
        </p:txBody>
      </p:sp>
      <p:sp>
        <p:nvSpPr>
          <p:cNvPr id="2" name="Title 1"/>
          <p:cNvSpPr>
            <a:spLocks noGrp="1"/>
          </p:cNvSpPr>
          <p:nvPr>
            <p:ph type="title"/>
          </p:nvPr>
        </p:nvSpPr>
        <p:spPr/>
        <p:txBody>
          <a:bodyPr/>
          <a:lstStyle/>
          <a:p>
            <a:r>
              <a:rPr lang="en-US" dirty="0"/>
              <a:t>D. </a:t>
            </a:r>
            <a:r>
              <a:rPr lang="en-US" dirty="0" err="1"/>
              <a:t>chercheurs</a:t>
            </a:r>
            <a:r>
              <a:rPr lang="en-US" dirty="0"/>
              <a:t> </a:t>
            </a:r>
            <a:r>
              <a:rPr lang="en-US" dirty="0" err="1"/>
              <a:t>principaux</a:t>
            </a:r>
            <a:r>
              <a:rPr lang="en-US" dirty="0"/>
              <a:t> </a:t>
            </a:r>
            <a:r>
              <a:rPr lang="en-US" dirty="0" err="1"/>
              <a:t>désignés</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21</a:t>
            </a:fld>
            <a:endParaRPr lang="en-US" dirty="0"/>
          </a:p>
        </p:txBody>
      </p:sp>
      <p:pic>
        <p:nvPicPr>
          <p:cNvPr id="5" name="Picture 4">
            <a:extLst>
              <a:ext uri="{FF2B5EF4-FFF2-40B4-BE49-F238E27FC236}">
                <a16:creationId xmlns:a16="http://schemas.microsoft.com/office/drawing/2014/main" id="{C278943A-FAEC-43DB-9F7D-C3F48F2135C2}"/>
              </a:ext>
            </a:extLst>
          </p:cNvPr>
          <p:cNvPicPr>
            <a:picLocks noChangeAspect="1"/>
          </p:cNvPicPr>
          <p:nvPr/>
        </p:nvPicPr>
        <p:blipFill>
          <a:blip r:embed="rId2"/>
          <a:stretch>
            <a:fillRect/>
          </a:stretch>
        </p:blipFill>
        <p:spPr>
          <a:xfrm>
            <a:off x="864221" y="604159"/>
            <a:ext cx="6712236" cy="5847545"/>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22</a:t>
            </a:fld>
            <a:endParaRPr lang="en-US" dirty="0"/>
          </a:p>
        </p:txBody>
      </p:sp>
      <p:pic>
        <p:nvPicPr>
          <p:cNvPr id="3" name="Picture 2">
            <a:extLst>
              <a:ext uri="{FF2B5EF4-FFF2-40B4-BE49-F238E27FC236}">
                <a16:creationId xmlns:a16="http://schemas.microsoft.com/office/drawing/2014/main" id="{086CB346-B948-4262-A5BB-DCE646C1B9AD}"/>
              </a:ext>
            </a:extLst>
          </p:cNvPr>
          <p:cNvPicPr>
            <a:picLocks noChangeAspect="1"/>
          </p:cNvPicPr>
          <p:nvPr/>
        </p:nvPicPr>
        <p:blipFill>
          <a:blip r:embed="rId2"/>
          <a:stretch>
            <a:fillRect/>
          </a:stretch>
        </p:blipFill>
        <p:spPr>
          <a:xfrm>
            <a:off x="839755" y="438077"/>
            <a:ext cx="8818302" cy="5981845"/>
          </a:xfrm>
          <a:prstGeom prst="rect">
            <a:avLst/>
          </a:prstGeom>
        </p:spPr>
      </p:pic>
    </p:spTree>
    <p:extLst>
      <p:ext uri="{BB962C8B-B14F-4D97-AF65-F5344CB8AC3E}">
        <p14:creationId xmlns:p14="http://schemas.microsoft.com/office/powerpoint/2010/main" val="394632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23</a:t>
            </a:fld>
            <a:endParaRPr lang="en-US" dirty="0"/>
          </a:p>
        </p:txBody>
      </p:sp>
      <p:grpSp>
        <p:nvGrpSpPr>
          <p:cNvPr id="7" name="Group 6">
            <a:extLst>
              <a:ext uri="{FF2B5EF4-FFF2-40B4-BE49-F238E27FC236}">
                <a16:creationId xmlns:a16="http://schemas.microsoft.com/office/drawing/2014/main" id="{5298BA10-9935-4532-AA50-CF2C5ACBCA33}"/>
              </a:ext>
            </a:extLst>
          </p:cNvPr>
          <p:cNvGrpSpPr/>
          <p:nvPr/>
        </p:nvGrpSpPr>
        <p:grpSpPr>
          <a:xfrm>
            <a:off x="831272" y="459044"/>
            <a:ext cx="8936614" cy="5939911"/>
            <a:chOff x="831272" y="459044"/>
            <a:chExt cx="8936614" cy="5939911"/>
          </a:xfrm>
        </p:grpSpPr>
        <p:pic>
          <p:nvPicPr>
            <p:cNvPr id="3" name="Picture 2">
              <a:extLst>
                <a:ext uri="{FF2B5EF4-FFF2-40B4-BE49-F238E27FC236}">
                  <a16:creationId xmlns:a16="http://schemas.microsoft.com/office/drawing/2014/main" id="{74B44FD1-1215-4D70-B481-3CAB32B95E81}"/>
                </a:ext>
              </a:extLst>
            </p:cNvPr>
            <p:cNvPicPr>
              <a:picLocks noChangeAspect="1"/>
            </p:cNvPicPr>
            <p:nvPr/>
          </p:nvPicPr>
          <p:blipFill>
            <a:blip r:embed="rId2"/>
            <a:stretch>
              <a:fillRect/>
            </a:stretch>
          </p:blipFill>
          <p:spPr>
            <a:xfrm>
              <a:off x="831272" y="459044"/>
              <a:ext cx="8936614" cy="5939911"/>
            </a:xfrm>
            <a:prstGeom prst="rect">
              <a:avLst/>
            </a:prstGeom>
          </p:spPr>
        </p:pic>
        <p:pic>
          <p:nvPicPr>
            <p:cNvPr id="4" name="Picture 3">
              <a:extLst>
                <a:ext uri="{FF2B5EF4-FFF2-40B4-BE49-F238E27FC236}">
                  <a16:creationId xmlns:a16="http://schemas.microsoft.com/office/drawing/2014/main" id="{C2122862-20EB-43DB-94AF-723CDBD3690F}"/>
                </a:ext>
              </a:extLst>
            </p:cNvPr>
            <p:cNvPicPr>
              <a:picLocks noChangeAspect="1"/>
            </p:cNvPicPr>
            <p:nvPr/>
          </p:nvPicPr>
          <p:blipFill rotWithShape="1">
            <a:blip r:embed="rId3"/>
            <a:srcRect t="60213" r="43017"/>
            <a:stretch/>
          </p:blipFill>
          <p:spPr>
            <a:xfrm>
              <a:off x="3373727" y="1219813"/>
              <a:ext cx="318941" cy="212436"/>
            </a:xfrm>
            <a:prstGeom prst="rect">
              <a:avLst/>
            </a:prstGeom>
          </p:spPr>
        </p:pic>
        <p:pic>
          <p:nvPicPr>
            <p:cNvPr id="5" name="Picture 4">
              <a:extLst>
                <a:ext uri="{FF2B5EF4-FFF2-40B4-BE49-F238E27FC236}">
                  <a16:creationId xmlns:a16="http://schemas.microsoft.com/office/drawing/2014/main" id="{2D2A841F-7ABD-44D2-A297-214EBDD86FF3}"/>
                </a:ext>
              </a:extLst>
            </p:cNvPr>
            <p:cNvPicPr>
              <a:picLocks noChangeAspect="1"/>
            </p:cNvPicPr>
            <p:nvPr/>
          </p:nvPicPr>
          <p:blipFill rotWithShape="1">
            <a:blip r:embed="rId3"/>
            <a:srcRect r="51929" b="65835"/>
            <a:stretch/>
          </p:blipFill>
          <p:spPr>
            <a:xfrm>
              <a:off x="8283811" y="1249830"/>
              <a:ext cx="269061" cy="182419"/>
            </a:xfrm>
            <a:prstGeom prst="rect">
              <a:avLst/>
            </a:prstGeom>
          </p:spPr>
        </p:pic>
        <p:pic>
          <p:nvPicPr>
            <p:cNvPr id="6" name="Picture 5">
              <a:extLst>
                <a:ext uri="{FF2B5EF4-FFF2-40B4-BE49-F238E27FC236}">
                  <a16:creationId xmlns:a16="http://schemas.microsoft.com/office/drawing/2014/main" id="{71EB8DC2-78F7-4294-87F4-B00BBEFA8540}"/>
                </a:ext>
              </a:extLst>
            </p:cNvPr>
            <p:cNvPicPr>
              <a:picLocks noChangeAspect="1"/>
            </p:cNvPicPr>
            <p:nvPr/>
          </p:nvPicPr>
          <p:blipFill rotWithShape="1">
            <a:blip r:embed="rId3"/>
            <a:srcRect l="1" t="26915" r="52805" b="31569"/>
            <a:stretch/>
          </p:blipFill>
          <p:spPr>
            <a:xfrm>
              <a:off x="5831844" y="1230202"/>
              <a:ext cx="264156" cy="221673"/>
            </a:xfrm>
            <a:prstGeom prst="rect">
              <a:avLst/>
            </a:prstGeom>
          </p:spPr>
        </p:pic>
      </p:grpSp>
    </p:spTree>
    <p:extLst>
      <p:ext uri="{BB962C8B-B14F-4D97-AF65-F5344CB8AC3E}">
        <p14:creationId xmlns:p14="http://schemas.microsoft.com/office/powerpoint/2010/main" val="4900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fontScale="77500" lnSpcReduction="20000"/>
          </a:bodyPr>
          <a:lstStyle/>
          <a:p>
            <a:r>
              <a:rPr lang="en-US" dirty="0"/>
              <a:t>Le </a:t>
            </a:r>
            <a:r>
              <a:rPr lang="en-US" dirty="0" err="1"/>
              <a:t>bref</a:t>
            </a:r>
            <a:r>
              <a:rPr lang="en-US" dirty="0"/>
              <a:t> rapport </a:t>
            </a:r>
            <a:r>
              <a:rPr lang="en-US" dirty="0" err="1"/>
              <a:t>intitulé</a:t>
            </a:r>
            <a:r>
              <a:rPr lang="en-US" dirty="0"/>
              <a:t> </a:t>
            </a:r>
            <a:r>
              <a:rPr lang="fr-FR" i="1" dirty="0"/>
              <a:t>Investissements dans la recherche sur les cancers de l’enfant et de l’adolescent au Canada de 2005 à 2016</a:t>
            </a:r>
            <a:r>
              <a:rPr lang="en-US" dirty="0"/>
              <a:t>, </a:t>
            </a:r>
            <a:r>
              <a:rPr lang="fr-FR" dirty="0"/>
              <a:t>est disponible en version électronique à l’adresse </a:t>
            </a:r>
            <a:r>
              <a:rPr lang="en-US" dirty="0">
                <a:hlinkClick r:id="rId2"/>
              </a:rPr>
              <a:t>http://www.ccra-acrc.ca</a:t>
            </a:r>
            <a:r>
              <a:rPr lang="en-US" dirty="0"/>
              <a:t>. </a:t>
            </a:r>
            <a:r>
              <a:rPr lang="fr-FR" dirty="0"/>
              <a:t>La production de ce rapport a été rendue possible grâce à une collaboration et à une contribution financière du Partenariat canadien contre le cancer et de Santé Canada.</a:t>
            </a:r>
          </a:p>
          <a:p>
            <a:r>
              <a:rPr lang="fr-FR" dirty="0"/>
              <a:t>La réalisation de ce rapport n’aurait pas été possible sans les conseils des personnes suivantes : M. Randy Barber (Conseil du C</a:t>
            </a:r>
            <a:r>
              <a:rPr lang="fr-FR" baseline="30000" dirty="0"/>
              <a:t>17</a:t>
            </a:r>
            <a:r>
              <a:rPr lang="fr-FR" dirty="0"/>
              <a:t>), M</a:t>
            </a:r>
            <a:r>
              <a:rPr lang="fr-FR" baseline="30000" dirty="0"/>
              <a:t>me </a:t>
            </a:r>
            <a:r>
              <a:rPr lang="fr-FR" dirty="0"/>
              <a:t>Kathy Brodeur-Robb (Conseil du C</a:t>
            </a:r>
            <a:r>
              <a:rPr lang="fr-FR" baseline="30000" dirty="0"/>
              <a:t>17</a:t>
            </a:r>
            <a:r>
              <a:rPr lang="fr-FR" dirty="0"/>
              <a:t>), D</a:t>
            </a:r>
            <a:r>
              <a:rPr lang="fr-FR" baseline="30000" dirty="0"/>
              <a:t>r </a:t>
            </a:r>
            <a:r>
              <a:rPr lang="fr-FR" dirty="0"/>
              <a:t>Craig Earle (Partenariat canadien contre le cancer), D</a:t>
            </a:r>
            <a:r>
              <a:rPr lang="fr-FR" baseline="30000" dirty="0"/>
              <a:t>r</a:t>
            </a:r>
            <a:r>
              <a:rPr lang="fr-FR" dirty="0"/>
              <a:t> Jim Hudson (consultant), D</a:t>
            </a:r>
            <a:r>
              <a:rPr lang="fr-FR" baseline="30000" dirty="0"/>
              <a:t>r</a:t>
            </a:r>
            <a:r>
              <a:rPr lang="fr-FR" dirty="0"/>
              <a:t> Jason Pole (Groupe d’oncologie pédiatrique de l’Ontario) et D</a:t>
            </a:r>
            <a:r>
              <a:rPr lang="fr-FR" baseline="30000" dirty="0"/>
              <a:t>r</a:t>
            </a:r>
            <a:r>
              <a:rPr lang="fr-FR" dirty="0"/>
              <a:t> Stephen Robbins (Institut de recherche sur le cancer des IRSC).</a:t>
            </a:r>
          </a:p>
          <a:p>
            <a:r>
              <a:rPr lang="fr-FR" dirty="0"/>
              <a:t>Le D</a:t>
            </a:r>
            <a:r>
              <a:rPr lang="fr-FR" baseline="30000" dirty="0"/>
              <a:t>r</a:t>
            </a:r>
            <a:r>
              <a:rPr lang="fr-FR" dirty="0"/>
              <a:t> Paul Grundy et M</a:t>
            </a:r>
            <a:r>
              <a:rPr lang="fr-FR" baseline="30000" dirty="0"/>
              <a:t>me</a:t>
            </a:r>
            <a:r>
              <a:rPr lang="fr-FR" dirty="0"/>
              <a:t> Kathy Brodeur-Robb ont joué un rôle déterminant dans la conceptualisation du rapport initial sur ce sujet.</a:t>
            </a:r>
          </a:p>
          <a:p>
            <a:r>
              <a:rPr lang="fr-FR" dirty="0"/>
              <a:t>Pour toute question concernant ce projet, veuillez communiquer directement avec la directrice de l’Enquête canadienne sur la recherche sur le cancer, à </a:t>
            </a:r>
            <a:r>
              <a:rPr lang="en-US" dirty="0">
                <a:hlinkClick r:id="rId3"/>
              </a:rPr>
              <a:t>info@ccra-acrc.ca</a:t>
            </a:r>
            <a:r>
              <a:rPr lang="en-US" dirty="0"/>
              <a:t>.</a:t>
            </a:r>
          </a:p>
        </p:txBody>
      </p:sp>
      <p:sp>
        <p:nvSpPr>
          <p:cNvPr id="58370" name="Rectangle 2"/>
          <p:cNvSpPr>
            <a:spLocks noGrp="1" noChangeArrowheads="1"/>
          </p:cNvSpPr>
          <p:nvPr>
            <p:ph type="title"/>
          </p:nvPr>
        </p:nvSpPr>
        <p:spPr/>
        <p:txBody>
          <a:bodyPr/>
          <a:lstStyle/>
          <a:p>
            <a:r>
              <a:rPr lang="fr-CA" dirty="0"/>
              <a:t>Information supplémentaire</a:t>
            </a:r>
            <a:endParaRPr lang="en-US" dirty="0"/>
          </a:p>
        </p:txBody>
      </p:sp>
      <p:sp>
        <p:nvSpPr>
          <p:cNvPr id="4" name="Slide Number Placeholder 5"/>
          <p:cNvSpPr>
            <a:spLocks noGrp="1"/>
          </p:cNvSpPr>
          <p:nvPr>
            <p:ph type="sldNum" sz="quarter" idx="4"/>
          </p:nvPr>
        </p:nvSpPr>
        <p:spPr/>
        <p:txBody>
          <a:bodyPr/>
          <a:lstStyle/>
          <a:p>
            <a:fld id="{FD164431-3645-4A2B-BA36-060940465B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196687936"/>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p:txBody>
          <a:bodyPr>
            <a:normAutofit fontScale="85000" lnSpcReduction="20000"/>
          </a:bodyPr>
          <a:lstStyle/>
          <a:p>
            <a:r>
              <a:rPr lang="fr-FR" dirty="0"/>
              <a:t>L’investissement dans la recherche sur les cancers de l’enfant et de l’adolescent peut varier sur le plan qualitatif par rapport à l’investissement consacré à la recherche sur d’autres types de cancer, et ce, pour les raisons suivantes :</a:t>
            </a:r>
          </a:p>
          <a:p>
            <a:pPr lvl="1"/>
            <a:r>
              <a:rPr lang="fr-FR" dirty="0"/>
              <a:t>En raison de l’hétérogénéité biologique et clinique substantielle des cancers de l’enfant, et de leur incidence faible, il est difficile de découvrir les causes de ces maladies.</a:t>
            </a:r>
          </a:p>
          <a:p>
            <a:pPr lvl="1"/>
            <a:r>
              <a:rPr lang="fr-FR" dirty="0"/>
              <a:t>On croit que la période d’induction associée aux causes de la plupart des cancers chez les adultes s’étend sur 20 à 30 ans, ce qui n’est pas le cas des cancers de l’enfant et de l’adolescent.</a:t>
            </a:r>
          </a:p>
          <a:p>
            <a:pPr lvl="1"/>
            <a:r>
              <a:rPr lang="fr-FR" dirty="0"/>
              <a:t>La recherche sur la survie et sur les services de santé est essentielle, vu le nombre croissant d’enfants et d’adolescents qui survivent à un cancer, dont bon nombre vivent d’importants problèmes de santé et psychosociaux à long terme dus à leur cancer ou au traitement.</a:t>
            </a:r>
          </a:p>
          <a:p>
            <a:pPr lvl="1"/>
            <a:r>
              <a:rPr lang="fr-FR" dirty="0"/>
              <a:t>Le nombre relativement faible d’enfants et d’adolescents atteints d’un cancer signifie que les recherches multicentriques et multidisciplinaires sont essentielles.</a:t>
            </a:r>
          </a:p>
        </p:txBody>
      </p:sp>
      <p:sp>
        <p:nvSpPr>
          <p:cNvPr id="46084" name="Rectangle 4"/>
          <p:cNvSpPr>
            <a:spLocks noGrp="1" noChangeArrowheads="1"/>
          </p:cNvSpPr>
          <p:nvPr>
            <p:ph type="title"/>
          </p:nvPr>
        </p:nvSpPr>
        <p:spPr/>
        <p:txBody>
          <a:bodyPr>
            <a:normAutofit fontScale="90000"/>
          </a:bodyPr>
          <a:lstStyle/>
          <a:p>
            <a:r>
              <a:rPr lang="fr-FR" dirty="0"/>
              <a:t>Pourquoi RÉDIGER un rapport sur ces investissements?</a:t>
            </a:r>
            <a:endParaRPr lang="en-US" dirty="0"/>
          </a:p>
        </p:txBody>
      </p:sp>
      <p:sp>
        <p:nvSpPr>
          <p:cNvPr id="4" name="Slide Number Placeholder 5"/>
          <p:cNvSpPr>
            <a:spLocks noGrp="1"/>
          </p:cNvSpPr>
          <p:nvPr>
            <p:ph type="sldNum" sz="quarter" idx="4"/>
          </p:nvPr>
        </p:nvSpPr>
        <p:spPr/>
        <p:txBody>
          <a:bodyPr/>
          <a:lstStyle/>
          <a:p>
            <a:fld id="{2E236A57-365E-4FC2-8200-D8657E13B56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fontScale="92500" lnSpcReduction="10000"/>
          </a:bodyPr>
          <a:lstStyle/>
          <a:p>
            <a:r>
              <a:rPr lang="fr-FR" dirty="0"/>
              <a:t>L’Enquête canadienne sur la recherche sur le cancer (ECRC) a servi de source de données principale. Il s’agit d’une base de données de plus de 22 000 projets de recherche financés par 42 organismes gouvernementaux et du secteur bénévole qui ont été menés de 2005 à 2016.</a:t>
            </a:r>
          </a:p>
          <a:p>
            <a:r>
              <a:rPr lang="fr-FR" dirty="0"/>
              <a:t>Les projets menés dans des centres pédiatriques, soutenus par des programmes dédiés à la recherche sur les cancers de l’enfant ou dont le titre ou la description comprenait des mots clés pertinents, ont été sélectionnés et examinés aux fins d’inclusion. Au total, 1 460 projets ont été retenus. Il s’agit de projets financés par 33 des 42 organismes et programmes pris en compte dans l’ECRC.</a:t>
            </a:r>
          </a:p>
          <a:p>
            <a:pPr marL="0" indent="0">
              <a:buNone/>
            </a:pPr>
            <a:endParaRPr lang="en-US" dirty="0"/>
          </a:p>
        </p:txBody>
      </p:sp>
      <p:sp>
        <p:nvSpPr>
          <p:cNvPr id="50219" name="Rectangle 43"/>
          <p:cNvSpPr>
            <a:spLocks noGrp="1" noChangeArrowheads="1"/>
          </p:cNvSpPr>
          <p:nvPr>
            <p:ph type="title"/>
          </p:nvPr>
        </p:nvSpPr>
        <p:spPr/>
        <p:txBody>
          <a:bodyPr/>
          <a:lstStyle/>
          <a:p>
            <a:r>
              <a:rPr lang="en-US" dirty="0" err="1"/>
              <a:t>Méthodologie</a:t>
            </a:r>
            <a:endParaRPr lang="en-US" dirty="0"/>
          </a:p>
        </p:txBody>
      </p:sp>
      <p:sp>
        <p:nvSpPr>
          <p:cNvPr id="15" name="Slide Number Placeholder 6"/>
          <p:cNvSpPr>
            <a:spLocks noGrp="1"/>
          </p:cNvSpPr>
          <p:nvPr>
            <p:ph type="sldNum" sz="quarter" idx="4"/>
          </p:nvPr>
        </p:nvSpPr>
        <p:spPr/>
        <p:txBody>
          <a:bodyPr/>
          <a:lstStyle/>
          <a:p>
            <a:fld id="{D0FAD7D6-5449-4CF9-AB6C-6D125DA02B3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fontScale="85000" lnSpcReduction="10000"/>
          </a:bodyPr>
          <a:lstStyle/>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Les budgets de projet ont été pondérés en fonction de la pertinence du projet par rapport aux cancers de l’enfant et de l’adolescent. Par exemple, le budget octroyé à un projet axé sur les soins palliatifs offerts aux enfants et aux adultes ayant survécu à un cancer était pondéré à 50 %.</a:t>
            </a:r>
          </a:p>
          <a:p>
            <a:r>
              <a:rPr lang="fr-FR" dirty="0"/>
              <a:t>L’établissement auquel le chercheur principal (CP) désigné était affilié a été utilisé pour effectuer les analyses fondées sur la région géographique (province).</a:t>
            </a:r>
          </a:p>
        </p:txBody>
      </p:sp>
      <p:sp>
        <p:nvSpPr>
          <p:cNvPr id="50219" name="Rectangle 43"/>
          <p:cNvSpPr>
            <a:spLocks noGrp="1" noChangeArrowheads="1"/>
          </p:cNvSpPr>
          <p:nvPr>
            <p:ph type="title"/>
          </p:nvPr>
        </p:nvSpPr>
        <p:spPr/>
        <p:txBody>
          <a:bodyPr>
            <a:normAutofit/>
          </a:bodyPr>
          <a:lstStyle/>
          <a:p>
            <a:r>
              <a:rPr lang="fr-FR" dirty="0"/>
              <a:t>Conventions d’établissement de rapport</a:t>
            </a:r>
            <a:endParaRPr lang="en-US" dirty="0"/>
          </a:p>
        </p:txBody>
      </p:sp>
      <p:sp>
        <p:nvSpPr>
          <p:cNvPr id="15" name="Slide Number Placeholder 6"/>
          <p:cNvSpPr>
            <a:spLocks noGrp="1"/>
          </p:cNvSpPr>
          <p:nvPr>
            <p:ph type="sldNum" sz="quarter" idx="4"/>
          </p:nvPr>
        </p:nvSpPr>
        <p:spPr/>
        <p:txBody>
          <a:bodyPr/>
          <a:lstStyle/>
          <a:p>
            <a:fld id="{D0FAD7D6-5449-4CF9-AB6C-6D125DA02B3D}" type="slidenum">
              <a:rPr lang="en-US" smtClean="0"/>
              <a:pPr/>
              <a:t>5</a:t>
            </a:fld>
            <a:endParaRPr lang="en-US"/>
          </a:p>
        </p:txBody>
      </p:sp>
    </p:spTree>
    <p:extLst>
      <p:ext uri="{BB962C8B-B14F-4D97-AF65-F5344CB8AC3E}">
        <p14:creationId xmlns:p14="http://schemas.microsoft.com/office/powerpoint/2010/main" val="33393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fontScale="77500" lnSpcReduction="20000"/>
          </a:bodyPr>
          <a:lstStyle/>
          <a:p>
            <a:r>
              <a:rPr lang="fr-FR" dirty="0"/>
              <a:t>Le Common Scientific </a:t>
            </a:r>
            <a:r>
              <a:rPr lang="fr-FR" dirty="0" err="1"/>
              <a:t>Outline</a:t>
            </a:r>
            <a:r>
              <a:rPr lang="fr-FR" dirty="0"/>
              <a:t> (CSO), ), utilisée par l’International Cancer Research Partnership (ICRP), sert de cadre principal de classification des catégories de recherche. Elle regroupe sept catégories générales d’intérêt scientifique : 1­ – Biologie; 2 – ­Étiologie; 3 – Prévention; 4­ – Dépistage précoce, diagnostic et pronostic; 5 – Traitement; et 6 – Lutte contre le cancer, survie et analyse de résultats.</a:t>
            </a:r>
          </a:p>
          <a:p>
            <a:r>
              <a:rPr lang="fr-FR" dirty="0"/>
              <a:t>L’International Classification of </a:t>
            </a:r>
            <a:r>
              <a:rPr lang="fr-FR" dirty="0" err="1"/>
              <a:t>Childhood</a:t>
            </a:r>
            <a:r>
              <a:rPr lang="fr-FR" dirty="0"/>
              <a:t> Cancer, troisième édition (ICCC-3), a servi à regrouper les types de cancer. L’ICCC-3 repose sur la structure tumorale et vise à refléter les différences entre les cancers de l’enfant et ceux de l’adulte.</a:t>
            </a:r>
          </a:p>
          <a:p>
            <a:r>
              <a:rPr lang="fr-FR" dirty="0"/>
              <a:t>Les projets ont également été classés en fonction des piliers de recherche des IRSC, un seul pilier de recherche étant attribué à chaque projet </a:t>
            </a:r>
            <a:r>
              <a:rPr lang="en-US" dirty="0"/>
              <a:t>: </a:t>
            </a:r>
            <a:r>
              <a:rPr lang="fr-FR" dirty="0"/>
              <a:t>I – Recherche biomédicale; II – Recherche clinique; III – Recherche sur les systèmes et services de santé; et IV – Recherche sur la santé des populations, ses dimensions sociales et culturelles, et les influences environnementales sur la santé</a:t>
            </a:r>
            <a:r>
              <a:rPr lang="en-US" dirty="0"/>
              <a:t>. </a:t>
            </a:r>
            <a:r>
              <a:rPr lang="fr-FR" dirty="0"/>
              <a:t>Les projets de recherche ayant une composante clinique et biomédicale ont reçu la désignation de recherche clinique (pilier II).</a:t>
            </a:r>
          </a:p>
        </p:txBody>
      </p:sp>
      <p:sp>
        <p:nvSpPr>
          <p:cNvPr id="47106" name="Rectangle 2"/>
          <p:cNvSpPr>
            <a:spLocks noGrp="1" noChangeArrowheads="1"/>
          </p:cNvSpPr>
          <p:nvPr>
            <p:ph type="title"/>
          </p:nvPr>
        </p:nvSpPr>
        <p:spPr/>
        <p:txBody>
          <a:bodyPr/>
          <a:lstStyle/>
          <a:p>
            <a:r>
              <a:rPr lang="en-US" dirty="0"/>
              <a:t>Classification des </a:t>
            </a:r>
            <a:r>
              <a:rPr lang="en-US" dirty="0" err="1"/>
              <a:t>projets</a:t>
            </a:r>
            <a:endParaRPr lang="en-US" dirty="0"/>
          </a:p>
        </p:txBody>
      </p:sp>
      <p:sp>
        <p:nvSpPr>
          <p:cNvPr id="4" name="Slide Number Placeholder 5"/>
          <p:cNvSpPr>
            <a:spLocks noGrp="1"/>
          </p:cNvSpPr>
          <p:nvPr>
            <p:ph type="sldNum" sz="quarter" idx="4"/>
          </p:nvPr>
        </p:nvSpPr>
        <p:spPr/>
        <p:txBody>
          <a:bodyPr/>
          <a:lstStyle/>
          <a:p>
            <a:fld id="{1243C741-816D-42CD-A3A9-D882FE3450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77500" lnSpcReduction="20000"/>
          </a:bodyPr>
          <a:lstStyle/>
          <a:p>
            <a:r>
              <a:rPr lang="fr-FR" dirty="0"/>
              <a:t>La pertinence de la sélection des projets aux fins d’inclusion est fortement tributaire de la qualité des descriptions des projets de recherche. </a:t>
            </a:r>
          </a:p>
          <a:p>
            <a:r>
              <a:rPr lang="fr-FR" dirty="0"/>
              <a:t>Il est estimé que le rapport couvre approximativement les deux tiers du financement total consacré à la recherche évaluée par les pairs au cours de la période de 2005 à 2016.</a:t>
            </a:r>
            <a:r>
              <a:rPr lang="en-US" dirty="0"/>
              <a:t> </a:t>
            </a:r>
          </a:p>
          <a:p>
            <a:r>
              <a:rPr lang="fr-FR" dirty="0"/>
              <a:t>Parmi les sources de financement omises, mentionnons : </a:t>
            </a:r>
          </a:p>
          <a:p>
            <a:pPr lvl="1"/>
            <a:r>
              <a:rPr lang="fr-FR" dirty="0"/>
              <a:t>les activités de surveillance</a:t>
            </a:r>
          </a:p>
          <a:p>
            <a:pPr lvl="1"/>
            <a:r>
              <a:rPr lang="fr-FR" dirty="0"/>
              <a:t>les fondations associées à des établissements pédiatriques et à des œuvres de bienfaisance canadiennes, y compris des chaires de recherche, ainsi qu’à la BC Cancer Agency et à sa fondation</a:t>
            </a:r>
          </a:p>
          <a:p>
            <a:pPr lvl="1"/>
            <a:r>
              <a:rPr lang="fr-FR" dirty="0"/>
              <a:t>le Gouvernement américain et les organismes de bienfaisance, ce qui comprend un soutien au </a:t>
            </a:r>
            <a:r>
              <a:rPr lang="fr-FR" dirty="0" err="1"/>
              <a:t>Children’s</a:t>
            </a:r>
            <a:r>
              <a:rPr lang="fr-FR" dirty="0"/>
              <a:t> Oncology Group (COG) et au financement d’autres groupes d’études cliniques</a:t>
            </a:r>
          </a:p>
          <a:p>
            <a:pPr lvl="1"/>
            <a:r>
              <a:rPr lang="fr-FR" dirty="0"/>
              <a:t>l’industrie</a:t>
            </a:r>
            <a:endParaRPr lang="en-US" dirty="0"/>
          </a:p>
        </p:txBody>
      </p:sp>
      <p:sp>
        <p:nvSpPr>
          <p:cNvPr id="49154" name="Rectangle 2"/>
          <p:cNvSpPr>
            <a:spLocks noGrp="1" noChangeArrowheads="1"/>
          </p:cNvSpPr>
          <p:nvPr>
            <p:ph type="title"/>
          </p:nvPr>
        </p:nvSpPr>
        <p:spPr/>
        <p:txBody>
          <a:bodyPr/>
          <a:lstStyle/>
          <a:p>
            <a:r>
              <a:rPr lang="en-US" dirty="0"/>
              <a:t>LIMITEs</a:t>
            </a:r>
          </a:p>
        </p:txBody>
      </p:sp>
      <p:sp>
        <p:nvSpPr>
          <p:cNvPr id="4" name="Slide Number Placeholder 5"/>
          <p:cNvSpPr>
            <a:spLocks noGrp="1"/>
          </p:cNvSpPr>
          <p:nvPr>
            <p:ph type="sldNum" sz="quarter" idx="4"/>
          </p:nvPr>
        </p:nvSpPr>
        <p:spPr/>
        <p:txBody>
          <a:bodyPr/>
          <a:lstStyle/>
          <a:p>
            <a:fld id="{F1F83F85-741A-4994-B4C0-403BDC316A8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fr-FR" dirty="0"/>
              <a:t>Les investissements dans la recherche sur les cancers de l’enfant et de l’adolescent ont plus que doublé, passant de 9,7 M$ en 2005 à 22,6 M$ en 2016. Cet investissement représentait 4,8 % de l’investissement total dans la recherche sur le cancer en 2016.</a:t>
            </a:r>
          </a:p>
          <a:p>
            <a:r>
              <a:rPr lang="fr-FR" dirty="0"/>
              <a:t>Les programmes de financement visant précisément la santé des enfants, les cancers de l’enfant et les troubles connexes représentent une part croissante des investissements réalisés dans le cadre des programmes de financement nationaux et régionaux, passant de 2 % en 2005 à 15 % en 2016.</a:t>
            </a:r>
          </a:p>
          <a:p>
            <a:r>
              <a:rPr lang="fr-CA" dirty="0"/>
              <a:t>Tandis que l’augmentation de l’investissement concernait tous les secteurs, les investissements des programmes/agences du gouvernement fédéral ont augmenté d’année en année au cours de la décennie et ont représenté 54 % des investissements en 2016.</a:t>
            </a:r>
            <a:endParaRPr lang="en-US" dirty="0"/>
          </a:p>
        </p:txBody>
      </p:sp>
      <p:sp>
        <p:nvSpPr>
          <p:cNvPr id="2" name="Title 1"/>
          <p:cNvSpPr>
            <a:spLocks noGrp="1"/>
          </p:cNvSpPr>
          <p:nvPr>
            <p:ph type="title"/>
          </p:nvPr>
        </p:nvSpPr>
        <p:spPr/>
        <p:txBody>
          <a:bodyPr/>
          <a:lstStyle/>
          <a:p>
            <a:r>
              <a:rPr lang="en-US" dirty="0"/>
              <a:t>A1.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9</a:t>
            </a:fld>
            <a:endParaRPr lang="en-US" dirty="0"/>
          </a:p>
        </p:txBody>
      </p:sp>
      <p:pic>
        <p:nvPicPr>
          <p:cNvPr id="3" name="Picture 2">
            <a:extLst>
              <a:ext uri="{FF2B5EF4-FFF2-40B4-BE49-F238E27FC236}">
                <a16:creationId xmlns:a16="http://schemas.microsoft.com/office/drawing/2014/main" id="{AA4A2E6A-0D3F-44A8-8F6B-CD69BECA584D}"/>
              </a:ext>
            </a:extLst>
          </p:cNvPr>
          <p:cNvPicPr>
            <a:picLocks noChangeAspect="1"/>
          </p:cNvPicPr>
          <p:nvPr/>
        </p:nvPicPr>
        <p:blipFill>
          <a:blip r:embed="rId2"/>
          <a:stretch>
            <a:fillRect/>
          </a:stretch>
        </p:blipFill>
        <p:spPr>
          <a:xfrm>
            <a:off x="870235" y="685804"/>
            <a:ext cx="10507918" cy="5565754"/>
          </a:xfrm>
          <a:prstGeom prst="rect">
            <a:avLst/>
          </a:prstGeom>
        </p:spPr>
      </p:pic>
    </p:spTree>
    <p:extLst>
      <p:ext uri="{BB962C8B-B14F-4D97-AF65-F5344CB8AC3E}">
        <p14:creationId xmlns:p14="http://schemas.microsoft.com/office/powerpoint/2010/main" val="4126650177"/>
      </p:ext>
    </p:extLst>
  </p:cSld>
  <p:clrMapOvr>
    <a:masterClrMapping/>
  </p:clrMapOvr>
</p:sld>
</file>

<file path=ppt/theme/theme1.xml><?xml version="1.0" encoding="utf-8"?>
<a:theme xmlns:a="http://schemas.openxmlformats.org/drawingml/2006/main" name="Office Theme">
  <a:themeElements>
    <a:clrScheme name="Custom 18">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37321"/>
      </a:hlink>
      <a:folHlink>
        <a:srgbClr val="F373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924</Words>
  <Application>Microsoft Office PowerPoint</Application>
  <PresentationFormat>Widescreen</PresentationFormat>
  <Paragraphs>82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Gill Sans</vt:lpstr>
      <vt:lpstr>Segoe Pro</vt:lpstr>
      <vt:lpstr>Segoe UI</vt:lpstr>
      <vt:lpstr>Wingdings</vt:lpstr>
      <vt:lpstr>Office Theme</vt:lpstr>
      <vt:lpstr>Investissements dans la recherche sur les cancers de l'enfant et de l'adolescent au Canada de 2005 à 2016</vt:lpstr>
      <vt:lpstr>Introduction</vt:lpstr>
      <vt:lpstr>Pourquoi RÉDIGER un rapport sur ces investissements?</vt:lpstr>
      <vt:lpstr>Méthodologie</vt:lpstr>
      <vt:lpstr>Conventions d’établissement de rapport</vt:lpstr>
      <vt:lpstr>Classification des projets</vt:lpstr>
      <vt:lpstr>LIMITEs</vt:lpstr>
      <vt:lpstr>A1. InvestISSEment GLOBAL</vt:lpstr>
      <vt:lpstr>PowerPoint Presentation</vt:lpstr>
      <vt:lpstr>PowerPoint Presentation</vt:lpstr>
      <vt:lpstr>PowerPoint Presentation</vt:lpstr>
      <vt:lpstr>A2. InvestISSEment GLOBAL</vt:lpstr>
      <vt:lpstr>PowerPoint Presentation</vt:lpstr>
      <vt:lpstr>PowerPoint Presentation</vt:lpstr>
      <vt:lpstr>PowerPoint Presentation</vt:lpstr>
      <vt:lpstr>B. Investissement par domaine scientifique</vt:lpstr>
      <vt:lpstr>PowerPoint Presentation</vt:lpstr>
      <vt:lpstr>C. INVESTISSEMENT PROPRE AU SIÈGE DE CANCER</vt:lpstr>
      <vt:lpstr>PowerPoint Presentation</vt:lpstr>
      <vt:lpstr>D.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72</cp:revision>
  <dcterms:created xsi:type="dcterms:W3CDTF">2019-03-06T10:58:11Z</dcterms:created>
  <dcterms:modified xsi:type="dcterms:W3CDTF">2019-04-01T12:23:07Z</dcterms:modified>
</cp:coreProperties>
</file>