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30" r:id="rId3"/>
    <p:sldId id="305" r:id="rId4"/>
    <p:sldId id="269" r:id="rId5"/>
    <p:sldId id="331" r:id="rId6"/>
    <p:sldId id="272" r:id="rId7"/>
    <p:sldId id="273" r:id="rId8"/>
    <p:sldId id="312" r:id="rId9"/>
    <p:sldId id="313" r:id="rId10"/>
    <p:sldId id="318" r:id="rId11"/>
    <p:sldId id="320" r:id="rId12"/>
    <p:sldId id="321" r:id="rId13"/>
    <p:sldId id="322" r:id="rId14"/>
    <p:sldId id="323" r:id="rId15"/>
    <p:sldId id="324" r:id="rId16"/>
    <p:sldId id="325" r:id="rId17"/>
    <p:sldId id="326" r:id="rId18"/>
    <p:sldId id="314" r:id="rId19"/>
    <p:sldId id="327" r:id="rId20"/>
    <p:sldId id="328" r:id="rId21"/>
    <p:sldId id="310" r:id="rId22"/>
    <p:sldId id="329" r:id="rId23"/>
    <p:sldId id="332" r:id="rId24"/>
    <p:sldId id="290"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86" d="100"/>
          <a:sy n="86" d="100"/>
        </p:scale>
        <p:origin x="59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4/1/2019</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87785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0"/>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March 2019</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8" name="Picture 7">
            <a:extLst>
              <a:ext uri="{FF2B5EF4-FFF2-40B4-BE49-F238E27FC236}">
                <a16:creationId xmlns:a16="http://schemas.microsoft.com/office/drawing/2014/main" id="{0D22F3BA-F4B4-48DB-86ED-71369157E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6750" y="5577787"/>
            <a:ext cx="3840813" cy="716342"/>
          </a:xfrm>
          <a:prstGeom prst="rect">
            <a:avLst/>
          </a:prstGeom>
        </p:spPr>
      </p:pic>
      <p:pic>
        <p:nvPicPr>
          <p:cNvPr id="9" name="Picture 8">
            <a:extLst>
              <a:ext uri="{FF2B5EF4-FFF2-40B4-BE49-F238E27FC236}">
                <a16:creationId xmlns:a16="http://schemas.microsoft.com/office/drawing/2014/main" id="{ABB16D39-BE55-48E8-9EAA-5242929D5E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2205142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Research Investment in </a:t>
            </a:r>
            <a:br>
              <a:rPr lang="en-US" dirty="0"/>
            </a:br>
            <a:r>
              <a:rPr lang="en-US" dirty="0"/>
              <a:t>Palliative and End-of-Life Cancer Care, 2005–2016</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pic>
        <p:nvPicPr>
          <p:cNvPr id="3" name="Picture 2">
            <a:extLst>
              <a:ext uri="{FF2B5EF4-FFF2-40B4-BE49-F238E27FC236}">
                <a16:creationId xmlns:a16="http://schemas.microsoft.com/office/drawing/2014/main" id="{C50D3319-193D-4818-9FB4-2CFAC3F9BE3B}"/>
              </a:ext>
            </a:extLst>
          </p:cNvPr>
          <p:cNvPicPr>
            <a:picLocks noChangeAspect="1"/>
          </p:cNvPicPr>
          <p:nvPr/>
        </p:nvPicPr>
        <p:blipFill>
          <a:blip r:embed="rId2"/>
          <a:stretch>
            <a:fillRect/>
          </a:stretch>
        </p:blipFill>
        <p:spPr>
          <a:xfrm>
            <a:off x="870012" y="956651"/>
            <a:ext cx="10635448" cy="5273364"/>
          </a:xfrm>
          <a:prstGeom prst="rect">
            <a:avLst/>
          </a:prstGeom>
        </p:spPr>
      </p:pic>
    </p:spTree>
    <p:extLst>
      <p:ext uri="{BB962C8B-B14F-4D97-AF65-F5344CB8AC3E}">
        <p14:creationId xmlns:p14="http://schemas.microsoft.com/office/powerpoint/2010/main" val="113456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3" name="Picture 2">
            <a:extLst>
              <a:ext uri="{FF2B5EF4-FFF2-40B4-BE49-F238E27FC236}">
                <a16:creationId xmlns:a16="http://schemas.microsoft.com/office/drawing/2014/main" id="{55A3DE84-DD1C-48B2-89AB-830C63B1F49C}"/>
              </a:ext>
            </a:extLst>
          </p:cNvPr>
          <p:cNvPicPr>
            <a:picLocks noChangeAspect="1"/>
          </p:cNvPicPr>
          <p:nvPr/>
        </p:nvPicPr>
        <p:blipFill>
          <a:blip r:embed="rId2"/>
          <a:stretch>
            <a:fillRect/>
          </a:stretch>
        </p:blipFill>
        <p:spPr>
          <a:xfrm>
            <a:off x="769910" y="1229962"/>
            <a:ext cx="10993515" cy="4056823"/>
          </a:xfrm>
          <a:prstGeom prst="rect">
            <a:avLst/>
          </a:prstGeom>
        </p:spPr>
      </p:pic>
    </p:spTree>
    <p:extLst>
      <p:ext uri="{BB962C8B-B14F-4D97-AF65-F5344CB8AC3E}">
        <p14:creationId xmlns:p14="http://schemas.microsoft.com/office/powerpoint/2010/main" val="157925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a:bodyPr>
          <a:lstStyle/>
          <a:p>
            <a:r>
              <a:rPr lang="en-US" dirty="0"/>
              <a:t>Compared with the overall distribution of the cancer research investment by funding sector, the federal government and voluntary sectors were over-represented in terms of the distribution of palliative and end-of-life cancer care research.</a:t>
            </a:r>
          </a:p>
          <a:p>
            <a:r>
              <a:rPr lang="en-US" dirty="0"/>
              <a:t>Of the 42 organizations tracked in the CCRS, 33 had some investment in palliative and end-of-life cancer care research. Eleven organizations accounted for 91% of the investment over the 12 years.</a:t>
            </a:r>
          </a:p>
          <a:p>
            <a:r>
              <a:rPr lang="en-US" dirty="0"/>
              <a:t>CIHR had the highest level of funding each year, with a cumulative total of $36.7M, but this investment dropped significantly in 2015.</a:t>
            </a:r>
          </a:p>
          <a:p>
            <a:r>
              <a:rPr lang="en-US" dirty="0"/>
              <a:t>The investment by CCS represented 19% of the 12-year investment. </a:t>
            </a:r>
          </a:p>
        </p:txBody>
      </p:sp>
      <p:sp>
        <p:nvSpPr>
          <p:cNvPr id="2" name="Title 1"/>
          <p:cNvSpPr>
            <a:spLocks noGrp="1"/>
          </p:cNvSpPr>
          <p:nvPr>
            <p:ph type="title"/>
          </p:nvPr>
        </p:nvSpPr>
        <p:spPr/>
        <p:txBody>
          <a:bodyPr>
            <a:normAutofit fontScale="90000"/>
          </a:bodyPr>
          <a:lstStyle/>
          <a:p>
            <a:r>
              <a:rPr lang="en-US" dirty="0"/>
              <a:t>B. Investment by Funding Organizations/ Programs</a:t>
            </a:r>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a:p>
        </p:txBody>
      </p:sp>
      <p:pic>
        <p:nvPicPr>
          <p:cNvPr id="2" name="Picture 1">
            <a:extLst>
              <a:ext uri="{FF2B5EF4-FFF2-40B4-BE49-F238E27FC236}">
                <a16:creationId xmlns:a16="http://schemas.microsoft.com/office/drawing/2014/main" id="{FCDC0C9F-583B-4740-AB88-74CC3546D480}"/>
              </a:ext>
            </a:extLst>
          </p:cNvPr>
          <p:cNvPicPr>
            <a:picLocks noChangeAspect="1"/>
          </p:cNvPicPr>
          <p:nvPr/>
        </p:nvPicPr>
        <p:blipFill>
          <a:blip r:embed="rId2"/>
          <a:stretch>
            <a:fillRect/>
          </a:stretch>
        </p:blipFill>
        <p:spPr>
          <a:xfrm>
            <a:off x="781235" y="685804"/>
            <a:ext cx="9596174" cy="57890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a:p>
        </p:txBody>
      </p:sp>
      <p:pic>
        <p:nvPicPr>
          <p:cNvPr id="3" name="Picture 2">
            <a:extLst>
              <a:ext uri="{FF2B5EF4-FFF2-40B4-BE49-F238E27FC236}">
                <a16:creationId xmlns:a16="http://schemas.microsoft.com/office/drawing/2014/main" id="{32D74A94-0383-4C03-9030-2AFD0F53EF77}"/>
              </a:ext>
            </a:extLst>
          </p:cNvPr>
          <p:cNvPicPr>
            <a:picLocks noChangeAspect="1"/>
          </p:cNvPicPr>
          <p:nvPr/>
        </p:nvPicPr>
        <p:blipFill>
          <a:blip r:embed="rId2"/>
          <a:stretch>
            <a:fillRect/>
          </a:stretch>
        </p:blipFill>
        <p:spPr>
          <a:xfrm>
            <a:off x="4079776" y="1700807"/>
            <a:ext cx="6840760" cy="4190506"/>
          </a:xfrm>
          <a:prstGeom prst="rect">
            <a:avLst/>
          </a:prstGeom>
        </p:spPr>
      </p:pic>
      <p:pic>
        <p:nvPicPr>
          <p:cNvPr id="4" name="Picture 3">
            <a:extLst>
              <a:ext uri="{FF2B5EF4-FFF2-40B4-BE49-F238E27FC236}">
                <a16:creationId xmlns:a16="http://schemas.microsoft.com/office/drawing/2014/main" id="{363853C1-D7C6-4708-9E6D-82DD070B1946}"/>
              </a:ext>
            </a:extLst>
          </p:cNvPr>
          <p:cNvPicPr>
            <a:picLocks noChangeAspect="1"/>
          </p:cNvPicPr>
          <p:nvPr/>
        </p:nvPicPr>
        <p:blipFill>
          <a:blip r:embed="rId3"/>
          <a:stretch>
            <a:fillRect/>
          </a:stretch>
        </p:blipFill>
        <p:spPr>
          <a:xfrm>
            <a:off x="839416" y="1340768"/>
            <a:ext cx="9959266" cy="4550545"/>
          </a:xfrm>
          <a:prstGeom prst="rect">
            <a:avLst/>
          </a:prstGeom>
        </p:spPr>
      </p:pic>
      <p:pic>
        <p:nvPicPr>
          <p:cNvPr id="5" name="Picture 4">
            <a:extLst>
              <a:ext uri="{FF2B5EF4-FFF2-40B4-BE49-F238E27FC236}">
                <a16:creationId xmlns:a16="http://schemas.microsoft.com/office/drawing/2014/main" id="{3F3DA6C5-33C9-4E90-8E07-A1B877750B5B}"/>
              </a:ext>
            </a:extLst>
          </p:cNvPr>
          <p:cNvPicPr>
            <a:picLocks noChangeAspect="1"/>
          </p:cNvPicPr>
          <p:nvPr/>
        </p:nvPicPr>
        <p:blipFill>
          <a:blip r:embed="rId4"/>
          <a:stretch>
            <a:fillRect/>
          </a:stretch>
        </p:blipFill>
        <p:spPr>
          <a:xfrm>
            <a:off x="911424" y="619657"/>
            <a:ext cx="8856984" cy="5121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a:t>Seventy percent of the investment in palliative and end-of-life cancer care research from 2005 to 2016 was for operating grants and the distribution of the investment by funding mechanisms did not vary substantially over the decade. </a:t>
            </a:r>
          </a:p>
          <a:p>
            <a:r>
              <a:rPr lang="en-US" dirty="0"/>
              <a:t>Most (82%) of the investment was not focused on particular cancers, but applicable to all cancer patients at the end of their cancer journey. The highest site-specific investments were for breast, lung, and prostate cancers.</a:t>
            </a:r>
          </a:p>
        </p:txBody>
      </p:sp>
      <p:sp>
        <p:nvSpPr>
          <p:cNvPr id="2" name="Title 1"/>
          <p:cNvSpPr>
            <a:spLocks noGrp="1"/>
          </p:cNvSpPr>
          <p:nvPr>
            <p:ph type="title"/>
          </p:nvPr>
        </p:nvSpPr>
        <p:spPr/>
        <p:txBody>
          <a:bodyPr/>
          <a:lstStyle/>
          <a:p>
            <a:r>
              <a:rPr lang="en-US" dirty="0"/>
              <a:t>C. Investment by Funding Mechanism</a:t>
            </a:r>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16</a:t>
            </a:fld>
            <a:endParaRPr lang="en-US"/>
          </a:p>
        </p:txBody>
      </p:sp>
      <p:pic>
        <p:nvPicPr>
          <p:cNvPr id="3" name="Picture 2">
            <a:extLst>
              <a:ext uri="{FF2B5EF4-FFF2-40B4-BE49-F238E27FC236}">
                <a16:creationId xmlns:a16="http://schemas.microsoft.com/office/drawing/2014/main" id="{160D3A06-672B-428B-858F-F76BEC17E377}"/>
              </a:ext>
            </a:extLst>
          </p:cNvPr>
          <p:cNvPicPr>
            <a:picLocks noChangeAspect="1"/>
          </p:cNvPicPr>
          <p:nvPr/>
        </p:nvPicPr>
        <p:blipFill>
          <a:blip r:embed="rId2"/>
          <a:stretch>
            <a:fillRect/>
          </a:stretch>
        </p:blipFill>
        <p:spPr>
          <a:xfrm>
            <a:off x="994299" y="685804"/>
            <a:ext cx="7752085" cy="57632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lnSpcReduction="10000"/>
          </a:bodyPr>
          <a:lstStyle/>
          <a:p>
            <a:r>
              <a:rPr lang="en-US" dirty="0"/>
              <a:t>There was an increased investment in care delivery, access and quality from the first to the latest four-year period. While CIHR and CCS were the leading funders in this area, the increase was due to new investments by Alberta Innovates, Prostate Cancer Canada, and </a:t>
            </a:r>
            <a:r>
              <a:rPr lang="fr-FR" dirty="0"/>
              <a:t>Fonds de recherche du Québec - Santé.</a:t>
            </a:r>
            <a:endParaRPr lang="en-US" dirty="0"/>
          </a:p>
          <a:p>
            <a:r>
              <a:rPr lang="en-US" dirty="0"/>
              <a:t>There was increased investment in descriptive research in the second and third periods, compared with the first. </a:t>
            </a:r>
          </a:p>
          <a:p>
            <a:r>
              <a:rPr lang="en-US" dirty="0"/>
              <a:t>In terms of physiological effects, research focusing on cachexia/anorexia/chemosensory disturbance and pain had the highest investments in all three periods.</a:t>
            </a:r>
          </a:p>
        </p:txBody>
      </p:sp>
      <p:sp>
        <p:nvSpPr>
          <p:cNvPr id="2" name="Title 1"/>
          <p:cNvSpPr>
            <a:spLocks noGrp="1"/>
          </p:cNvSpPr>
          <p:nvPr>
            <p:ph type="title"/>
          </p:nvPr>
        </p:nvSpPr>
        <p:spPr/>
        <p:txBody>
          <a:bodyPr/>
          <a:lstStyle/>
          <a:p>
            <a:r>
              <a:rPr lang="en-US" dirty="0"/>
              <a:t>D. Investment  by Research Focus &amp; Type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a:p>
        </p:txBody>
      </p:sp>
      <p:pic>
        <p:nvPicPr>
          <p:cNvPr id="2" name="Picture 1">
            <a:extLst>
              <a:ext uri="{FF2B5EF4-FFF2-40B4-BE49-F238E27FC236}">
                <a16:creationId xmlns:a16="http://schemas.microsoft.com/office/drawing/2014/main" id="{7EF07148-E4DD-4BBE-9FDF-FE202C786546}"/>
              </a:ext>
            </a:extLst>
          </p:cNvPr>
          <p:cNvPicPr>
            <a:picLocks noChangeAspect="1"/>
          </p:cNvPicPr>
          <p:nvPr/>
        </p:nvPicPr>
        <p:blipFill>
          <a:blip r:embed="rId2"/>
          <a:stretch>
            <a:fillRect/>
          </a:stretch>
        </p:blipFill>
        <p:spPr>
          <a:xfrm>
            <a:off x="816744" y="945491"/>
            <a:ext cx="10650194" cy="51002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pic>
        <p:nvPicPr>
          <p:cNvPr id="9" name="Picture 8">
            <a:extLst>
              <a:ext uri="{FF2B5EF4-FFF2-40B4-BE49-F238E27FC236}">
                <a16:creationId xmlns:a16="http://schemas.microsoft.com/office/drawing/2014/main" id="{8E0F9923-F97A-4DAD-A9D1-2224AE3A9C2B}"/>
              </a:ext>
            </a:extLst>
          </p:cNvPr>
          <p:cNvPicPr>
            <a:picLocks noChangeAspect="1"/>
          </p:cNvPicPr>
          <p:nvPr/>
        </p:nvPicPr>
        <p:blipFill>
          <a:blip r:embed="rId2"/>
          <a:stretch>
            <a:fillRect/>
          </a:stretch>
        </p:blipFill>
        <p:spPr>
          <a:xfrm>
            <a:off x="670170" y="783506"/>
            <a:ext cx="11330321" cy="420713"/>
          </a:xfrm>
          <a:prstGeom prst="rect">
            <a:avLst/>
          </a:prstGeom>
        </p:spPr>
      </p:pic>
      <p:grpSp>
        <p:nvGrpSpPr>
          <p:cNvPr id="4" name="Group 3">
            <a:extLst>
              <a:ext uri="{FF2B5EF4-FFF2-40B4-BE49-F238E27FC236}">
                <a16:creationId xmlns:a16="http://schemas.microsoft.com/office/drawing/2014/main" id="{AC83D21F-565A-4F3C-89DF-095FE457B3B7}"/>
              </a:ext>
            </a:extLst>
          </p:cNvPr>
          <p:cNvGrpSpPr/>
          <p:nvPr/>
        </p:nvGrpSpPr>
        <p:grpSpPr>
          <a:xfrm>
            <a:off x="670170" y="1486854"/>
            <a:ext cx="11211535" cy="4822466"/>
            <a:chOff x="670170" y="1486854"/>
            <a:chExt cx="11211535" cy="4822466"/>
          </a:xfrm>
        </p:grpSpPr>
        <p:pic>
          <p:nvPicPr>
            <p:cNvPr id="7" name="Picture 6">
              <a:extLst>
                <a:ext uri="{FF2B5EF4-FFF2-40B4-BE49-F238E27FC236}">
                  <a16:creationId xmlns:a16="http://schemas.microsoft.com/office/drawing/2014/main" id="{45A460AF-9F5D-4511-B1EB-72BE41D6EB8E}"/>
                </a:ext>
              </a:extLst>
            </p:cNvPr>
            <p:cNvPicPr>
              <a:picLocks noChangeAspect="1"/>
            </p:cNvPicPr>
            <p:nvPr/>
          </p:nvPicPr>
          <p:blipFill rotWithShape="1">
            <a:blip r:embed="rId3"/>
            <a:srcRect l="4730" t="86316" r="12964" b="1468"/>
            <a:stretch/>
          </p:blipFill>
          <p:spPr>
            <a:xfrm>
              <a:off x="3215680" y="5473606"/>
              <a:ext cx="6264696" cy="835714"/>
            </a:xfrm>
            <a:prstGeom prst="rect">
              <a:avLst/>
            </a:prstGeom>
          </p:spPr>
        </p:pic>
        <p:pic>
          <p:nvPicPr>
            <p:cNvPr id="14" name="Picture 13">
              <a:extLst>
                <a:ext uri="{FF2B5EF4-FFF2-40B4-BE49-F238E27FC236}">
                  <a16:creationId xmlns:a16="http://schemas.microsoft.com/office/drawing/2014/main" id="{3E5AAB81-6E16-4A88-AEEE-D9A89F475EDA}"/>
                </a:ext>
              </a:extLst>
            </p:cNvPr>
            <p:cNvPicPr>
              <a:picLocks noChangeAspect="1"/>
            </p:cNvPicPr>
            <p:nvPr/>
          </p:nvPicPr>
          <p:blipFill rotWithShape="1">
            <a:blip r:embed="rId4"/>
            <a:srcRect l="2751" r="2546" b="2720"/>
            <a:stretch/>
          </p:blipFill>
          <p:spPr>
            <a:xfrm>
              <a:off x="670170" y="1486854"/>
              <a:ext cx="11211535" cy="3884291"/>
            </a:xfrm>
            <a:prstGeom prst="rect">
              <a:avLst/>
            </a:prstGeom>
          </p:spPr>
        </p:pic>
      </p:grpSp>
    </p:spTree>
    <p:extLst>
      <p:ext uri="{BB962C8B-B14F-4D97-AF65-F5344CB8AC3E}">
        <p14:creationId xmlns:p14="http://schemas.microsoft.com/office/powerpoint/2010/main" val="365615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700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279461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3" name="Picture 2">
            <a:extLst>
              <a:ext uri="{FF2B5EF4-FFF2-40B4-BE49-F238E27FC236}">
                <a16:creationId xmlns:a16="http://schemas.microsoft.com/office/drawing/2014/main" id="{CFDE7EC3-7ED1-471E-927B-D07BEAC3D6E1}"/>
              </a:ext>
            </a:extLst>
          </p:cNvPr>
          <p:cNvPicPr>
            <a:picLocks noChangeAspect="1"/>
          </p:cNvPicPr>
          <p:nvPr/>
        </p:nvPicPr>
        <p:blipFill>
          <a:blip r:embed="rId2"/>
          <a:stretch>
            <a:fillRect/>
          </a:stretch>
        </p:blipFill>
        <p:spPr>
          <a:xfrm>
            <a:off x="878890" y="685804"/>
            <a:ext cx="8496680" cy="5713337"/>
          </a:xfrm>
          <a:prstGeom prst="rect">
            <a:avLst/>
          </a:prstGeom>
        </p:spPr>
      </p:pic>
    </p:spTree>
    <p:extLst>
      <p:ext uri="{BB962C8B-B14F-4D97-AF65-F5344CB8AC3E}">
        <p14:creationId xmlns:p14="http://schemas.microsoft.com/office/powerpoint/2010/main" val="135672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fontScale="92500" lnSpcReduction="10000"/>
          </a:bodyPr>
          <a:lstStyle/>
          <a:p>
            <a:r>
              <a:rPr lang="en-US" dirty="0"/>
              <a:t>There were 137 PIs who received one or more award/grant focused on palliative and end-of-life care over the 12 years. This represented 4% of the total number of cancer researchers. Of these, 60% (N=81) had received funding in 2013‒16 and they were working at institutions located in nine provinces.</a:t>
            </a:r>
          </a:p>
          <a:p>
            <a:r>
              <a:rPr lang="en-US" dirty="0"/>
              <a:t>Although most trainees are supported from diverse sources like provincial or institutional programs, internships or operating grants, a small group of trainees receive awards through the grant peer-review process. There were 76 trainees granted awards for research on palliative and end-of-life cancer care over the 12-year period. The amount invested in trainee awards fell from the first to the third period, from $3.2M in 2005‒08 to $1.6M in 2013‒16.</a:t>
            </a:r>
          </a:p>
        </p:txBody>
      </p:sp>
      <p:sp>
        <p:nvSpPr>
          <p:cNvPr id="2" name="Title 1"/>
          <p:cNvSpPr>
            <a:spLocks noGrp="1"/>
          </p:cNvSpPr>
          <p:nvPr>
            <p:ph type="title"/>
          </p:nvPr>
        </p:nvSpPr>
        <p:spPr/>
        <p:txBody>
          <a:bodyPr/>
          <a:lstStyle/>
          <a:p>
            <a:r>
              <a:rPr lang="en-US" dirty="0"/>
              <a:t>E. Nominated Principal Investigators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4" name="Picture 3">
            <a:extLst>
              <a:ext uri="{FF2B5EF4-FFF2-40B4-BE49-F238E27FC236}">
                <a16:creationId xmlns:a16="http://schemas.microsoft.com/office/drawing/2014/main" id="{B9342A3E-0F1C-4A29-ABF8-E72BD81708CE}"/>
              </a:ext>
            </a:extLst>
          </p:cNvPr>
          <p:cNvPicPr>
            <a:picLocks noChangeAspect="1"/>
          </p:cNvPicPr>
          <p:nvPr/>
        </p:nvPicPr>
        <p:blipFill>
          <a:blip r:embed="rId2"/>
          <a:stretch>
            <a:fillRect/>
          </a:stretch>
        </p:blipFill>
        <p:spPr>
          <a:xfrm>
            <a:off x="754603" y="1112931"/>
            <a:ext cx="11321988" cy="4774182"/>
          </a:xfrm>
          <a:prstGeom prst="rect">
            <a:avLst/>
          </a:prstGeom>
        </p:spPr>
      </p:pic>
    </p:spTree>
    <p:extLst>
      <p:ext uri="{BB962C8B-B14F-4D97-AF65-F5344CB8AC3E}">
        <p14:creationId xmlns:p14="http://schemas.microsoft.com/office/powerpoint/2010/main" val="205860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D6DB-839E-4538-8793-92573997C0A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5" name="Picture 4">
            <a:extLst>
              <a:ext uri="{FF2B5EF4-FFF2-40B4-BE49-F238E27FC236}">
                <a16:creationId xmlns:a16="http://schemas.microsoft.com/office/drawing/2014/main" id="{8FC680E4-F8A8-467F-BAA2-C55382775327}"/>
              </a:ext>
            </a:extLst>
          </p:cNvPr>
          <p:cNvPicPr>
            <a:picLocks noChangeAspect="1"/>
          </p:cNvPicPr>
          <p:nvPr/>
        </p:nvPicPr>
        <p:blipFill>
          <a:blip r:embed="rId2"/>
          <a:stretch>
            <a:fillRect/>
          </a:stretch>
        </p:blipFill>
        <p:spPr>
          <a:xfrm>
            <a:off x="843378" y="846294"/>
            <a:ext cx="10718307" cy="5453603"/>
          </a:xfrm>
          <a:prstGeom prst="rect">
            <a:avLst/>
          </a:prstGeom>
        </p:spPr>
      </p:pic>
    </p:spTree>
    <p:extLst>
      <p:ext uri="{BB962C8B-B14F-4D97-AF65-F5344CB8AC3E}">
        <p14:creationId xmlns:p14="http://schemas.microsoft.com/office/powerpoint/2010/main" val="190680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77500" lnSpcReduction="20000"/>
          </a:bodyPr>
          <a:lstStyle/>
          <a:p>
            <a:r>
              <a:rPr lang="en-US" dirty="0"/>
              <a:t>The brief report, </a:t>
            </a:r>
            <a:r>
              <a:rPr lang="en-US" i="1" dirty="0"/>
              <a:t>Canada’s Research Investment in Palliative and End-of-Life Cancer Care, 2005–20</a:t>
            </a:r>
            <a:r>
              <a:rPr lang="en-US" dirty="0"/>
              <a:t>16,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a:t>
            </a:r>
          </a:p>
          <a:p>
            <a:r>
              <a:rPr lang="en-US" dirty="0"/>
              <a:t>The </a:t>
            </a:r>
            <a:r>
              <a:rPr lang="en-US" i="1" dirty="0"/>
              <a:t>Pan-Canadian Framework for Palliative and End-of-Life Care Research</a:t>
            </a:r>
            <a:r>
              <a:rPr lang="en-US" dirty="0"/>
              <a:t>, published in 2017, is also available on our website. The framework identifies three broad research priorities: transforming models of care; patient and family </a:t>
            </a:r>
            <a:r>
              <a:rPr lang="en-US" dirty="0" err="1"/>
              <a:t>centredness</a:t>
            </a:r>
            <a:r>
              <a:rPr lang="en-US" dirty="0"/>
              <a:t>; and ensuring equity.</a:t>
            </a:r>
          </a:p>
          <a:p>
            <a:r>
              <a:rPr lang="en-US" dirty="0"/>
              <a:t>This report would not have been possible without the advice provided by Drs. Judy Bray (Canadian Cancer Society), Craig Earle (Canadian Partnership Against Cancer), Jim Hudson (Consultant) and Stephen Robbins (CIHR Institute of Cancer Research).</a:t>
            </a:r>
          </a:p>
          <a:p>
            <a:r>
              <a:rPr lang="en-US" dirty="0"/>
              <a:t>Questions about this project, should be directed to the Canadian Cancer Research Survey Manager at </a:t>
            </a:r>
            <a:r>
              <a:rPr lang="en-US" dirty="0">
                <a:hlinkClick r:id="rId3"/>
              </a:rPr>
              <a:t>info@ccra-acrc.ca</a:t>
            </a:r>
            <a:r>
              <a:rPr lang="en-US" dirty="0"/>
              <a:t>.</a:t>
            </a:r>
          </a:p>
        </p:txBody>
      </p:sp>
      <p:sp>
        <p:nvSpPr>
          <p:cNvPr id="28674" name="Title 1"/>
          <p:cNvSpPr>
            <a:spLocks noGrp="1"/>
          </p:cNvSpPr>
          <p:nvPr>
            <p:ph type="title"/>
          </p:nvPr>
        </p:nvSpPr>
        <p:spPr/>
        <p:txBody>
          <a:bodyPr/>
          <a:lstStyle/>
          <a:p>
            <a:r>
              <a:rPr lang="en-US" dirty="0"/>
              <a:t>Further Information</a:t>
            </a:r>
          </a:p>
        </p:txBody>
      </p:sp>
      <p:sp>
        <p:nvSpPr>
          <p:cNvPr id="6" name="Slide Number Placeholder 5">
            <a:extLst>
              <a:ext uri="{FF2B5EF4-FFF2-40B4-BE49-F238E27FC236}">
                <a16:creationId xmlns:a16="http://schemas.microsoft.com/office/drawing/2014/main" id="{9D899EF9-4E65-4891-BEAD-24723604FC0C}"/>
              </a:ext>
            </a:extLst>
          </p:cNvPr>
          <p:cNvSpPr>
            <a:spLocks noGrp="1"/>
          </p:cNvSpPr>
          <p:nvPr>
            <p:ph type="sldNum" sz="quarter" idx="4"/>
          </p:nvPr>
        </p:nvSpPr>
        <p:spPr/>
        <p:txBody>
          <a:bodyPr/>
          <a:lstStyle/>
          <a:p>
            <a:fld id="{DB00BBA2-3E38-4CBB-8F3D-74275677F356}"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8827765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dirty="0"/>
              <a:t>Understanding the amount and nature of the research investment in palliative and end-of-life cancer care has been important to many of the CCRA members and strategic funding has been allocated to address the need to enhance research capacity.</a:t>
            </a:r>
          </a:p>
          <a:p>
            <a:r>
              <a:rPr lang="en-US" dirty="0"/>
              <a:t>As an initiative of </a:t>
            </a:r>
            <a:r>
              <a:rPr lang="en-US" i="1" dirty="0"/>
              <a:t>Target 2020</a:t>
            </a:r>
            <a:r>
              <a:rPr lang="en-US" dirty="0"/>
              <a:t>, CCRA’s current strategic plan, a pan-Canadian research framework for palliative and end-of-life care research was released in 2017 to help prioritize research investment in this area.</a:t>
            </a:r>
          </a:p>
        </p:txBody>
      </p:sp>
      <p:sp>
        <p:nvSpPr>
          <p:cNvPr id="5122" name="Title 1"/>
          <p:cNvSpPr>
            <a:spLocks noGrp="1"/>
          </p:cNvSpPr>
          <p:nvPr>
            <p:ph type="title"/>
          </p:nvPr>
        </p:nvSpPr>
        <p:spPr/>
        <p:txBody>
          <a:bodyPr/>
          <a:lstStyle/>
          <a:p>
            <a:r>
              <a:rPr lang="en-US" dirty="0"/>
              <a:t>Why report on this investment?</a:t>
            </a:r>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85000" lnSpcReduction="20000"/>
          </a:bodyPr>
          <a:lstStyle/>
          <a:p>
            <a:r>
              <a:rPr lang="en-US" dirty="0"/>
              <a:t>The Canadian Cancer Research Survey (CCRS) was the primary data source. This is a database of over 22,000 research projects funded by 42 governmental and voluntary sector organizations for years 2005 to 2016.</a:t>
            </a:r>
          </a:p>
          <a:p>
            <a:r>
              <a:rPr lang="en-US" dirty="0"/>
              <a:t>3,163 projects coded entirely to CSO category 6 – Cancer Control, Survivorship and Outcomes Research, which includes an end-of-life care code, were reviewed and either excluded or included as part of the study sample. The final sample consisted of 563 projects and these were coded on three dimensions: study population, research focus, and research type.</a:t>
            </a:r>
          </a:p>
          <a:p>
            <a:r>
              <a:rPr lang="en-US" dirty="0"/>
              <a:t>“Cancer research investment” refers to the direct funding of research projects that were administered by organizations contributing data to the survey. All projects had received some form of peer review.</a:t>
            </a:r>
          </a:p>
          <a:p>
            <a:r>
              <a:rPr lang="en-US" dirty="0"/>
              <a:t>Institutional affiliation of the nominated principal investigator (PI) was used for analyses based on geography (province).</a:t>
            </a:r>
          </a:p>
          <a:p>
            <a:endParaRPr lang="en-US" dirty="0"/>
          </a:p>
        </p:txBody>
      </p:sp>
      <p:sp>
        <p:nvSpPr>
          <p:cNvPr id="7170" name="Title 1"/>
          <p:cNvSpPr>
            <a:spLocks noGrp="1"/>
          </p:cNvSpPr>
          <p:nvPr>
            <p:ph type="title"/>
          </p:nvPr>
        </p:nvSpPr>
        <p:spPr/>
        <p:txBody>
          <a:bodyPr/>
          <a:lstStyle/>
          <a:p>
            <a:r>
              <a:rPr lang="en-US" dirty="0"/>
              <a:t>Methodology</a:t>
            </a:r>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3FC5-C1E5-4A29-9A21-527EE7887E36}"/>
              </a:ext>
            </a:extLst>
          </p:cNvPr>
          <p:cNvSpPr>
            <a:spLocks noGrp="1"/>
          </p:cNvSpPr>
          <p:nvPr>
            <p:ph type="title"/>
          </p:nvPr>
        </p:nvSpPr>
        <p:spPr/>
        <p:txBody>
          <a:bodyPr>
            <a:normAutofit fontScale="90000"/>
          </a:bodyPr>
          <a:lstStyle/>
          <a:p>
            <a:r>
              <a:rPr lang="en-US" dirty="0"/>
              <a:t>Palliative and end-of-life cancer care research classification</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2053470C-AE98-4E26-87E3-9E5FDC36270C}"/>
              </a:ext>
            </a:extLst>
          </p:cNvPr>
          <p:cNvPicPr>
            <a:picLocks noChangeAspect="1"/>
          </p:cNvPicPr>
          <p:nvPr/>
        </p:nvPicPr>
        <p:blipFill>
          <a:blip r:embed="rId2"/>
          <a:stretch>
            <a:fillRect/>
          </a:stretch>
        </p:blipFill>
        <p:spPr>
          <a:xfrm>
            <a:off x="2077375" y="1689515"/>
            <a:ext cx="8122972" cy="4569241"/>
          </a:xfrm>
          <a:prstGeom prst="rect">
            <a:avLst/>
          </a:prstGeom>
        </p:spPr>
      </p:pic>
    </p:spTree>
    <p:extLst>
      <p:ext uri="{BB962C8B-B14F-4D97-AF65-F5344CB8AC3E}">
        <p14:creationId xmlns:p14="http://schemas.microsoft.com/office/powerpoint/2010/main" val="21470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fontScale="92500" lnSpcReduction="10000"/>
          </a:bodyPr>
          <a:lstStyle/>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2016, and averaged to yield an annual amount.</a:t>
            </a:r>
          </a:p>
          <a:p>
            <a:r>
              <a:rPr lang="en-US" dirty="0"/>
              <a:t>Project budgets were weighted to reflect the extent of relevance to palliative and end-of-life cancer care. A weighting of 80% was used for end-of-life care research that did not specifically identify a cancer patient population. This was based on Canadian experts’ estimates of the proportion of palliative and hospice care patients with a cancer diagnosis. End-of-life care research projects that focused on a non-cancer patient population were excluded from the study.</a:t>
            </a:r>
          </a:p>
          <a:p>
            <a:endParaRPr lang="en-US" dirty="0"/>
          </a:p>
        </p:txBody>
      </p:sp>
      <p:sp>
        <p:nvSpPr>
          <p:cNvPr id="10242" name="Title 1"/>
          <p:cNvSpPr>
            <a:spLocks noGrp="1"/>
          </p:cNvSpPr>
          <p:nvPr>
            <p:ph type="title"/>
          </p:nvPr>
        </p:nvSpPr>
        <p:spPr/>
        <p:txBody>
          <a:bodyPr/>
          <a:lstStyle/>
          <a:p>
            <a:r>
              <a:rPr lang="en-US" dirty="0"/>
              <a:t>Reporting Conventions</a:t>
            </a:r>
          </a:p>
        </p:txBody>
      </p:sp>
      <p:sp>
        <p:nvSpPr>
          <p:cNvPr id="24" name="Slide Number Placeholder 23">
            <a:extLst>
              <a:ext uri="{FF2B5EF4-FFF2-40B4-BE49-F238E27FC236}">
                <a16:creationId xmlns:a16="http://schemas.microsoft.com/office/drawing/2014/main" id="{E3F16483-1DFA-4DE7-8F69-E5CE2C862A9C}"/>
              </a:ext>
            </a:extLst>
          </p:cNvPr>
          <p:cNvSpPr>
            <a:spLocks noGrp="1"/>
          </p:cNvSpPr>
          <p:nvPr>
            <p:ph type="sldNum" sz="quarter" idx="4"/>
          </p:nvPr>
        </p:nvSpPr>
        <p:spPr/>
        <p:txBody>
          <a:bodyPr/>
          <a:lstStyle/>
          <a:p>
            <a:fld id="{DB00BBA2-3E38-4CBB-8F3D-74275677F35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en-US" dirty="0"/>
              <a:t>There may be relevant research undertaken by cancer organizations and non-cancer organizations that do not participate in the CCRS. We expect this is the case, but cannot quantify the magnitude of this investment. </a:t>
            </a:r>
          </a:p>
          <a:p>
            <a:r>
              <a:rPr lang="en-US" dirty="0"/>
              <a:t>Investment figures for British Columbia may under-represent the investment in palliative and end-of-life cancer care research for the province because the BC Cancer Agency and its Foundation do not contribute data to the CCRS.</a:t>
            </a:r>
          </a:p>
        </p:txBody>
      </p:sp>
      <p:sp>
        <p:nvSpPr>
          <p:cNvPr id="11266" name="Title 1"/>
          <p:cNvSpPr>
            <a:spLocks noGrp="1"/>
          </p:cNvSpPr>
          <p:nvPr>
            <p:ph type="title"/>
          </p:nvPr>
        </p:nvSpPr>
        <p:spPr/>
        <p:txBody>
          <a:bodyPr/>
          <a:lstStyle/>
          <a:p>
            <a:r>
              <a:rPr lang="en-US" dirty="0"/>
              <a:t>Caveats</a:t>
            </a:r>
          </a:p>
        </p:txBody>
      </p:sp>
      <p:sp>
        <p:nvSpPr>
          <p:cNvPr id="16" name="Slide Number Placeholder 15">
            <a:extLst>
              <a:ext uri="{FF2B5EF4-FFF2-40B4-BE49-F238E27FC236}">
                <a16:creationId xmlns:a16="http://schemas.microsoft.com/office/drawing/2014/main" id="{16AEBC72-BC2E-454E-8CFD-4DD9CE304B27}"/>
              </a:ext>
            </a:extLst>
          </p:cNvPr>
          <p:cNvSpPr>
            <a:spLocks noGrp="1"/>
          </p:cNvSpPr>
          <p:nvPr>
            <p:ph type="sldNum" sz="quarter" idx="4"/>
          </p:nvPr>
        </p:nvSpPr>
        <p:spPr/>
        <p:txBody>
          <a:bodyPr/>
          <a:lstStyle/>
          <a:p>
            <a:fld id="{DB00BBA2-3E38-4CBB-8F3D-74275677F35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77500" lnSpcReduction="20000"/>
          </a:bodyPr>
          <a:lstStyle/>
          <a:p>
            <a:r>
              <a:rPr lang="en-US" dirty="0"/>
              <a:t>Over the 12 years, 2005 to 2016, $76.7M was invested in palliative and end-of-life cancer care research of research and this represented 1.3% of the overall cancer research investment.</a:t>
            </a:r>
          </a:p>
          <a:p>
            <a:r>
              <a:rPr lang="en-US" dirty="0"/>
              <a:t>The investment from year to year was variable, ranging from the $6.1-$7.5M for years 2005-2014. There was a sizeable drop in the investment in 2015 and it stayed at the $4M level in 2016. </a:t>
            </a:r>
          </a:p>
          <a:p>
            <a:r>
              <a:rPr lang="en-US" dirty="0"/>
              <a:t>Investment from targeted programs represented 19% of the 12-year investment, with 64% from the Canadian Institutes of Health Research (CIHR) and 32% from the Canadian Cancer Society (CCS). There was very little targeted investment after 2009.</a:t>
            </a:r>
          </a:p>
          <a:p>
            <a:r>
              <a:rPr lang="en-US" dirty="0"/>
              <a:t>The absolute and relative proportion of the palliative and end-of-life cancer care research targeting children/adolescents dropped from the first to the third period. This investment represented 4.4% of the overall investment in palliative and end-of-life cancer care research over the 12-year period.</a:t>
            </a:r>
          </a:p>
        </p:txBody>
      </p:sp>
      <p:sp>
        <p:nvSpPr>
          <p:cNvPr id="2" name="Title 1"/>
          <p:cNvSpPr>
            <a:spLocks noGrp="1"/>
          </p:cNvSpPr>
          <p:nvPr>
            <p:ph type="title"/>
          </p:nvPr>
        </p:nvSpPr>
        <p:spPr/>
        <p:txBody>
          <a:bodyPr/>
          <a:lstStyle/>
          <a:p>
            <a:r>
              <a:rPr lang="en-US" dirty="0"/>
              <a:t>A. Overall Investment</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a:p>
        </p:txBody>
      </p:sp>
      <p:pic>
        <p:nvPicPr>
          <p:cNvPr id="3" name="Picture 2">
            <a:extLst>
              <a:ext uri="{FF2B5EF4-FFF2-40B4-BE49-F238E27FC236}">
                <a16:creationId xmlns:a16="http://schemas.microsoft.com/office/drawing/2014/main" id="{83BF7E25-CA02-4A8A-874C-6045F9C41CB4}"/>
              </a:ext>
            </a:extLst>
          </p:cNvPr>
          <p:cNvPicPr>
            <a:picLocks noChangeAspect="1"/>
          </p:cNvPicPr>
          <p:nvPr/>
        </p:nvPicPr>
        <p:blipFill>
          <a:blip r:embed="rId2"/>
          <a:stretch>
            <a:fillRect/>
          </a:stretch>
        </p:blipFill>
        <p:spPr>
          <a:xfrm>
            <a:off x="736846" y="915499"/>
            <a:ext cx="10688715" cy="5220682"/>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3">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6E93B7"/>
      </a:hlink>
      <a:folHlink>
        <a:srgbClr val="6E93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1499</Words>
  <Application>Microsoft Office PowerPoint</Application>
  <PresentationFormat>Widescreen</PresentationFormat>
  <Paragraphs>74</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Gill Sans</vt:lpstr>
      <vt:lpstr>Segoe Pro</vt:lpstr>
      <vt:lpstr>Segoe UI</vt:lpstr>
      <vt:lpstr>Wingdings</vt:lpstr>
      <vt:lpstr>Office Theme</vt:lpstr>
      <vt:lpstr>Canada’s Research Investment in  Palliative and End-of-Life Cancer Care, 2005–2016</vt:lpstr>
      <vt:lpstr>Introduction</vt:lpstr>
      <vt:lpstr>Why report on this investment?</vt:lpstr>
      <vt:lpstr>Methodology</vt:lpstr>
      <vt:lpstr>Palliative and end-of-life cancer care research classification</vt:lpstr>
      <vt:lpstr>Reporting Conventions</vt:lpstr>
      <vt:lpstr>Caveats</vt:lpstr>
      <vt:lpstr>A. Overall Investment</vt:lpstr>
      <vt:lpstr>PowerPoint Presentation</vt:lpstr>
      <vt:lpstr>PowerPoint Presentation</vt:lpstr>
      <vt:lpstr>PowerPoint Presentation</vt:lpstr>
      <vt:lpstr>B. Investment by Funding Organizations/ Programs</vt:lpstr>
      <vt:lpstr>PowerPoint Presentation</vt:lpstr>
      <vt:lpstr>PowerPoint Presentation</vt:lpstr>
      <vt:lpstr>C. Investment by Funding Mechanism</vt:lpstr>
      <vt:lpstr>PowerPoint Presentation</vt:lpstr>
      <vt:lpstr>D. Investment  by Research Focus &amp; Type</vt:lpstr>
      <vt:lpstr>PowerPoint Presentation</vt:lpstr>
      <vt:lpstr>PowerPoint Presentation</vt:lpstr>
      <vt:lpstr>PowerPoint Presentation</vt:lpstr>
      <vt:lpstr>E. Nominated Principal Investigators</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39</cp:revision>
  <dcterms:created xsi:type="dcterms:W3CDTF">2019-03-06T10:58:11Z</dcterms:created>
  <dcterms:modified xsi:type="dcterms:W3CDTF">2019-04-01T09:06:27Z</dcterms:modified>
</cp:coreProperties>
</file>