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30" r:id="rId3"/>
    <p:sldId id="305" r:id="rId4"/>
    <p:sldId id="269" r:id="rId5"/>
    <p:sldId id="331" r:id="rId6"/>
    <p:sldId id="272" r:id="rId7"/>
    <p:sldId id="273" r:id="rId8"/>
    <p:sldId id="312" r:id="rId9"/>
    <p:sldId id="313" r:id="rId10"/>
    <p:sldId id="318" r:id="rId11"/>
    <p:sldId id="320" r:id="rId12"/>
    <p:sldId id="321" r:id="rId13"/>
    <p:sldId id="322" r:id="rId14"/>
    <p:sldId id="323" r:id="rId15"/>
    <p:sldId id="324" r:id="rId16"/>
    <p:sldId id="325" r:id="rId17"/>
    <p:sldId id="326" r:id="rId18"/>
    <p:sldId id="314" r:id="rId19"/>
    <p:sldId id="327" r:id="rId20"/>
    <p:sldId id="328" r:id="rId21"/>
    <p:sldId id="310" r:id="rId22"/>
    <p:sldId id="329" r:id="rId23"/>
    <p:sldId id="332" r:id="rId24"/>
    <p:sldId id="290"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4/1/2019</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87785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8" y="5452381"/>
            <a:ext cx="4238657" cy="967154"/>
          </a:xfrm>
          <a:prstGeom prst="rect">
            <a:avLst/>
          </a:prstGeom>
        </p:spPr>
      </p:pic>
      <p:pic>
        <p:nvPicPr>
          <p:cNvPr id="9" name="Picture 8">
            <a:extLst>
              <a:ext uri="{FF2B5EF4-FFF2-40B4-BE49-F238E27FC236}">
                <a16:creationId xmlns:a16="http://schemas.microsoft.com/office/drawing/2014/main" id="{ABB16D39-BE55-48E8-9EAA-5242929D5E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sp>
        <p:nvSpPr>
          <p:cNvPr id="12" name="TextBox 11">
            <a:extLst>
              <a:ext uri="{FF2B5EF4-FFF2-40B4-BE49-F238E27FC236}">
                <a16:creationId xmlns:a16="http://schemas.microsoft.com/office/drawing/2014/main" id="{EF8ABC86-27F3-4B37-A7DC-E0628A4E1060}"/>
              </a:ext>
            </a:extLst>
          </p:cNvPr>
          <p:cNvSpPr txBox="1"/>
          <p:nvPr userDrawn="1"/>
        </p:nvSpPr>
        <p:spPr>
          <a:xfrm rot="16200000">
            <a:off x="-3047256" y="3229989"/>
            <a:ext cx="663611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Points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saillants</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 Mars  2019</a:t>
            </a:r>
          </a:p>
        </p:txBody>
      </p:sp>
      <p:pic>
        <p:nvPicPr>
          <p:cNvPr id="11" name="Picture 10">
            <a:extLst>
              <a:ext uri="{FF2B5EF4-FFF2-40B4-BE49-F238E27FC236}">
                <a16:creationId xmlns:a16="http://schemas.microsoft.com/office/drawing/2014/main" id="{0332A870-217D-4F83-AC09-797813A7875A}"/>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54452" y="5557458"/>
            <a:ext cx="3931920" cy="756999"/>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Autofit/>
          </a:bodyPr>
          <a:lstStyle/>
          <a:p>
            <a:r>
              <a:rPr lang="fr-FR" sz="2500" dirty="0"/>
              <a:t>Investissements dans la recherche sur les soins palliatifs et de fin de vie liés au cancer au Canada de 2005 à 2016</a:t>
            </a:r>
            <a:endParaRPr lang="en-US" sz="2500" dirty="0"/>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dirty="0"/>
          </a:p>
        </p:txBody>
      </p:sp>
      <p:pic>
        <p:nvPicPr>
          <p:cNvPr id="3" name="Picture 2">
            <a:extLst>
              <a:ext uri="{FF2B5EF4-FFF2-40B4-BE49-F238E27FC236}">
                <a16:creationId xmlns:a16="http://schemas.microsoft.com/office/drawing/2014/main" id="{5A9CA4BC-D91D-4622-9781-DF922B83D84E}"/>
              </a:ext>
            </a:extLst>
          </p:cNvPr>
          <p:cNvPicPr>
            <a:picLocks noChangeAspect="1"/>
          </p:cNvPicPr>
          <p:nvPr/>
        </p:nvPicPr>
        <p:blipFill>
          <a:blip r:embed="rId2"/>
          <a:stretch>
            <a:fillRect/>
          </a:stretch>
        </p:blipFill>
        <p:spPr>
          <a:xfrm>
            <a:off x="843377" y="1083733"/>
            <a:ext cx="10838497" cy="4953084"/>
          </a:xfrm>
          <a:prstGeom prst="rect">
            <a:avLst/>
          </a:prstGeom>
        </p:spPr>
      </p:pic>
    </p:spTree>
    <p:extLst>
      <p:ext uri="{BB962C8B-B14F-4D97-AF65-F5344CB8AC3E}">
        <p14:creationId xmlns:p14="http://schemas.microsoft.com/office/powerpoint/2010/main" val="113456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5" name="Picture 4">
            <a:extLst>
              <a:ext uri="{FF2B5EF4-FFF2-40B4-BE49-F238E27FC236}">
                <a16:creationId xmlns:a16="http://schemas.microsoft.com/office/drawing/2014/main" id="{CF96DE90-9AD7-4704-A2F1-5B3FE02EC5B3}"/>
              </a:ext>
            </a:extLst>
          </p:cNvPr>
          <p:cNvPicPr>
            <a:picLocks noChangeAspect="1"/>
          </p:cNvPicPr>
          <p:nvPr/>
        </p:nvPicPr>
        <p:blipFill>
          <a:blip r:embed="rId2"/>
          <a:stretch>
            <a:fillRect/>
          </a:stretch>
        </p:blipFill>
        <p:spPr>
          <a:xfrm>
            <a:off x="807867" y="1229061"/>
            <a:ext cx="11153313" cy="4115792"/>
          </a:xfrm>
          <a:prstGeom prst="rect">
            <a:avLst/>
          </a:prstGeom>
        </p:spPr>
      </p:pic>
    </p:spTree>
    <p:extLst>
      <p:ext uri="{BB962C8B-B14F-4D97-AF65-F5344CB8AC3E}">
        <p14:creationId xmlns:p14="http://schemas.microsoft.com/office/powerpoint/2010/main" val="157925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85000" lnSpcReduction="20000"/>
          </a:bodyPr>
          <a:lstStyle/>
          <a:p>
            <a:r>
              <a:rPr lang="fr-FR" dirty="0"/>
              <a:t>Comparativement à la répartition globale des investissements dans la recherche sur le cancer par secteur de financement, les organismes du gouvernement fédéral et du secteur bénévole étaient surreprésentés en ce qui a trait à la répartition de la recherche sur les soins palliatifs et de fin de vie liés au cancer.</a:t>
            </a:r>
          </a:p>
          <a:p>
            <a:r>
              <a:rPr lang="fr-FR" dirty="0"/>
              <a:t>Sur les 42 organisations ayant fait l’objet d’un suivi dans le cadre de l’ECRC, 33 avaient investi dans la recherche sur les soins palliatifs et de fin de vie liés au cancer. Les investissements provenant de 11 organisations ont toutefois représenté 91 % des investissements sur 12 ans. </a:t>
            </a:r>
          </a:p>
          <a:p>
            <a:r>
              <a:rPr lang="fr-FR" dirty="0"/>
              <a:t>Les IRSC affichaient le plus haut niveau de financement chaque année, avec un total cumulé de 36,7 M$, mais cet investissement a considérablement diminué en 2015. </a:t>
            </a:r>
          </a:p>
          <a:p>
            <a:r>
              <a:rPr lang="fr-FR" dirty="0"/>
              <a:t>La SCC représentait 19 % de l’investissement sur 12 ans.</a:t>
            </a:r>
            <a:endParaRPr lang="en-US" dirty="0"/>
          </a:p>
        </p:txBody>
      </p:sp>
      <p:sp>
        <p:nvSpPr>
          <p:cNvPr id="2" name="Title 1"/>
          <p:cNvSpPr>
            <a:spLocks noGrp="1"/>
          </p:cNvSpPr>
          <p:nvPr>
            <p:ph type="title"/>
          </p:nvPr>
        </p:nvSpPr>
        <p:spPr/>
        <p:txBody>
          <a:bodyPr>
            <a:normAutofit fontScale="90000"/>
          </a:bodyPr>
          <a:lstStyle/>
          <a:p>
            <a:r>
              <a:rPr lang="en-US" dirty="0"/>
              <a:t>B. </a:t>
            </a:r>
            <a:r>
              <a:rPr lang="fr-FR" dirty="0"/>
              <a:t>Investissements par organisme/programme de financement</a:t>
            </a:r>
            <a:endParaRPr lang="en-US" dirty="0"/>
          </a:p>
        </p:txBody>
      </p:sp>
      <p:sp>
        <p:nvSpPr>
          <p:cNvPr id="11268"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a:p>
        </p:txBody>
      </p:sp>
      <p:pic>
        <p:nvPicPr>
          <p:cNvPr id="2" name="Picture 1">
            <a:extLst>
              <a:ext uri="{FF2B5EF4-FFF2-40B4-BE49-F238E27FC236}">
                <a16:creationId xmlns:a16="http://schemas.microsoft.com/office/drawing/2014/main" id="{566AD492-E88C-4342-A8B8-E4891403D8D5}"/>
              </a:ext>
            </a:extLst>
          </p:cNvPr>
          <p:cNvPicPr>
            <a:picLocks noChangeAspect="1"/>
          </p:cNvPicPr>
          <p:nvPr/>
        </p:nvPicPr>
        <p:blipFill>
          <a:blip r:embed="rId2"/>
          <a:stretch>
            <a:fillRect/>
          </a:stretch>
        </p:blipFill>
        <p:spPr>
          <a:xfrm>
            <a:off x="653253" y="685804"/>
            <a:ext cx="9729694" cy="56317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a:p>
        </p:txBody>
      </p:sp>
      <p:pic>
        <p:nvPicPr>
          <p:cNvPr id="3" name="Picture 2">
            <a:extLst>
              <a:ext uri="{FF2B5EF4-FFF2-40B4-BE49-F238E27FC236}">
                <a16:creationId xmlns:a16="http://schemas.microsoft.com/office/drawing/2014/main" id="{32D74A94-0383-4C03-9030-2AFD0F53EF77}"/>
              </a:ext>
            </a:extLst>
          </p:cNvPr>
          <p:cNvPicPr>
            <a:picLocks noChangeAspect="1"/>
          </p:cNvPicPr>
          <p:nvPr/>
        </p:nvPicPr>
        <p:blipFill>
          <a:blip r:embed="rId2"/>
          <a:stretch>
            <a:fillRect/>
          </a:stretch>
        </p:blipFill>
        <p:spPr>
          <a:xfrm>
            <a:off x="4509856" y="1920651"/>
            <a:ext cx="6533965" cy="3970661"/>
          </a:xfrm>
          <a:prstGeom prst="rect">
            <a:avLst/>
          </a:prstGeom>
        </p:spPr>
      </p:pic>
      <p:sp>
        <p:nvSpPr>
          <p:cNvPr id="2" name="Rectangle 1">
            <a:extLst>
              <a:ext uri="{FF2B5EF4-FFF2-40B4-BE49-F238E27FC236}">
                <a16:creationId xmlns:a16="http://schemas.microsoft.com/office/drawing/2014/main" id="{4281D596-2507-482A-8F9D-12791705770A}"/>
              </a:ext>
            </a:extLst>
          </p:cNvPr>
          <p:cNvSpPr/>
          <p:nvPr/>
        </p:nvSpPr>
        <p:spPr>
          <a:xfrm>
            <a:off x="736846" y="785980"/>
            <a:ext cx="9232778" cy="400110"/>
          </a:xfrm>
          <a:prstGeom prst="rect">
            <a:avLst/>
          </a:prstGeom>
        </p:spPr>
        <p:txBody>
          <a:bodyPr wrap="square">
            <a:spAutoFit/>
          </a:bodyPr>
          <a:lstStyle/>
          <a:p>
            <a:r>
              <a:rPr lang="fr-FR" sz="2000" b="1" dirty="0">
                <a:solidFill>
                  <a:srgbClr val="8C8C8C"/>
                </a:solidFill>
                <a:latin typeface="Segoe UI" panose="020B0502040204020203" pitchFamily="34" charset="0"/>
                <a:ea typeface="Segoe UI" panose="020B0502040204020203" pitchFamily="34" charset="0"/>
                <a:cs typeface="Segoe UI" panose="020B0502040204020203" pitchFamily="34" charset="0"/>
              </a:rPr>
              <a:t>INVESTISSEMENT PAR BAILLEUR DE FONDS, 2005 À 2016 (M$)</a:t>
            </a:r>
            <a:r>
              <a:rPr lang="fr-FR" sz="2000" b="1" dirty="0">
                <a:latin typeface="Segoe UI" panose="020B0502040204020203" pitchFamily="34" charset="0"/>
                <a:ea typeface="Segoe UI" panose="020B0502040204020203" pitchFamily="34" charset="0"/>
                <a:cs typeface="Segoe UI" panose="020B0502040204020203" pitchFamily="34" charset="0"/>
              </a:rPr>
              <a:t> </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29D9F22A-E169-4E8A-80EC-1888997F95BA}"/>
              </a:ext>
            </a:extLst>
          </p:cNvPr>
          <p:cNvPicPr>
            <a:picLocks noChangeAspect="1"/>
          </p:cNvPicPr>
          <p:nvPr/>
        </p:nvPicPr>
        <p:blipFill rotWithShape="1">
          <a:blip r:embed="rId3"/>
          <a:srcRect l="1371"/>
          <a:stretch/>
        </p:blipFill>
        <p:spPr>
          <a:xfrm>
            <a:off x="612559" y="1553592"/>
            <a:ext cx="10431262" cy="444482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normAutofit/>
          </a:bodyPr>
          <a:lstStyle/>
          <a:p>
            <a:r>
              <a:rPr lang="fr-FR" dirty="0"/>
              <a:t>Soixante-dix pour cent des investissements dans la recherche sur les soins palliatifs et de fin de vie liés au cancer traités entre 2005 et 2016 concernaient des subventions de fonctionnement et la répartition de l’investissement par mécanisme de financement n’a pas varié de manière substantielle au cours de la décennie.</a:t>
            </a:r>
          </a:p>
          <a:p>
            <a:r>
              <a:rPr lang="fr-FR" dirty="0"/>
              <a:t>La majeure partie (82 %) de l’investissement ne portait pas sur des cancers particuliers, mais sur tous les patients atteints de cancer à la fin de leur parcours. Les investissements les plus importants propres à un siège de cancer concernaient les cancers du sein, du poumon et de la prostate.</a:t>
            </a:r>
            <a:endParaRPr lang="en-US" dirty="0"/>
          </a:p>
        </p:txBody>
      </p:sp>
      <p:sp>
        <p:nvSpPr>
          <p:cNvPr id="2" name="Title 1"/>
          <p:cNvSpPr>
            <a:spLocks noGrp="1"/>
          </p:cNvSpPr>
          <p:nvPr>
            <p:ph type="title"/>
          </p:nvPr>
        </p:nvSpPr>
        <p:spPr/>
        <p:txBody>
          <a:bodyPr>
            <a:normAutofit fontScale="90000"/>
          </a:bodyPr>
          <a:lstStyle/>
          <a:p>
            <a:r>
              <a:rPr lang="en-US" dirty="0"/>
              <a:t>C. </a:t>
            </a:r>
            <a:r>
              <a:rPr lang="fr-CA" dirty="0"/>
              <a:t>Investissements par mécanisme de financement</a:t>
            </a:r>
            <a:endParaRPr lang="en-US" dirty="0"/>
          </a:p>
        </p:txBody>
      </p:sp>
      <p:sp>
        <p:nvSpPr>
          <p:cNvPr id="1434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16</a:t>
            </a:fld>
            <a:endParaRPr lang="en-US"/>
          </a:p>
        </p:txBody>
      </p:sp>
      <p:pic>
        <p:nvPicPr>
          <p:cNvPr id="4" name="Picture 3">
            <a:extLst>
              <a:ext uri="{FF2B5EF4-FFF2-40B4-BE49-F238E27FC236}">
                <a16:creationId xmlns:a16="http://schemas.microsoft.com/office/drawing/2014/main" id="{EB147CAC-7B7E-43BA-89F2-1827110DCCE5}"/>
              </a:ext>
            </a:extLst>
          </p:cNvPr>
          <p:cNvPicPr>
            <a:picLocks noChangeAspect="1"/>
          </p:cNvPicPr>
          <p:nvPr/>
        </p:nvPicPr>
        <p:blipFill rotWithShape="1">
          <a:blip r:embed="rId2"/>
          <a:srcRect l="12815"/>
          <a:stretch/>
        </p:blipFill>
        <p:spPr>
          <a:xfrm>
            <a:off x="710214" y="852805"/>
            <a:ext cx="9885856" cy="540595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fontScale="85000" lnSpcReduction="10000"/>
          </a:bodyPr>
          <a:lstStyle/>
          <a:p>
            <a:r>
              <a:rPr lang="fr-CA" dirty="0"/>
              <a:t>En ce qui concerne la recherche, il y a eu un investissement accru dans la prestation des soins, l’accès aux soins et la qualité des soins de la première à la dernière période de quatre ans. Bien que les IRSC et la SCC aient été les principaux bailleurs de fonds dans ce domaine, cette augmentation est due aux nouveaux investissements de Alberta </a:t>
            </a:r>
            <a:r>
              <a:rPr lang="fr-CA" dirty="0" err="1"/>
              <a:t>Innovates</a:t>
            </a:r>
            <a:r>
              <a:rPr lang="fr-CA" dirty="0"/>
              <a:t>, Cancer de la prostate Canada et du Fonds de recherche du Québec – Santé (FRQS).</a:t>
            </a:r>
          </a:p>
          <a:p>
            <a:r>
              <a:rPr lang="fr-FR" dirty="0"/>
              <a:t>Il y a eu une augmentation des investissements dans la recherche descriptive au cours des deuxième et troisième périodes, par rapport à la première.</a:t>
            </a:r>
          </a:p>
          <a:p>
            <a:r>
              <a:rPr lang="fr-FR" dirty="0"/>
              <a:t>Dans la catégorie des effets physiologiques, les recherches sur la cachexie, l’anorexie, les troubles </a:t>
            </a:r>
            <a:r>
              <a:rPr lang="fr-FR" dirty="0" err="1"/>
              <a:t>chimiosensoriels</a:t>
            </a:r>
            <a:r>
              <a:rPr lang="fr-FR" dirty="0"/>
              <a:t> (regroupés dans un seul groupe) et sur la douleur ont représenté les investissements les plus importants des trois périodes de quatre ans.</a:t>
            </a:r>
            <a:endParaRPr lang="en-US" dirty="0"/>
          </a:p>
        </p:txBody>
      </p:sp>
      <p:sp>
        <p:nvSpPr>
          <p:cNvPr id="2" name="Title 1"/>
          <p:cNvSpPr>
            <a:spLocks noGrp="1"/>
          </p:cNvSpPr>
          <p:nvPr>
            <p:ph type="title"/>
          </p:nvPr>
        </p:nvSpPr>
        <p:spPr/>
        <p:txBody>
          <a:bodyPr>
            <a:normAutofit fontScale="90000"/>
          </a:bodyPr>
          <a:lstStyle/>
          <a:p>
            <a:r>
              <a:rPr lang="en-US" dirty="0"/>
              <a:t>D. </a:t>
            </a:r>
            <a:r>
              <a:rPr lang="fr-CA" dirty="0"/>
              <a:t>Investissements par sujet ET TYPE DE RECHERCHE</a:t>
            </a:r>
            <a:endParaRPr lang="en-CA" dirty="0"/>
          </a:p>
        </p:txBody>
      </p:sp>
      <p:sp>
        <p:nvSpPr>
          <p:cNvPr id="1638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a:p>
        </p:txBody>
      </p:sp>
      <p:pic>
        <p:nvPicPr>
          <p:cNvPr id="2" name="Picture 1">
            <a:extLst>
              <a:ext uri="{FF2B5EF4-FFF2-40B4-BE49-F238E27FC236}">
                <a16:creationId xmlns:a16="http://schemas.microsoft.com/office/drawing/2014/main" id="{F2973E4C-DD92-4452-A93F-CE0F039E58A2}"/>
              </a:ext>
            </a:extLst>
          </p:cNvPr>
          <p:cNvPicPr>
            <a:picLocks noChangeAspect="1"/>
          </p:cNvPicPr>
          <p:nvPr/>
        </p:nvPicPr>
        <p:blipFill>
          <a:blip r:embed="rId2"/>
          <a:stretch>
            <a:fillRect/>
          </a:stretch>
        </p:blipFill>
        <p:spPr>
          <a:xfrm>
            <a:off x="763479" y="950999"/>
            <a:ext cx="10807083" cy="517533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dirty="0"/>
          </a:p>
        </p:txBody>
      </p:sp>
      <p:pic>
        <p:nvPicPr>
          <p:cNvPr id="5" name="Picture 4">
            <a:extLst>
              <a:ext uri="{FF2B5EF4-FFF2-40B4-BE49-F238E27FC236}">
                <a16:creationId xmlns:a16="http://schemas.microsoft.com/office/drawing/2014/main" id="{27D0F11B-838C-4C33-A67F-14A34A6AC249}"/>
              </a:ext>
            </a:extLst>
          </p:cNvPr>
          <p:cNvPicPr>
            <a:picLocks noChangeAspect="1"/>
          </p:cNvPicPr>
          <p:nvPr/>
        </p:nvPicPr>
        <p:blipFill rotWithShape="1">
          <a:blip r:embed="rId2"/>
          <a:srcRect t="1080" r="10545"/>
          <a:stretch/>
        </p:blipFill>
        <p:spPr>
          <a:xfrm>
            <a:off x="758946" y="685804"/>
            <a:ext cx="10906312" cy="520253"/>
          </a:xfrm>
          <a:prstGeom prst="rect">
            <a:avLst/>
          </a:prstGeom>
        </p:spPr>
      </p:pic>
      <p:pic>
        <p:nvPicPr>
          <p:cNvPr id="10" name="Picture 9">
            <a:extLst>
              <a:ext uri="{FF2B5EF4-FFF2-40B4-BE49-F238E27FC236}">
                <a16:creationId xmlns:a16="http://schemas.microsoft.com/office/drawing/2014/main" id="{64817747-2A8B-439F-A5FD-454960A11A75}"/>
              </a:ext>
            </a:extLst>
          </p:cNvPr>
          <p:cNvPicPr>
            <a:picLocks noChangeAspect="1"/>
          </p:cNvPicPr>
          <p:nvPr/>
        </p:nvPicPr>
        <p:blipFill rotWithShape="1">
          <a:blip r:embed="rId3"/>
          <a:srcRect b="31847"/>
          <a:stretch/>
        </p:blipFill>
        <p:spPr>
          <a:xfrm>
            <a:off x="3763299" y="5328825"/>
            <a:ext cx="4665401" cy="971631"/>
          </a:xfrm>
          <a:prstGeom prst="rect">
            <a:avLst/>
          </a:prstGeom>
        </p:spPr>
      </p:pic>
      <p:pic>
        <p:nvPicPr>
          <p:cNvPr id="3" name="Picture 2">
            <a:extLst>
              <a:ext uri="{FF2B5EF4-FFF2-40B4-BE49-F238E27FC236}">
                <a16:creationId xmlns:a16="http://schemas.microsoft.com/office/drawing/2014/main" id="{F785641C-8B8E-4984-B2B0-BB77C34C79B3}"/>
              </a:ext>
            </a:extLst>
          </p:cNvPr>
          <p:cNvPicPr>
            <a:picLocks noChangeAspect="1"/>
          </p:cNvPicPr>
          <p:nvPr/>
        </p:nvPicPr>
        <p:blipFill rotWithShape="1">
          <a:blip r:embed="rId4"/>
          <a:srcRect l="-5377" t="15618" r="5377" b="1042"/>
          <a:stretch/>
        </p:blipFill>
        <p:spPr>
          <a:xfrm>
            <a:off x="0" y="1322902"/>
            <a:ext cx="12075549" cy="3764003"/>
          </a:xfrm>
          <a:prstGeom prst="rect">
            <a:avLst/>
          </a:prstGeom>
        </p:spPr>
      </p:pic>
    </p:spTree>
    <p:extLst>
      <p:ext uri="{BB962C8B-B14F-4D97-AF65-F5344CB8AC3E}">
        <p14:creationId xmlns:p14="http://schemas.microsoft.com/office/powerpoint/2010/main" val="365615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r>
              <a:rPr lang="fr-FR"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FR"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FR"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FR"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mettre en œuvre la stratégie de recherche sur le cancer au Canada.</a:t>
            </a:r>
            <a:endParaRPr lang="en-US" dirty="0"/>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2794614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4" name="Picture 3">
            <a:extLst>
              <a:ext uri="{FF2B5EF4-FFF2-40B4-BE49-F238E27FC236}">
                <a16:creationId xmlns:a16="http://schemas.microsoft.com/office/drawing/2014/main" id="{236E7F95-EA2F-4A69-8131-82FA3ABD82BE}"/>
              </a:ext>
            </a:extLst>
          </p:cNvPr>
          <p:cNvPicPr>
            <a:picLocks noChangeAspect="1"/>
          </p:cNvPicPr>
          <p:nvPr/>
        </p:nvPicPr>
        <p:blipFill>
          <a:blip r:embed="rId2"/>
          <a:stretch>
            <a:fillRect/>
          </a:stretch>
        </p:blipFill>
        <p:spPr>
          <a:xfrm>
            <a:off x="816745" y="440748"/>
            <a:ext cx="8678010" cy="5976503"/>
          </a:xfrm>
          <a:prstGeom prst="rect">
            <a:avLst/>
          </a:prstGeom>
        </p:spPr>
      </p:pic>
    </p:spTree>
    <p:extLst>
      <p:ext uri="{BB962C8B-B14F-4D97-AF65-F5344CB8AC3E}">
        <p14:creationId xmlns:p14="http://schemas.microsoft.com/office/powerpoint/2010/main" val="135672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normAutofit fontScale="85000" lnSpcReduction="20000"/>
          </a:bodyPr>
          <a:lstStyle/>
          <a:p>
            <a:r>
              <a:rPr lang="fr-FR" dirty="0"/>
              <a:t>Au cours des 12 années, 137 chercheurs principaux (CP) désignés ont reçu un ou plusieurs prix/subventions axés sur les soins palliatifs et de fin de vie liés au cancer. Cela représentait 4 % du nombre total de chercheurs sur le cancer. Parmi eux, 60 % (n = 81) avaient reçu un financement pour la période 2013-2016 et travaillaient dans des établissements situés dans neuf provinces.</a:t>
            </a:r>
          </a:p>
          <a:p>
            <a:r>
              <a:rPr lang="fr-FR"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 Au cours de la période de 12 ans, 76 stagiaires ont reçu des bourses pour leurs travaux de recherche sur les soins palliatifs et de fin de vie. Le montant investi dans les bourses aux stagiaires a chuté de la première à la troisième période, passant de 3,2 M$ en 2005-2008 à 1,6 M$ en 2013-2016.</a:t>
            </a:r>
            <a:endParaRPr lang="en-US" dirty="0"/>
          </a:p>
        </p:txBody>
      </p:sp>
      <p:sp>
        <p:nvSpPr>
          <p:cNvPr id="2" name="Title 1"/>
          <p:cNvSpPr>
            <a:spLocks noGrp="1"/>
          </p:cNvSpPr>
          <p:nvPr>
            <p:ph type="title"/>
          </p:nvPr>
        </p:nvSpPr>
        <p:spPr/>
        <p:txBody>
          <a:bodyPr/>
          <a:lstStyle/>
          <a:p>
            <a:r>
              <a:rPr lang="en-US" dirty="0"/>
              <a:t>E. </a:t>
            </a:r>
            <a:r>
              <a:rPr lang="en-US" dirty="0" err="1"/>
              <a:t>chercheurs</a:t>
            </a:r>
            <a:r>
              <a:rPr lang="en-US" dirty="0"/>
              <a:t> </a:t>
            </a:r>
            <a:r>
              <a:rPr lang="en-US" dirty="0" err="1"/>
              <a:t>principaux</a:t>
            </a:r>
            <a:r>
              <a:rPr lang="en-US" dirty="0"/>
              <a:t> </a:t>
            </a:r>
            <a:r>
              <a:rPr lang="en-US" dirty="0" err="1"/>
              <a:t>désignés</a:t>
            </a:r>
            <a:endParaRPr lang="en-CA" dirty="0"/>
          </a:p>
        </p:txBody>
      </p:sp>
      <p:sp>
        <p:nvSpPr>
          <p:cNvPr id="2150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pic>
        <p:nvPicPr>
          <p:cNvPr id="3" name="Picture 2">
            <a:extLst>
              <a:ext uri="{FF2B5EF4-FFF2-40B4-BE49-F238E27FC236}">
                <a16:creationId xmlns:a16="http://schemas.microsoft.com/office/drawing/2014/main" id="{FABF88AC-F178-4986-9ABB-32EDD52C76DD}"/>
              </a:ext>
            </a:extLst>
          </p:cNvPr>
          <p:cNvPicPr>
            <a:picLocks noChangeAspect="1"/>
          </p:cNvPicPr>
          <p:nvPr/>
        </p:nvPicPr>
        <p:blipFill>
          <a:blip r:embed="rId2"/>
          <a:stretch>
            <a:fillRect/>
          </a:stretch>
        </p:blipFill>
        <p:spPr>
          <a:xfrm>
            <a:off x="967665" y="1301291"/>
            <a:ext cx="10505243" cy="4604039"/>
          </a:xfrm>
          <a:prstGeom prst="rect">
            <a:avLst/>
          </a:prstGeom>
        </p:spPr>
      </p:pic>
    </p:spTree>
    <p:extLst>
      <p:ext uri="{BB962C8B-B14F-4D97-AF65-F5344CB8AC3E}">
        <p14:creationId xmlns:p14="http://schemas.microsoft.com/office/powerpoint/2010/main" val="205860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79D6DB-839E-4538-8793-92573997C0A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3" name="Picture 2">
            <a:extLst>
              <a:ext uri="{FF2B5EF4-FFF2-40B4-BE49-F238E27FC236}">
                <a16:creationId xmlns:a16="http://schemas.microsoft.com/office/drawing/2014/main" id="{CD39BD48-A314-4713-9606-D765F2CD438C}"/>
              </a:ext>
            </a:extLst>
          </p:cNvPr>
          <p:cNvPicPr>
            <a:picLocks noChangeAspect="1"/>
          </p:cNvPicPr>
          <p:nvPr/>
        </p:nvPicPr>
        <p:blipFill>
          <a:blip r:embed="rId2"/>
          <a:stretch>
            <a:fillRect/>
          </a:stretch>
        </p:blipFill>
        <p:spPr>
          <a:xfrm>
            <a:off x="843379" y="677602"/>
            <a:ext cx="10559150" cy="5607788"/>
          </a:xfrm>
          <a:prstGeom prst="rect">
            <a:avLst/>
          </a:prstGeom>
        </p:spPr>
      </p:pic>
    </p:spTree>
    <p:extLst>
      <p:ext uri="{BB962C8B-B14F-4D97-AF65-F5344CB8AC3E}">
        <p14:creationId xmlns:p14="http://schemas.microsoft.com/office/powerpoint/2010/main" val="190680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77500" lnSpcReduction="20000"/>
          </a:bodyPr>
          <a:lstStyle/>
          <a:p>
            <a:r>
              <a:rPr lang="en-US" dirty="0"/>
              <a:t>Le </a:t>
            </a:r>
            <a:r>
              <a:rPr lang="en-US" dirty="0" err="1"/>
              <a:t>bref</a:t>
            </a:r>
            <a:r>
              <a:rPr lang="en-US" dirty="0"/>
              <a:t> rapport </a:t>
            </a:r>
            <a:r>
              <a:rPr lang="en-US" dirty="0" err="1"/>
              <a:t>intitulé</a:t>
            </a:r>
            <a:r>
              <a:rPr lang="en-US" dirty="0"/>
              <a:t> </a:t>
            </a:r>
            <a:r>
              <a:rPr lang="fr-FR" i="1" dirty="0"/>
              <a:t>Investissements dans la recherche sur les soins palliatifs et de fin de vie liés au cancer au Canada de 2005 à 2016</a:t>
            </a:r>
            <a:r>
              <a:rPr lang="en-US" dirty="0"/>
              <a:t>, </a:t>
            </a:r>
            <a:r>
              <a:rPr lang="fr-FR" dirty="0"/>
              <a:t>est disponible en version électronique à l’adresse </a:t>
            </a:r>
            <a:r>
              <a:rPr lang="en-US" dirty="0">
                <a:hlinkClick r:id="rId2"/>
              </a:rPr>
              <a:t>http://www.ccra-acrc.ca</a:t>
            </a:r>
            <a:r>
              <a:rPr lang="en-US" dirty="0"/>
              <a:t>. </a:t>
            </a:r>
            <a:r>
              <a:rPr lang="fr-FR" dirty="0"/>
              <a:t>La production de ce rapport a été rendue possible grâce à une collaboration et à une contribution financière du Partenariat canadien contre le cancer et de Santé Canada.</a:t>
            </a:r>
          </a:p>
          <a:p>
            <a:r>
              <a:rPr lang="fr-FR" dirty="0"/>
              <a:t>Le </a:t>
            </a:r>
            <a:r>
              <a:rPr lang="fr-FR" i="1" dirty="0"/>
              <a:t>Cadre pancanadien de recherche sur les soins palliatifs et de fin de vie</a:t>
            </a:r>
            <a:r>
              <a:rPr lang="fr-FR" dirty="0"/>
              <a:t>, publié en 2017, est également disponible sur notre site Web. Le cadre recense trois grandes priorités de recherche : transformation des modèles de soins; priorité aux patients et à la famille; et surveillance de l’équité. </a:t>
            </a:r>
          </a:p>
          <a:p>
            <a:r>
              <a:rPr lang="fr-FR" dirty="0"/>
              <a:t>La réalisation de ce rapport n’aurait pas été possible sans les conseils des personnes suivantes : D</a:t>
            </a:r>
            <a:r>
              <a:rPr lang="fr-FR" baseline="30000" dirty="0"/>
              <a:t>r</a:t>
            </a:r>
            <a:r>
              <a:rPr lang="fr-FR" dirty="0"/>
              <a:t> Judy Bray (Société canadienne du cancer), D</a:t>
            </a:r>
            <a:r>
              <a:rPr lang="fr-FR" baseline="30000" dirty="0"/>
              <a:t>r </a:t>
            </a:r>
            <a:r>
              <a:rPr lang="fr-FR" dirty="0"/>
              <a:t>Craig Earle (Partenariat canadien contre le cancer), Jim Hudson (consultant) et Stephen Robbins (Institut de recherche sur le cancer des IRSC).</a:t>
            </a:r>
          </a:p>
          <a:p>
            <a:r>
              <a:rPr lang="fr-FR" dirty="0"/>
              <a:t>Pour toute question concernant ce projet, veuillez communiquer directement avec la directrice de l’Enquête canadienne sur la recherche sur le cancer, à </a:t>
            </a:r>
            <a:r>
              <a:rPr lang="en-US" dirty="0">
                <a:hlinkClick r:id="rId3"/>
              </a:rPr>
              <a:t>info@ccra-acrc.ca</a:t>
            </a:r>
            <a:r>
              <a:rPr lang="en-US" dirty="0"/>
              <a:t>.</a:t>
            </a:r>
          </a:p>
        </p:txBody>
      </p:sp>
      <p:sp>
        <p:nvSpPr>
          <p:cNvPr id="28674" name="Title 1"/>
          <p:cNvSpPr>
            <a:spLocks noGrp="1"/>
          </p:cNvSpPr>
          <p:nvPr>
            <p:ph type="title"/>
          </p:nvPr>
        </p:nvSpPr>
        <p:spPr/>
        <p:txBody>
          <a:bodyPr/>
          <a:lstStyle/>
          <a:p>
            <a:r>
              <a:rPr lang="fr-CA" dirty="0"/>
              <a:t>Information supplémentaire</a:t>
            </a:r>
            <a:endParaRPr lang="en-US" dirty="0"/>
          </a:p>
        </p:txBody>
      </p:sp>
      <p:sp>
        <p:nvSpPr>
          <p:cNvPr id="6" name="Slide Number Placeholder 5">
            <a:extLst>
              <a:ext uri="{FF2B5EF4-FFF2-40B4-BE49-F238E27FC236}">
                <a16:creationId xmlns:a16="http://schemas.microsoft.com/office/drawing/2014/main" id="{9D899EF9-4E65-4891-BEAD-24723604FC0C}"/>
              </a:ext>
            </a:extLst>
          </p:cNvPr>
          <p:cNvSpPr>
            <a:spLocks noGrp="1"/>
          </p:cNvSpPr>
          <p:nvPr>
            <p:ph type="sldNum" sz="quarter" idx="4"/>
          </p:nvPr>
        </p:nvSpPr>
        <p:spPr/>
        <p:txBody>
          <a:bodyPr/>
          <a:lstStyle/>
          <a:p>
            <a:fld id="{DB00BBA2-3E38-4CBB-8F3D-74275677F356}"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882776523"/>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dirty="0">
                          <a:solidFill>
                            <a:schemeClr val="accent6"/>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normAutofit/>
          </a:bodyPr>
          <a:lstStyle/>
          <a:p>
            <a:r>
              <a:rPr lang="fr-FR" dirty="0"/>
              <a:t>Comprendre le montant et la nature des investissements dans la recherche sur les soins palliatifs et de fin de vie liés au cancer a été important pour de nombreux membres de l’ACRC et un financement stratégique a été alloué pour répondre au besoin d’accroître la capacité de recherche.</a:t>
            </a:r>
          </a:p>
          <a:p>
            <a:r>
              <a:rPr lang="fr-FR" dirty="0"/>
              <a:t>En tant qu’initiative d’</a:t>
            </a:r>
            <a:r>
              <a:rPr lang="fr-FR" i="1" dirty="0"/>
              <a:t>Objectif 2020</a:t>
            </a:r>
            <a:r>
              <a:rPr lang="fr-FR" dirty="0"/>
              <a:t>, le plan stratégique actuel de l’ACRC, un cadre de recherche pancanadien pour la recherche sur les soins palliatifs et de fin de vie a été publié en 2017 afin d’aider à hiérarchiser les investissements dans la recherche dans ce domaine.</a:t>
            </a:r>
            <a:endParaRPr lang="en-US" dirty="0"/>
          </a:p>
        </p:txBody>
      </p:sp>
      <p:sp>
        <p:nvSpPr>
          <p:cNvPr id="5122" name="Title 1"/>
          <p:cNvSpPr>
            <a:spLocks noGrp="1"/>
          </p:cNvSpPr>
          <p:nvPr>
            <p:ph type="title"/>
          </p:nvPr>
        </p:nvSpPr>
        <p:spPr/>
        <p:txBody>
          <a:bodyPr>
            <a:normAutofit fontScale="90000"/>
          </a:bodyPr>
          <a:lstStyle/>
          <a:p>
            <a:r>
              <a:rPr lang="fr-FR" dirty="0"/>
              <a:t>Pourquoi RÉDIGER un rapport sur ces investissements?</a:t>
            </a:r>
            <a:endParaRPr lang="en-US" dirty="0"/>
          </a:p>
        </p:txBody>
      </p:sp>
      <p:sp>
        <p:nvSpPr>
          <p:cNvPr id="4100" name="Slide Number Placeholder 4"/>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70000" lnSpcReduction="20000"/>
          </a:bodyPr>
          <a:lstStyle/>
          <a:p>
            <a:r>
              <a:rPr lang="fr-FR" dirty="0"/>
              <a:t>L’Enquête canadienne sur la recherche sur le cancer (ECRC) a servi de source de données principale. Il s’agit d’une base de données de plus de 22 000 projets de recherche financés par 42 organismes gouvernementaux et du secteur bénévole qui ont été menés de 2005 à 2016.</a:t>
            </a:r>
          </a:p>
          <a:p>
            <a:r>
              <a:rPr lang="fr-FR" dirty="0"/>
              <a:t>Un total de 3 163 projets entièrement classés dans la catégorie 6 de la Common Scientific </a:t>
            </a:r>
            <a:r>
              <a:rPr lang="fr-FR" dirty="0" err="1"/>
              <a:t>Outline</a:t>
            </a:r>
            <a:r>
              <a:rPr lang="fr-FR" dirty="0"/>
              <a:t> (CSO) – Recherche sur la lutte contre le cancer, la survie et l’analyse de résultats, comprenant un code appliqué aux soins de fin de vie, ont été examinés puis exclus ou inclus dans l’échantillon de l’étude. L’échantillon final comprenait 563 projets qui ont été codés selon trois dimensions : population étudiée, sujet de recherche et type de recherche.</a:t>
            </a:r>
            <a:endParaRPr lang="en-US" dirty="0"/>
          </a:p>
          <a:p>
            <a:r>
              <a:rPr lang="fr-FR"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FR" dirty="0"/>
              <a:t>L’établissement auquel le chercheur principal (CP) désigné était affilié a été utilisé pour effectuer les analyses fondées sur la région géographique (province).</a:t>
            </a:r>
          </a:p>
          <a:p>
            <a:endParaRPr lang="en-US" dirty="0"/>
          </a:p>
        </p:txBody>
      </p:sp>
      <p:sp>
        <p:nvSpPr>
          <p:cNvPr id="7170" name="Title 1"/>
          <p:cNvSpPr>
            <a:spLocks noGrp="1"/>
          </p:cNvSpPr>
          <p:nvPr>
            <p:ph type="title"/>
          </p:nvPr>
        </p:nvSpPr>
        <p:spPr/>
        <p:txBody>
          <a:bodyPr/>
          <a:lstStyle/>
          <a:p>
            <a:r>
              <a:rPr lang="en-US" dirty="0" err="1"/>
              <a:t>Méthodologie</a:t>
            </a:r>
            <a:endParaRPr lang="en-US" dirty="0"/>
          </a:p>
        </p:txBody>
      </p:sp>
      <p:sp>
        <p:nvSpPr>
          <p:cNvPr id="512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E38A5-477A-40A2-BEB8-CA6E3EE072FD}"/>
              </a:ext>
            </a:extLst>
          </p:cNvPr>
          <p:cNvSpPr>
            <a:spLocks noGrp="1"/>
          </p:cNvSpPr>
          <p:nvPr>
            <p:ph type="title"/>
          </p:nvPr>
        </p:nvSpPr>
        <p:spPr/>
        <p:txBody>
          <a:bodyPr>
            <a:normAutofit fontScale="90000"/>
          </a:bodyPr>
          <a:lstStyle/>
          <a:p>
            <a:r>
              <a:rPr lang="fr-CA" dirty="0"/>
              <a:t>CLASSIFICATION POUR LA RECHERCHE SUR LES SOINS DU CANCER PALLIATIF ET EN FIN DE VIE</a:t>
            </a:r>
            <a:br>
              <a:rPr lang="en-US" dirty="0"/>
            </a:br>
            <a:endParaRPr lang="en-US" dirty="0"/>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5</a:t>
            </a:fld>
            <a:endParaRPr lang="en-US" dirty="0"/>
          </a:p>
        </p:txBody>
      </p:sp>
      <p:pic>
        <p:nvPicPr>
          <p:cNvPr id="4" name="Picture 3">
            <a:extLst>
              <a:ext uri="{FF2B5EF4-FFF2-40B4-BE49-F238E27FC236}">
                <a16:creationId xmlns:a16="http://schemas.microsoft.com/office/drawing/2014/main" id="{EFA8EB01-F411-439D-9F2C-B43497BAE98F}"/>
              </a:ext>
            </a:extLst>
          </p:cNvPr>
          <p:cNvPicPr>
            <a:picLocks noChangeAspect="1"/>
          </p:cNvPicPr>
          <p:nvPr/>
        </p:nvPicPr>
        <p:blipFill>
          <a:blip r:embed="rId2"/>
          <a:stretch>
            <a:fillRect/>
          </a:stretch>
        </p:blipFill>
        <p:spPr>
          <a:xfrm>
            <a:off x="2130641" y="1554131"/>
            <a:ext cx="7709183" cy="4618065"/>
          </a:xfrm>
          <a:prstGeom prst="rect">
            <a:avLst/>
          </a:prstGeom>
        </p:spPr>
      </p:pic>
    </p:spTree>
    <p:extLst>
      <p:ext uri="{BB962C8B-B14F-4D97-AF65-F5344CB8AC3E}">
        <p14:creationId xmlns:p14="http://schemas.microsoft.com/office/powerpoint/2010/main" val="214703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normAutofit fontScale="85000" lnSpcReduction="20000"/>
          </a:bodyPr>
          <a:lstStyle/>
          <a:p>
            <a:r>
              <a:rPr lang="fr-CA" dirty="0"/>
              <a:t>Pour chaque projet, les investissements sont fondés sur un calcul proportionnel qui suppose que les fonds du projet ont été payés en versements mensuels égaux </a:t>
            </a:r>
            <a:r>
              <a:rPr lang="fr-FR" dirty="0"/>
              <a:t>conformément aux dates </a:t>
            </a:r>
            <a:r>
              <a:rPr lang="fr-CA" dirty="0"/>
              <a:t>de début et de fin du projet. Le financement des projets a été calculé pour la période </a:t>
            </a:r>
            <a:r>
              <a:rPr lang="fr-FR" dirty="0"/>
              <a:t>allant </a:t>
            </a:r>
            <a:r>
              <a:rPr lang="fr-CA" dirty="0"/>
              <a:t>du 1</a:t>
            </a:r>
            <a:r>
              <a:rPr lang="fr-CA" baseline="30000" dirty="0"/>
              <a:t>er </a:t>
            </a:r>
            <a:r>
              <a:rPr lang="fr-CA" dirty="0"/>
              <a:t>janvier 2005 au 31 décembre 2016, et une moyenne a été établie pour obtenir un montant annuel.</a:t>
            </a:r>
          </a:p>
          <a:p>
            <a:r>
              <a:rPr lang="fr-CA" dirty="0"/>
              <a:t>Les budgets des projets ont été pondérés selon leur pertinence par rapport aux soins palliatifs et de fin de vie liés au cancer. Une pondération de 80 % a été utilisée pour les recherches sur les soins de fin de vie qui ne ciblaient pas de façon précise un groupe de patients atteints de cancer. Cette pondération a été établie d’après les estimations d’experts canadiens concernant la proportion de patients bénéficiant de soins palliatifs ayant reçu un diagnostic de cancer. Les projets de recherche sur les soins de fin de vie qui portaient sur un groupe de patients non atteints de cancer ont été exclus de l’étude. </a:t>
            </a:r>
          </a:p>
        </p:txBody>
      </p:sp>
      <p:sp>
        <p:nvSpPr>
          <p:cNvPr id="10242" name="Title 1"/>
          <p:cNvSpPr>
            <a:spLocks noGrp="1"/>
          </p:cNvSpPr>
          <p:nvPr>
            <p:ph type="title"/>
          </p:nvPr>
        </p:nvSpPr>
        <p:spPr/>
        <p:txBody>
          <a:bodyPr/>
          <a:lstStyle/>
          <a:p>
            <a:r>
              <a:rPr lang="fr-FR" dirty="0"/>
              <a:t>Conventions d’établissement de rapport</a:t>
            </a:r>
            <a:endParaRPr lang="en-US" dirty="0"/>
          </a:p>
        </p:txBody>
      </p:sp>
      <p:sp>
        <p:nvSpPr>
          <p:cNvPr id="24" name="Slide Number Placeholder 23">
            <a:extLst>
              <a:ext uri="{FF2B5EF4-FFF2-40B4-BE49-F238E27FC236}">
                <a16:creationId xmlns:a16="http://schemas.microsoft.com/office/drawing/2014/main" id="{E3F16483-1DFA-4DE7-8F69-E5CE2C862A9C}"/>
              </a:ext>
            </a:extLst>
          </p:cNvPr>
          <p:cNvSpPr>
            <a:spLocks noGrp="1"/>
          </p:cNvSpPr>
          <p:nvPr>
            <p:ph type="sldNum" sz="quarter" idx="4"/>
          </p:nvPr>
        </p:nvSpPr>
        <p:spPr/>
        <p:txBody>
          <a:bodyPr/>
          <a:lstStyle/>
          <a:p>
            <a:fld id="{DB00BBA2-3E38-4CBB-8F3D-74275677F356}"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a:bodyPr>
          <a:lstStyle/>
          <a:p>
            <a:r>
              <a:rPr lang="fr-FR" dirty="0"/>
              <a:t>Des recherches pertinentes peuvent être entreprises par des organisations de lutte contre le cancer et des organisations œuvrant dans des domaines différents qui ne participent pas à l’ECRC. Nous nous attendons à ce que ce soit le cas, mais nous ne pouvons pas quantifier l’ampleur de cet investissement.</a:t>
            </a:r>
          </a:p>
          <a:p>
            <a:r>
              <a:rPr lang="fr-FR" dirty="0"/>
              <a:t>Les chiffres relatifs à l’investissement pour la Colombie-Britannique pourraient sous-représenter le financement alloué à la recherche sur les soins palliatifs et de fin de vie pour le cancer dans la province, car la BC Cancer Agency et sa fondation ne fournissent pas de données à l’ECRC.</a:t>
            </a:r>
            <a:endParaRPr lang="en-US" dirty="0"/>
          </a:p>
        </p:txBody>
      </p:sp>
      <p:sp>
        <p:nvSpPr>
          <p:cNvPr id="11266" name="Title 1"/>
          <p:cNvSpPr>
            <a:spLocks noGrp="1"/>
          </p:cNvSpPr>
          <p:nvPr>
            <p:ph type="title"/>
          </p:nvPr>
        </p:nvSpPr>
        <p:spPr/>
        <p:txBody>
          <a:bodyPr/>
          <a:lstStyle/>
          <a:p>
            <a:r>
              <a:rPr lang="en-US" dirty="0"/>
              <a:t>LIMITES</a:t>
            </a:r>
          </a:p>
        </p:txBody>
      </p:sp>
      <p:sp>
        <p:nvSpPr>
          <p:cNvPr id="16" name="Slide Number Placeholder 15">
            <a:extLst>
              <a:ext uri="{FF2B5EF4-FFF2-40B4-BE49-F238E27FC236}">
                <a16:creationId xmlns:a16="http://schemas.microsoft.com/office/drawing/2014/main" id="{16AEBC72-BC2E-454E-8CFD-4DD9CE304B27}"/>
              </a:ext>
            </a:extLst>
          </p:cNvPr>
          <p:cNvSpPr>
            <a:spLocks noGrp="1"/>
          </p:cNvSpPr>
          <p:nvPr>
            <p:ph type="sldNum" sz="quarter" idx="4"/>
          </p:nvPr>
        </p:nvSpPr>
        <p:spPr/>
        <p:txBody>
          <a:bodyPr/>
          <a:lstStyle/>
          <a:p>
            <a:fld id="{DB00BBA2-3E38-4CBB-8F3D-74275677F356}"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77500" lnSpcReduction="20000"/>
          </a:bodyPr>
          <a:lstStyle/>
          <a:p>
            <a:r>
              <a:rPr lang="fr-FR" dirty="0"/>
              <a:t>Au cours des 12 années de 2005 à 2016, 76,7 M$ ont été investis dans la recherche sur les soins palliatifs et de fin de vie liés au cancer, ce qui représente 1,3 % de l’investissement total dans la recherche sur le cancer.</a:t>
            </a:r>
          </a:p>
          <a:p>
            <a:r>
              <a:rPr lang="fr-FR" dirty="0"/>
              <a:t>L’investissement a été variable d’une année à l’autre, allant de 6,1 à 7,5 M$ pour les années 2005 à 2014. L’investissement a fortement chuté en 2015 et est resté au niveau de 4 M$ en 2016.</a:t>
            </a:r>
          </a:p>
          <a:p>
            <a:r>
              <a:rPr lang="fr-FR" dirty="0"/>
              <a:t>Les investissements provenant de programmes ciblés représentaient 19 % des investissements sur 12 ans, dont 64 % provenaient des Instituts de recherche en santé du Canada (IRSC) et 32 % de la Société canadienne du cancer (SCC). Il y a eu très peu d’investissements ciblés après 2009.</a:t>
            </a:r>
          </a:p>
          <a:p>
            <a:r>
              <a:rPr lang="fr-FR" dirty="0"/>
              <a:t>La proportion absolue et relative de la recherche sur les soins palliatifs et de fin de vie ciblant les enfants/adolescents a diminué entre la première et la troisième période. Cet investissement a représenté 4,4 % de l’investissement total dans la recherche sur les soins palliatifs et de fin de vie liés au cancer au cours de la période de 12 ans.</a:t>
            </a:r>
            <a:endParaRPr lang="en-US" dirty="0"/>
          </a:p>
        </p:txBody>
      </p:sp>
      <p:sp>
        <p:nvSpPr>
          <p:cNvPr id="2" name="Title 1"/>
          <p:cNvSpPr>
            <a:spLocks noGrp="1"/>
          </p:cNvSpPr>
          <p:nvPr>
            <p:ph type="title"/>
          </p:nvPr>
        </p:nvSpPr>
        <p:spPr/>
        <p:txBody>
          <a:bodyPr/>
          <a:lstStyle/>
          <a:p>
            <a:r>
              <a:rPr lang="en-US" dirty="0"/>
              <a:t>A. INVESTISSEMENT GLOBAL</a:t>
            </a:r>
          </a:p>
        </p:txBody>
      </p:sp>
      <p:sp>
        <p:nvSpPr>
          <p:cNvPr id="922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9</a:t>
            </a:fld>
            <a:endParaRPr lang="en-US"/>
          </a:p>
        </p:txBody>
      </p:sp>
      <p:pic>
        <p:nvPicPr>
          <p:cNvPr id="2" name="Picture 1">
            <a:extLst>
              <a:ext uri="{FF2B5EF4-FFF2-40B4-BE49-F238E27FC236}">
                <a16:creationId xmlns:a16="http://schemas.microsoft.com/office/drawing/2014/main" id="{C7AB2C37-C1E3-45FA-A6F1-1B3A3F65E460}"/>
              </a:ext>
            </a:extLst>
          </p:cNvPr>
          <p:cNvPicPr>
            <a:picLocks noChangeAspect="1"/>
          </p:cNvPicPr>
          <p:nvPr/>
        </p:nvPicPr>
        <p:blipFill>
          <a:blip r:embed="rId2"/>
          <a:stretch>
            <a:fillRect/>
          </a:stretch>
        </p:blipFill>
        <p:spPr>
          <a:xfrm>
            <a:off x="825623" y="825028"/>
            <a:ext cx="10540753" cy="548056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3">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6E93B7"/>
      </a:hlink>
      <a:folHlink>
        <a:srgbClr val="6E93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1307</Words>
  <Application>Microsoft Office PowerPoint</Application>
  <PresentationFormat>Widescreen</PresentationFormat>
  <Paragraphs>75</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Gill Sans</vt:lpstr>
      <vt:lpstr>Segoe Pro</vt:lpstr>
      <vt:lpstr>Segoe UI</vt:lpstr>
      <vt:lpstr>Wingdings</vt:lpstr>
      <vt:lpstr>Office Theme</vt:lpstr>
      <vt:lpstr>Investissements dans la recherche sur les soins palliatifs et de fin de vie liés au cancer au Canada de 2005 à 2016</vt:lpstr>
      <vt:lpstr>Introduction</vt:lpstr>
      <vt:lpstr>Pourquoi RÉDIGER un rapport sur ces investissements?</vt:lpstr>
      <vt:lpstr>Méthodologie</vt:lpstr>
      <vt:lpstr>CLASSIFICATION POUR LA RECHERCHE SUR LES SOINS DU CANCER PALLIATIF ET EN FIN DE VIE </vt:lpstr>
      <vt:lpstr>Conventions d’établissement de rapport</vt:lpstr>
      <vt:lpstr>LIMITES</vt:lpstr>
      <vt:lpstr>A. INVESTISSEMENT GLOBAL</vt:lpstr>
      <vt:lpstr>PowerPoint Presentation</vt:lpstr>
      <vt:lpstr>PowerPoint Presentation</vt:lpstr>
      <vt:lpstr>PowerPoint Presentation</vt:lpstr>
      <vt:lpstr>B. Investissements par organisme/programme de financement</vt:lpstr>
      <vt:lpstr>PowerPoint Presentation</vt:lpstr>
      <vt:lpstr>PowerPoint Presentation</vt:lpstr>
      <vt:lpstr>C. Investissements par mécanisme de financement</vt:lpstr>
      <vt:lpstr>PowerPoint Presentation</vt:lpstr>
      <vt:lpstr>D. Investissements par sujet ET TYPE DE RECHERCHE</vt:lpstr>
      <vt:lpstr>PowerPoint Presentation</vt:lpstr>
      <vt:lpstr>PowerPoint Presentation</vt:lpstr>
      <vt:lpstr>PowerPoint Presentation</vt:lpstr>
      <vt:lpstr>E. chercheurs principaux désignés</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76</cp:revision>
  <dcterms:created xsi:type="dcterms:W3CDTF">2019-03-06T10:58:11Z</dcterms:created>
  <dcterms:modified xsi:type="dcterms:W3CDTF">2019-04-01T09:15:31Z</dcterms:modified>
</cp:coreProperties>
</file>