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4" r:id="rId3"/>
    <p:sldId id="274" r:id="rId4"/>
    <p:sldId id="275" r:id="rId5"/>
    <p:sldId id="277" r:id="rId6"/>
    <p:sldId id="278" r:id="rId7"/>
    <p:sldId id="279" r:id="rId8"/>
    <p:sldId id="318" r:id="rId9"/>
    <p:sldId id="338" r:id="rId10"/>
    <p:sldId id="329" r:id="rId11"/>
    <p:sldId id="326" r:id="rId12"/>
    <p:sldId id="339" r:id="rId13"/>
    <p:sldId id="341" r:id="rId14"/>
    <p:sldId id="334" r:id="rId15"/>
    <p:sldId id="340" r:id="rId16"/>
    <p:sldId id="342" r:id="rId17"/>
    <p:sldId id="348" r:id="rId18"/>
    <p:sldId id="322" r:id="rId19"/>
    <p:sldId id="335" r:id="rId20"/>
    <p:sldId id="345" r:id="rId21"/>
    <p:sldId id="346" r:id="rId22"/>
    <p:sldId id="347" r:id="rId23"/>
    <p:sldId id="323" r:id="rId24"/>
    <p:sldId id="336" r:id="rId25"/>
    <p:sldId id="349" r:id="rId26"/>
    <p:sldId id="337" r:id="rId27"/>
    <p:sldId id="343" r:id="rId28"/>
    <p:sldId id="3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97"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0654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8</a:t>
            </a:fld>
            <a:endParaRPr lang="en-US" dirty="0"/>
          </a:p>
        </p:txBody>
      </p:sp>
    </p:spTree>
    <p:extLst>
      <p:ext uri="{BB962C8B-B14F-4D97-AF65-F5344CB8AC3E}">
        <p14:creationId xmlns:p14="http://schemas.microsoft.com/office/powerpoint/2010/main" val="283711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01976" y="3259723"/>
            <a:ext cx="6565778"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Mars  2019</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8" y="5452381"/>
            <a:ext cx="4238657" cy="967154"/>
          </a:xfrm>
          <a:prstGeom prst="rect">
            <a:avLst/>
          </a:prstGeom>
        </p:spPr>
      </p:pic>
      <p:pic>
        <p:nvPicPr>
          <p:cNvPr id="1027" name="Picture 3" descr="shutterstock_618433028">
            <a:extLst>
              <a:ext uri="{FF2B5EF4-FFF2-40B4-BE49-F238E27FC236}">
                <a16:creationId xmlns:a16="http://schemas.microsoft.com/office/drawing/2014/main" id="{EE63146E-AEF5-4F6D-8791-5D92669DB6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3394" b="34311"/>
          <a:stretch>
            <a:fillRect/>
          </a:stretch>
        </p:blipFill>
        <p:spPr bwMode="auto">
          <a:xfrm>
            <a:off x="579120" y="-1"/>
            <a:ext cx="11603419" cy="40455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8">
            <a:extLst>
              <a:ext uri="{FF2B5EF4-FFF2-40B4-BE49-F238E27FC236}">
                <a16:creationId xmlns:a16="http://schemas.microsoft.com/office/drawing/2014/main" id="{661362FA-F2D6-433F-BFEC-CB6B4A057263}"/>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54452" y="5557458"/>
            <a:ext cx="3931920" cy="756999"/>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4/1/2019</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a:bodyPr>
          <a:lstStyle/>
          <a:p>
            <a:r>
              <a:rPr lang="fr-FR" sz="2600" dirty="0"/>
              <a:t>Investissements dans la recherche sur les facteurs de risque de cancer et la prévention au Canada de 2005 à 2016</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1F03E2-5164-45E2-980F-2F1C90C2819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dirty="0"/>
          </a:p>
        </p:txBody>
      </p:sp>
      <p:pic>
        <p:nvPicPr>
          <p:cNvPr id="18" name="Picture 17">
            <a:extLst>
              <a:ext uri="{FF2B5EF4-FFF2-40B4-BE49-F238E27FC236}">
                <a16:creationId xmlns:a16="http://schemas.microsoft.com/office/drawing/2014/main" id="{4B419D3D-9589-4FBA-B4C4-D00275D526FA}"/>
              </a:ext>
            </a:extLst>
          </p:cNvPr>
          <p:cNvPicPr>
            <a:picLocks noChangeAspect="1"/>
          </p:cNvPicPr>
          <p:nvPr/>
        </p:nvPicPr>
        <p:blipFill>
          <a:blip r:embed="rId2"/>
          <a:stretch>
            <a:fillRect/>
          </a:stretch>
        </p:blipFill>
        <p:spPr>
          <a:xfrm>
            <a:off x="3453059" y="1980577"/>
            <a:ext cx="5940322" cy="3788918"/>
          </a:xfrm>
          <a:prstGeom prst="rect">
            <a:avLst/>
          </a:prstGeom>
        </p:spPr>
      </p:pic>
      <p:pic>
        <p:nvPicPr>
          <p:cNvPr id="3" name="Picture 2">
            <a:extLst>
              <a:ext uri="{FF2B5EF4-FFF2-40B4-BE49-F238E27FC236}">
                <a16:creationId xmlns:a16="http://schemas.microsoft.com/office/drawing/2014/main" id="{F976DA59-41A6-4109-80B0-E3BBFEAA690C}"/>
              </a:ext>
            </a:extLst>
          </p:cNvPr>
          <p:cNvPicPr>
            <a:picLocks noChangeAspect="1"/>
          </p:cNvPicPr>
          <p:nvPr/>
        </p:nvPicPr>
        <p:blipFill rotWithShape="1">
          <a:blip r:embed="rId3"/>
          <a:srcRect l="7730"/>
          <a:stretch/>
        </p:blipFill>
        <p:spPr>
          <a:xfrm>
            <a:off x="720436" y="1227282"/>
            <a:ext cx="8600105" cy="49190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r-FR" dirty="0"/>
              <a:t>L’investissement dans la recherche interventionnelle était le plus élevé au cours de la période 2009-2012, mais représentait une proportion plus importante de l’investissement réalisé en 2013-2016.</a:t>
            </a:r>
          </a:p>
          <a:p>
            <a:r>
              <a:rPr lang="fr-FR" dirty="0"/>
              <a:t>La recherche interventionnelle constituait une part importante de la recherche sur le lien de causalité avec le cancer, en particulier à mi-parcours de la période de quatre ans.</a:t>
            </a:r>
          </a:p>
          <a:p>
            <a:r>
              <a:rPr lang="fr-FR" dirty="0"/>
              <a:t>L’investissement propre à un siège de cancer représentait 60 % de l’investissement total. La distribution par siège de cancer n’a pas varié au cours des 12 années. Quatre sièges de cancer – sein, colorectal, poumon et col de l’utérus – ont représenté 55 % des investissements propres à un siège de cancer.</a:t>
            </a:r>
          </a:p>
          <a:p>
            <a:r>
              <a:rPr lang="fr-FR" dirty="0"/>
              <a:t>L’investissement global par habitant dans la recherche sur la prévention du risque de cancer et la prévention s’élevait à 1,23 $ en 2016, soit le coût d’environ deux pommes. Les taux par habitant étaient variables d’une période à l’autre. Les investissements par habitant les plus élevés en 2013-2016 ont été les suivants : Alberta 2,11 $; Ontario 1,62 $; Nouvelle-Écosse 1,59 $; et Québec 1,36 $.</a:t>
            </a:r>
            <a:endParaRPr lang="en-CA" dirty="0"/>
          </a:p>
        </p:txBody>
      </p:sp>
      <p:sp>
        <p:nvSpPr>
          <p:cNvPr id="13314" name="Title 1"/>
          <p:cNvSpPr>
            <a:spLocks noGrp="1"/>
          </p:cNvSpPr>
          <p:nvPr>
            <p:ph type="title"/>
          </p:nvPr>
        </p:nvSpPr>
        <p:spPr/>
        <p:txBody>
          <a:bodyPr/>
          <a:lstStyle/>
          <a:p>
            <a:r>
              <a:rPr lang="en-US" dirty="0"/>
              <a:t>A2.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4D201-C717-43BC-9BD1-18221E9F178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5" name="Picture 4">
            <a:extLst>
              <a:ext uri="{FF2B5EF4-FFF2-40B4-BE49-F238E27FC236}">
                <a16:creationId xmlns:a16="http://schemas.microsoft.com/office/drawing/2014/main" id="{7EC3D116-A628-445C-A28E-59C9055A6E3D}"/>
              </a:ext>
            </a:extLst>
          </p:cNvPr>
          <p:cNvPicPr>
            <a:picLocks noChangeAspect="1"/>
          </p:cNvPicPr>
          <p:nvPr/>
        </p:nvPicPr>
        <p:blipFill>
          <a:blip r:embed="rId2"/>
          <a:stretch>
            <a:fillRect/>
          </a:stretch>
        </p:blipFill>
        <p:spPr>
          <a:xfrm>
            <a:off x="736846" y="594089"/>
            <a:ext cx="8975325" cy="5821945"/>
          </a:xfrm>
          <a:prstGeom prst="rect">
            <a:avLst/>
          </a:prstGeom>
        </p:spPr>
      </p:pic>
    </p:spTree>
    <p:extLst>
      <p:ext uri="{BB962C8B-B14F-4D97-AF65-F5344CB8AC3E}">
        <p14:creationId xmlns:p14="http://schemas.microsoft.com/office/powerpoint/2010/main" val="323215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DCA51E-75ED-4DEC-BC9C-152459155AE9}"/>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pic>
        <p:nvPicPr>
          <p:cNvPr id="2" name="Picture 1">
            <a:extLst>
              <a:ext uri="{FF2B5EF4-FFF2-40B4-BE49-F238E27FC236}">
                <a16:creationId xmlns:a16="http://schemas.microsoft.com/office/drawing/2014/main" id="{6CBA4A3D-59AA-413F-84A7-037BF9A9E1FC}"/>
              </a:ext>
            </a:extLst>
          </p:cNvPr>
          <p:cNvPicPr>
            <a:picLocks noChangeAspect="1"/>
          </p:cNvPicPr>
          <p:nvPr/>
        </p:nvPicPr>
        <p:blipFill>
          <a:blip r:embed="rId2"/>
          <a:stretch>
            <a:fillRect/>
          </a:stretch>
        </p:blipFill>
        <p:spPr>
          <a:xfrm>
            <a:off x="831273" y="730319"/>
            <a:ext cx="10372436" cy="5660007"/>
          </a:xfrm>
          <a:prstGeom prst="rect">
            <a:avLst/>
          </a:prstGeom>
        </p:spPr>
      </p:pic>
    </p:spTree>
    <p:extLst>
      <p:ext uri="{BB962C8B-B14F-4D97-AF65-F5344CB8AC3E}">
        <p14:creationId xmlns:p14="http://schemas.microsoft.com/office/powerpoint/2010/main" val="80430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0FA2F-10A1-449B-B0A1-B7C4D87E13D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3" name="Picture 2">
            <a:extLst>
              <a:ext uri="{FF2B5EF4-FFF2-40B4-BE49-F238E27FC236}">
                <a16:creationId xmlns:a16="http://schemas.microsoft.com/office/drawing/2014/main" id="{D0423174-ED2F-4E2B-8B61-4E7ED2183FAB}"/>
              </a:ext>
            </a:extLst>
          </p:cNvPr>
          <p:cNvPicPr>
            <a:picLocks noChangeAspect="1"/>
          </p:cNvPicPr>
          <p:nvPr/>
        </p:nvPicPr>
        <p:blipFill>
          <a:blip r:embed="rId2"/>
          <a:stretch>
            <a:fillRect/>
          </a:stretch>
        </p:blipFill>
        <p:spPr>
          <a:xfrm>
            <a:off x="886690" y="685804"/>
            <a:ext cx="8672077" cy="5504318"/>
          </a:xfrm>
          <a:prstGeom prst="rect">
            <a:avLst/>
          </a:prstGeom>
        </p:spPr>
      </p:pic>
    </p:spTree>
    <p:extLst>
      <p:ext uri="{BB962C8B-B14F-4D97-AF65-F5344CB8AC3E}">
        <p14:creationId xmlns:p14="http://schemas.microsoft.com/office/powerpoint/2010/main" val="121566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FF1E5-D8D4-4CC2-BD8C-0564F498906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5" name="Picture 4">
            <a:extLst>
              <a:ext uri="{FF2B5EF4-FFF2-40B4-BE49-F238E27FC236}">
                <a16:creationId xmlns:a16="http://schemas.microsoft.com/office/drawing/2014/main" id="{1285C0EE-3B4B-4307-895C-1AA9299C49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700"/>
          <a:stretch/>
        </p:blipFill>
        <p:spPr>
          <a:xfrm>
            <a:off x="824028" y="1600383"/>
            <a:ext cx="4695908" cy="2142225"/>
          </a:xfrm>
          <a:prstGeom prst="rect">
            <a:avLst/>
          </a:prstGeom>
        </p:spPr>
      </p:pic>
      <p:pic>
        <p:nvPicPr>
          <p:cNvPr id="7" name="Picture 6">
            <a:extLst>
              <a:ext uri="{FF2B5EF4-FFF2-40B4-BE49-F238E27FC236}">
                <a16:creationId xmlns:a16="http://schemas.microsoft.com/office/drawing/2014/main" id="{95C546AE-E88A-454D-874F-DAED3095E6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295" b="-645"/>
          <a:stretch/>
        </p:blipFill>
        <p:spPr>
          <a:xfrm>
            <a:off x="6870696" y="1587649"/>
            <a:ext cx="4483104" cy="2259932"/>
          </a:xfrm>
          <a:prstGeom prst="rect">
            <a:avLst/>
          </a:prstGeom>
        </p:spPr>
      </p:pic>
      <p:pic>
        <p:nvPicPr>
          <p:cNvPr id="9" name="Picture 8">
            <a:extLst>
              <a:ext uri="{FF2B5EF4-FFF2-40B4-BE49-F238E27FC236}">
                <a16:creationId xmlns:a16="http://schemas.microsoft.com/office/drawing/2014/main" id="{7BC702D5-9EFB-4ECC-B184-5515461550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3700"/>
          <a:stretch/>
        </p:blipFill>
        <p:spPr>
          <a:xfrm>
            <a:off x="824028" y="4136003"/>
            <a:ext cx="4822189" cy="2304256"/>
          </a:xfrm>
          <a:prstGeom prst="rect">
            <a:avLst/>
          </a:prstGeom>
        </p:spPr>
      </p:pic>
      <p:sp>
        <p:nvSpPr>
          <p:cNvPr id="10" name="TextBox 9">
            <a:extLst>
              <a:ext uri="{FF2B5EF4-FFF2-40B4-BE49-F238E27FC236}">
                <a16:creationId xmlns:a16="http://schemas.microsoft.com/office/drawing/2014/main" id="{3B26E18E-BE90-4372-926E-C462EC6CB3ED}"/>
              </a:ext>
            </a:extLst>
          </p:cNvPr>
          <p:cNvSpPr txBox="1"/>
          <p:nvPr/>
        </p:nvSpPr>
        <p:spPr>
          <a:xfrm>
            <a:off x="767408" y="527539"/>
            <a:ext cx="10009112" cy="400110"/>
          </a:xfrm>
          <a:prstGeom prst="rect">
            <a:avLst/>
          </a:prstGeom>
          <a:noFill/>
        </p:spPr>
        <p:txBody>
          <a:bodyPr wrap="square" rtlCol="0">
            <a:spAutoFit/>
          </a:bodyPr>
          <a:lstStyle/>
          <a:p>
            <a:r>
              <a:rPr lang="fr-FR" sz="2000" b="1" dirty="0">
                <a:solidFill>
                  <a:schemeClr val="tx1">
                    <a:lumMod val="60000"/>
                    <a:lumOff val="40000"/>
                  </a:schemeClr>
                </a:solidFill>
              </a:rPr>
              <a:t>INVESTISSEMENT PAR HABITANT, TROIS PÉRIODES</a:t>
            </a:r>
            <a:endParaRPr lang="en-US" sz="2000" b="1" dirty="0">
              <a:solidFill>
                <a:schemeClr val="tx1">
                  <a:lumMod val="60000"/>
                  <a:lumOff val="40000"/>
                </a:schemeClr>
              </a:solidFill>
            </a:endParaRPr>
          </a:p>
        </p:txBody>
      </p:sp>
      <p:sp>
        <p:nvSpPr>
          <p:cNvPr id="11" name="TextBox 10">
            <a:extLst>
              <a:ext uri="{FF2B5EF4-FFF2-40B4-BE49-F238E27FC236}">
                <a16:creationId xmlns:a16="http://schemas.microsoft.com/office/drawing/2014/main" id="{61E9A055-C330-445C-8949-DF05118DCA60}"/>
              </a:ext>
            </a:extLst>
          </p:cNvPr>
          <p:cNvSpPr txBox="1"/>
          <p:nvPr/>
        </p:nvSpPr>
        <p:spPr>
          <a:xfrm>
            <a:off x="2259252" y="1270929"/>
            <a:ext cx="1371547"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2005-2008</a:t>
            </a:r>
          </a:p>
        </p:txBody>
      </p:sp>
      <p:sp>
        <p:nvSpPr>
          <p:cNvPr id="12" name="TextBox 11">
            <a:extLst>
              <a:ext uri="{FF2B5EF4-FFF2-40B4-BE49-F238E27FC236}">
                <a16:creationId xmlns:a16="http://schemas.microsoft.com/office/drawing/2014/main" id="{20A9E16F-CBF8-4EBE-975C-6D8E7823A018}"/>
              </a:ext>
            </a:extLst>
          </p:cNvPr>
          <p:cNvSpPr txBox="1"/>
          <p:nvPr/>
        </p:nvSpPr>
        <p:spPr>
          <a:xfrm>
            <a:off x="8561202" y="1250241"/>
            <a:ext cx="1351222"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2009-2012</a:t>
            </a:r>
          </a:p>
        </p:txBody>
      </p:sp>
      <p:sp>
        <p:nvSpPr>
          <p:cNvPr id="13" name="TextBox 12">
            <a:extLst>
              <a:ext uri="{FF2B5EF4-FFF2-40B4-BE49-F238E27FC236}">
                <a16:creationId xmlns:a16="http://schemas.microsoft.com/office/drawing/2014/main" id="{896B3664-B9A2-4B86-B046-148F71485FB0}"/>
              </a:ext>
            </a:extLst>
          </p:cNvPr>
          <p:cNvSpPr txBox="1"/>
          <p:nvPr/>
        </p:nvSpPr>
        <p:spPr>
          <a:xfrm>
            <a:off x="2315172" y="3794690"/>
            <a:ext cx="1349566"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2013-2016</a:t>
            </a:r>
          </a:p>
        </p:txBody>
      </p:sp>
      <p:sp>
        <p:nvSpPr>
          <p:cNvPr id="14" name="TextBox 13">
            <a:extLst>
              <a:ext uri="{FF2B5EF4-FFF2-40B4-BE49-F238E27FC236}">
                <a16:creationId xmlns:a16="http://schemas.microsoft.com/office/drawing/2014/main" id="{7E7EF9EA-752C-4657-AD30-8222322563AA}"/>
              </a:ext>
            </a:extLst>
          </p:cNvPr>
          <p:cNvSpPr txBox="1"/>
          <p:nvPr/>
        </p:nvSpPr>
        <p:spPr>
          <a:xfrm>
            <a:off x="8075726" y="4659833"/>
            <a:ext cx="3024336" cy="830997"/>
          </a:xfrm>
          <a:prstGeom prst="rect">
            <a:avLst/>
          </a:prstGeom>
          <a:noFill/>
        </p:spPr>
        <p:txBody>
          <a:bodyPr wrap="square" rtlCol="0">
            <a:spAutoFit/>
          </a:bodyPr>
          <a:lstStyle/>
          <a:p>
            <a:r>
              <a:rPr lang="en-US" sz="1600" dirty="0">
                <a:solidFill>
                  <a:schemeClr val="accent6"/>
                </a:solidFill>
              </a:rPr>
              <a:t>● </a:t>
            </a:r>
            <a:r>
              <a:rPr lang="en-US" sz="1600" dirty="0" err="1"/>
              <a:t>Moins</a:t>
            </a:r>
            <a:r>
              <a:rPr lang="en-US" sz="1600" dirty="0"/>
              <a:t> de</a:t>
            </a:r>
            <a:r>
              <a:rPr lang="en-US" sz="1600" dirty="0">
                <a:latin typeface="Segoe UI" panose="020B0502040204020203" pitchFamily="34" charset="0"/>
                <a:ea typeface="Segoe UI" panose="020B0502040204020203" pitchFamily="34" charset="0"/>
                <a:cs typeface="Segoe UI" panose="020B0502040204020203" pitchFamily="34" charset="0"/>
              </a:rPr>
              <a:t> 1,00 $</a:t>
            </a:r>
            <a:endParaRPr lang="en-US" sz="2400" dirty="0">
              <a:latin typeface="Segoe UI" panose="020B0502040204020203" pitchFamily="34" charset="0"/>
              <a:ea typeface="Segoe UI" panose="020B0502040204020203" pitchFamily="34" charset="0"/>
              <a:cs typeface="Segoe UI" panose="020B0502040204020203" pitchFamily="34" charset="0"/>
            </a:endParaRPr>
          </a:p>
          <a:p>
            <a:r>
              <a:rPr lang="en-US" sz="1600" dirty="0">
                <a:solidFill>
                  <a:schemeClr val="accent3"/>
                </a:solidFill>
                <a:latin typeface="Segoe UI" panose="020B0502040204020203" pitchFamily="34" charset="0"/>
                <a:ea typeface="Segoe UI" panose="020B0502040204020203" pitchFamily="34" charset="0"/>
                <a:cs typeface="Segoe UI" panose="020B0502040204020203" pitchFamily="34" charset="0"/>
              </a:rPr>
              <a:t>●</a:t>
            </a:r>
            <a:r>
              <a:rPr lang="en-US" sz="1600" dirty="0">
                <a:solidFill>
                  <a:schemeClr val="accent6"/>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1,00 $ à 1,99 $</a:t>
            </a:r>
          </a:p>
          <a:p>
            <a:r>
              <a:rPr lang="en-US"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t>●</a:t>
            </a:r>
            <a:r>
              <a:rPr lang="en-US" sz="1600" dirty="0">
                <a:solidFill>
                  <a:schemeClr val="accent6"/>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2,00 $ </a:t>
            </a:r>
            <a:r>
              <a:rPr lang="en-US" sz="1600" dirty="0" err="1">
                <a:latin typeface="Segoe UI" panose="020B0502040204020203" pitchFamily="34" charset="0"/>
                <a:ea typeface="Segoe UI" panose="020B0502040204020203" pitchFamily="34" charset="0"/>
                <a:cs typeface="Segoe UI" panose="020B0502040204020203" pitchFamily="34" charset="0"/>
              </a:rPr>
              <a:t>ou</a:t>
            </a:r>
            <a:r>
              <a:rPr lang="en-US" sz="1600" dirty="0">
                <a:latin typeface="Segoe UI" panose="020B0502040204020203" pitchFamily="34" charset="0"/>
                <a:ea typeface="Segoe UI" panose="020B0502040204020203" pitchFamily="34" charset="0"/>
                <a:cs typeface="Segoe UI" panose="020B0502040204020203" pitchFamily="34" charset="0"/>
              </a:rPr>
              <a:t> plus</a:t>
            </a:r>
          </a:p>
        </p:txBody>
      </p:sp>
    </p:spTree>
    <p:extLst>
      <p:ext uri="{BB962C8B-B14F-4D97-AF65-F5344CB8AC3E}">
        <p14:creationId xmlns:p14="http://schemas.microsoft.com/office/powerpoint/2010/main" val="119091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Quatre facteurs de risque représentaient 67 % de l’investissement dans la recherche sur le risque de cancer et la prévention en 2016 : agents infectieux, tabac, susceptibilités génétiques et multiple/général.</a:t>
            </a:r>
          </a:p>
          <a:p>
            <a:r>
              <a:rPr lang="fr-FR" dirty="0"/>
              <a:t>Dix des 15 facteurs de risque ont connu un pic d’investissement au cours de la période 2009-2012.</a:t>
            </a:r>
          </a:p>
          <a:p>
            <a:r>
              <a:rPr lang="fr-FR" dirty="0"/>
              <a:t>Trois facteurs de risque, les agents infectieux, le tabac et les expositions professionnelles, ont connu un pic d’investissement au cours de la dernière période de quatre ans et la recherche sur les interventions représentait une proportion plus importante des investissements dans la recherche sur les agents infectieux et le tabac.</a:t>
            </a:r>
          </a:p>
          <a:p>
            <a:r>
              <a:rPr lang="fr-FR" dirty="0"/>
              <a:t>L’investissement par axe de recherche pour chaque facteur de risque est présenté. Les axes varient en fonction du facteur de risque, de sorte que la hauteur des barres d’un graphique à l’autre n’est pas comparable.</a:t>
            </a:r>
            <a:endParaRPr lang="en-US" dirty="0"/>
          </a:p>
        </p:txBody>
      </p:sp>
      <p:sp>
        <p:nvSpPr>
          <p:cNvPr id="20482" name="Title 1"/>
          <p:cNvSpPr>
            <a:spLocks noGrp="1"/>
          </p:cNvSpPr>
          <p:nvPr>
            <p:ph type="title"/>
          </p:nvPr>
        </p:nvSpPr>
        <p:spPr/>
        <p:txBody>
          <a:bodyPr/>
          <a:lstStyle/>
          <a:p>
            <a:r>
              <a:rPr lang="en-US" dirty="0"/>
              <a:t>B. </a:t>
            </a:r>
            <a:r>
              <a:rPr lang="fr-FR" dirty="0"/>
              <a:t>Investissement par facteur de risque</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727A49-205C-4E63-ACE7-3988154FD94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5" name="Picture 4">
            <a:extLst>
              <a:ext uri="{FF2B5EF4-FFF2-40B4-BE49-F238E27FC236}">
                <a16:creationId xmlns:a16="http://schemas.microsoft.com/office/drawing/2014/main" id="{CF25C89A-BDB4-41DF-9CAC-4E04EEF46D9F}"/>
              </a:ext>
            </a:extLst>
          </p:cNvPr>
          <p:cNvPicPr>
            <a:picLocks noChangeAspect="1"/>
          </p:cNvPicPr>
          <p:nvPr/>
        </p:nvPicPr>
        <p:blipFill>
          <a:blip r:embed="rId2"/>
          <a:stretch>
            <a:fillRect/>
          </a:stretch>
        </p:blipFill>
        <p:spPr>
          <a:xfrm>
            <a:off x="798990" y="954694"/>
            <a:ext cx="8131946" cy="5439966"/>
          </a:xfrm>
          <a:prstGeom prst="rect">
            <a:avLst/>
          </a:prstGeom>
        </p:spPr>
      </p:pic>
      <p:pic>
        <p:nvPicPr>
          <p:cNvPr id="4" name="Picture 3">
            <a:extLst>
              <a:ext uri="{FF2B5EF4-FFF2-40B4-BE49-F238E27FC236}">
                <a16:creationId xmlns:a16="http://schemas.microsoft.com/office/drawing/2014/main" id="{12422212-7872-4844-8938-15BAA4A72F95}"/>
              </a:ext>
            </a:extLst>
          </p:cNvPr>
          <p:cNvPicPr>
            <a:picLocks noChangeAspect="1"/>
          </p:cNvPicPr>
          <p:nvPr/>
        </p:nvPicPr>
        <p:blipFill>
          <a:blip r:embed="rId3"/>
          <a:stretch>
            <a:fillRect/>
          </a:stretch>
        </p:blipFill>
        <p:spPr>
          <a:xfrm>
            <a:off x="863646" y="503241"/>
            <a:ext cx="8292256" cy="448320"/>
          </a:xfrm>
          <a:prstGeom prst="rect">
            <a:avLst/>
          </a:prstGeom>
        </p:spPr>
      </p:pic>
    </p:spTree>
    <p:extLst>
      <p:ext uri="{BB962C8B-B14F-4D97-AF65-F5344CB8AC3E}">
        <p14:creationId xmlns:p14="http://schemas.microsoft.com/office/powerpoint/2010/main" val="351021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741A8-D6A5-40E5-A774-D9AC486BED9E}"/>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dirty="0"/>
          </a:p>
        </p:txBody>
      </p:sp>
      <p:pic>
        <p:nvPicPr>
          <p:cNvPr id="4" name="Picture 3">
            <a:extLst>
              <a:ext uri="{FF2B5EF4-FFF2-40B4-BE49-F238E27FC236}">
                <a16:creationId xmlns:a16="http://schemas.microsoft.com/office/drawing/2014/main" id="{841C58AC-C93D-4BA8-B027-3DF4E4C61D7B}"/>
              </a:ext>
            </a:extLst>
          </p:cNvPr>
          <p:cNvPicPr>
            <a:picLocks noChangeAspect="1"/>
          </p:cNvPicPr>
          <p:nvPr/>
        </p:nvPicPr>
        <p:blipFill rotWithShape="1">
          <a:blip r:embed="rId2"/>
          <a:srcRect t="4981" b="11593"/>
          <a:stretch/>
        </p:blipFill>
        <p:spPr>
          <a:xfrm>
            <a:off x="577047" y="730751"/>
            <a:ext cx="10650004" cy="5739142"/>
          </a:xfrm>
          <a:prstGeom prst="rect">
            <a:avLst/>
          </a:prstGeom>
        </p:spPr>
      </p:pic>
      <p:pic>
        <p:nvPicPr>
          <p:cNvPr id="5" name="Picture 4">
            <a:extLst>
              <a:ext uri="{FF2B5EF4-FFF2-40B4-BE49-F238E27FC236}">
                <a16:creationId xmlns:a16="http://schemas.microsoft.com/office/drawing/2014/main" id="{A6EA9CC9-C483-4D52-BFE7-F60FF854D9BC}"/>
              </a:ext>
            </a:extLst>
          </p:cNvPr>
          <p:cNvPicPr>
            <a:picLocks noChangeAspect="1"/>
          </p:cNvPicPr>
          <p:nvPr/>
        </p:nvPicPr>
        <p:blipFill>
          <a:blip r:embed="rId3"/>
          <a:stretch>
            <a:fillRect/>
          </a:stretch>
        </p:blipFill>
        <p:spPr>
          <a:xfrm>
            <a:off x="701962" y="430355"/>
            <a:ext cx="8580583" cy="4073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D7A964-40F9-42BE-8D4A-2904715B1CC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dirty="0"/>
          </a:p>
        </p:txBody>
      </p:sp>
      <p:sp>
        <p:nvSpPr>
          <p:cNvPr id="5" name="TextBox 4">
            <a:extLst>
              <a:ext uri="{FF2B5EF4-FFF2-40B4-BE49-F238E27FC236}">
                <a16:creationId xmlns:a16="http://schemas.microsoft.com/office/drawing/2014/main" id="{574C4D2B-C1F6-4F6C-B245-C0D63B355237}"/>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grpSp>
        <p:nvGrpSpPr>
          <p:cNvPr id="10" name="Group 9">
            <a:extLst>
              <a:ext uri="{FF2B5EF4-FFF2-40B4-BE49-F238E27FC236}">
                <a16:creationId xmlns:a16="http://schemas.microsoft.com/office/drawing/2014/main" id="{DF950C3C-E033-4701-8F41-2CC3A8EB26C3}"/>
              </a:ext>
            </a:extLst>
          </p:cNvPr>
          <p:cNvGrpSpPr/>
          <p:nvPr/>
        </p:nvGrpSpPr>
        <p:grpSpPr>
          <a:xfrm>
            <a:off x="460335" y="581902"/>
            <a:ext cx="10064655" cy="5955419"/>
            <a:chOff x="460335" y="581902"/>
            <a:chExt cx="10064655" cy="5955419"/>
          </a:xfrm>
        </p:grpSpPr>
        <p:pic>
          <p:nvPicPr>
            <p:cNvPr id="4" name="Picture 3">
              <a:extLst>
                <a:ext uri="{FF2B5EF4-FFF2-40B4-BE49-F238E27FC236}">
                  <a16:creationId xmlns:a16="http://schemas.microsoft.com/office/drawing/2014/main" id="{1FEE37F6-A6B5-4880-8F1E-0EB9B20A897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0335" y="581902"/>
              <a:ext cx="10064655" cy="5955419"/>
            </a:xfrm>
            <a:prstGeom prst="rect">
              <a:avLst/>
            </a:prstGeom>
          </p:spPr>
        </p:pic>
        <p:pic>
          <p:nvPicPr>
            <p:cNvPr id="9" name="Picture 8">
              <a:extLst>
                <a:ext uri="{FF2B5EF4-FFF2-40B4-BE49-F238E27FC236}">
                  <a16:creationId xmlns:a16="http://schemas.microsoft.com/office/drawing/2014/main" id="{92146056-EB8F-4E36-88AD-12AA19D73E3B}"/>
                </a:ext>
              </a:extLst>
            </p:cNvPr>
            <p:cNvPicPr>
              <a:picLocks noChangeAspect="1"/>
            </p:cNvPicPr>
            <p:nvPr/>
          </p:nvPicPr>
          <p:blipFill>
            <a:blip r:embed="rId3"/>
            <a:stretch>
              <a:fillRect/>
            </a:stretch>
          </p:blipFill>
          <p:spPr>
            <a:xfrm>
              <a:off x="6363430" y="1075325"/>
              <a:ext cx="3676497" cy="199292"/>
            </a:xfrm>
            <a:prstGeom prst="rect">
              <a:avLst/>
            </a:prstGeom>
          </p:spPr>
        </p:pic>
      </p:grpSp>
    </p:spTree>
    <p:extLst>
      <p:ext uri="{BB962C8B-B14F-4D97-AF65-F5344CB8AC3E}">
        <p14:creationId xmlns:p14="http://schemas.microsoft.com/office/powerpoint/2010/main" val="37194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rendre possible la stratégie de recherche sur le cancer au Canada.</a:t>
            </a:r>
            <a:endParaRPr lang="en-US" dirty="0"/>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34280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47CB0-0FA2-482B-B883-A18D486D726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sp>
        <p:nvSpPr>
          <p:cNvPr id="5" name="TextBox 4">
            <a:extLst>
              <a:ext uri="{FF2B5EF4-FFF2-40B4-BE49-F238E27FC236}">
                <a16:creationId xmlns:a16="http://schemas.microsoft.com/office/drawing/2014/main" id="{75748C22-1656-4CBC-9151-1C279426B77A}"/>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pic>
        <p:nvPicPr>
          <p:cNvPr id="6" name="Picture 5">
            <a:extLst>
              <a:ext uri="{FF2B5EF4-FFF2-40B4-BE49-F238E27FC236}">
                <a16:creationId xmlns:a16="http://schemas.microsoft.com/office/drawing/2014/main" id="{75D318E5-4334-482F-B115-C382E4F8C79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5764" y="568682"/>
            <a:ext cx="10037082" cy="6002420"/>
          </a:xfrm>
          <a:prstGeom prst="rect">
            <a:avLst/>
          </a:prstGeom>
        </p:spPr>
      </p:pic>
      <p:pic>
        <p:nvPicPr>
          <p:cNvPr id="4" name="Picture 3">
            <a:extLst>
              <a:ext uri="{FF2B5EF4-FFF2-40B4-BE49-F238E27FC236}">
                <a16:creationId xmlns:a16="http://schemas.microsoft.com/office/drawing/2014/main" id="{03C79F94-F8E8-41BE-8E0B-19E596299ECA}"/>
              </a:ext>
            </a:extLst>
          </p:cNvPr>
          <p:cNvPicPr>
            <a:picLocks noChangeAspect="1"/>
          </p:cNvPicPr>
          <p:nvPr/>
        </p:nvPicPr>
        <p:blipFill>
          <a:blip r:embed="rId3"/>
          <a:stretch>
            <a:fillRect/>
          </a:stretch>
        </p:blipFill>
        <p:spPr>
          <a:xfrm>
            <a:off x="1729153" y="1025235"/>
            <a:ext cx="3840373" cy="208175"/>
          </a:xfrm>
          <a:prstGeom prst="rect">
            <a:avLst/>
          </a:prstGeom>
        </p:spPr>
      </p:pic>
      <p:pic>
        <p:nvPicPr>
          <p:cNvPr id="7" name="Picture 6">
            <a:extLst>
              <a:ext uri="{FF2B5EF4-FFF2-40B4-BE49-F238E27FC236}">
                <a16:creationId xmlns:a16="http://schemas.microsoft.com/office/drawing/2014/main" id="{2D2E75EF-8BAA-4DA7-8B3C-B995398ADD77}"/>
              </a:ext>
            </a:extLst>
          </p:cNvPr>
          <p:cNvPicPr>
            <a:picLocks noChangeAspect="1"/>
          </p:cNvPicPr>
          <p:nvPr/>
        </p:nvPicPr>
        <p:blipFill>
          <a:blip r:embed="rId3"/>
          <a:stretch>
            <a:fillRect/>
          </a:stretch>
        </p:blipFill>
        <p:spPr>
          <a:xfrm>
            <a:off x="6296535" y="3874653"/>
            <a:ext cx="3840373" cy="208175"/>
          </a:xfrm>
          <a:prstGeom prst="rect">
            <a:avLst/>
          </a:prstGeom>
        </p:spPr>
      </p:pic>
    </p:spTree>
    <p:extLst>
      <p:ext uri="{BB962C8B-B14F-4D97-AF65-F5344CB8AC3E}">
        <p14:creationId xmlns:p14="http://schemas.microsoft.com/office/powerpoint/2010/main" val="286645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21</a:t>
            </a:fld>
            <a:endParaRPr lang="en-US" dirty="0"/>
          </a:p>
        </p:txBody>
      </p:sp>
      <p:sp>
        <p:nvSpPr>
          <p:cNvPr id="5" name="TextBox 4">
            <a:extLst>
              <a:ext uri="{FF2B5EF4-FFF2-40B4-BE49-F238E27FC236}">
                <a16:creationId xmlns:a16="http://schemas.microsoft.com/office/drawing/2014/main" id="{81AE71DF-563D-473D-B338-A41680B4DD41}"/>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pic>
        <p:nvPicPr>
          <p:cNvPr id="6" name="Picture 5">
            <a:extLst>
              <a:ext uri="{FF2B5EF4-FFF2-40B4-BE49-F238E27FC236}">
                <a16:creationId xmlns:a16="http://schemas.microsoft.com/office/drawing/2014/main" id="{652D141D-53D7-4ACC-8AB1-7A41191AC63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4426" y="609916"/>
            <a:ext cx="9951741" cy="5951384"/>
          </a:xfrm>
          <a:prstGeom prst="rect">
            <a:avLst/>
          </a:prstGeom>
        </p:spPr>
      </p:pic>
      <p:pic>
        <p:nvPicPr>
          <p:cNvPr id="9" name="Picture 8">
            <a:extLst>
              <a:ext uri="{FF2B5EF4-FFF2-40B4-BE49-F238E27FC236}">
                <a16:creationId xmlns:a16="http://schemas.microsoft.com/office/drawing/2014/main" id="{E223309E-0522-4B1E-8CBC-40E841F04DAA}"/>
              </a:ext>
            </a:extLst>
          </p:cNvPr>
          <p:cNvPicPr>
            <a:picLocks noChangeAspect="1"/>
          </p:cNvPicPr>
          <p:nvPr/>
        </p:nvPicPr>
        <p:blipFill rotWithShape="1">
          <a:blip r:embed="rId3"/>
          <a:srcRect r="4810" b="12171"/>
          <a:stretch/>
        </p:blipFill>
        <p:spPr>
          <a:xfrm>
            <a:off x="1640832" y="3893907"/>
            <a:ext cx="3655646" cy="182837"/>
          </a:xfrm>
          <a:prstGeom prst="rect">
            <a:avLst/>
          </a:prstGeom>
        </p:spPr>
      </p:pic>
      <p:pic>
        <p:nvPicPr>
          <p:cNvPr id="10" name="Picture 9">
            <a:extLst>
              <a:ext uri="{FF2B5EF4-FFF2-40B4-BE49-F238E27FC236}">
                <a16:creationId xmlns:a16="http://schemas.microsoft.com/office/drawing/2014/main" id="{9D24BABE-B4E2-4225-8DDF-E30AFC593A36}"/>
              </a:ext>
            </a:extLst>
          </p:cNvPr>
          <p:cNvPicPr>
            <a:picLocks noChangeAspect="1"/>
          </p:cNvPicPr>
          <p:nvPr/>
        </p:nvPicPr>
        <p:blipFill rotWithShape="1">
          <a:blip r:embed="rId3"/>
          <a:srcRect r="14917" b="12171"/>
          <a:stretch/>
        </p:blipFill>
        <p:spPr>
          <a:xfrm>
            <a:off x="6179360" y="3868473"/>
            <a:ext cx="3722022" cy="208271"/>
          </a:xfrm>
          <a:prstGeom prst="rect">
            <a:avLst/>
          </a:prstGeom>
        </p:spPr>
      </p:pic>
    </p:spTree>
    <p:extLst>
      <p:ext uri="{BB962C8B-B14F-4D97-AF65-F5344CB8AC3E}">
        <p14:creationId xmlns:p14="http://schemas.microsoft.com/office/powerpoint/2010/main" val="29530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sp>
        <p:nvSpPr>
          <p:cNvPr id="5" name="TextBox 4">
            <a:extLst>
              <a:ext uri="{FF2B5EF4-FFF2-40B4-BE49-F238E27FC236}">
                <a16:creationId xmlns:a16="http://schemas.microsoft.com/office/drawing/2014/main" id="{B16A030A-982E-4375-BFDF-983A87F008EA}"/>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grpSp>
        <p:nvGrpSpPr>
          <p:cNvPr id="23" name="Group 22">
            <a:extLst>
              <a:ext uri="{FF2B5EF4-FFF2-40B4-BE49-F238E27FC236}">
                <a16:creationId xmlns:a16="http://schemas.microsoft.com/office/drawing/2014/main" id="{98234136-F0E0-4215-A446-C473F899097E}"/>
              </a:ext>
            </a:extLst>
          </p:cNvPr>
          <p:cNvGrpSpPr/>
          <p:nvPr/>
        </p:nvGrpSpPr>
        <p:grpSpPr>
          <a:xfrm>
            <a:off x="357554" y="420516"/>
            <a:ext cx="10038855" cy="6282123"/>
            <a:chOff x="357554" y="420516"/>
            <a:chExt cx="10038855" cy="6282123"/>
          </a:xfrm>
        </p:grpSpPr>
        <p:pic>
          <p:nvPicPr>
            <p:cNvPr id="6" name="Picture 5">
              <a:extLst>
                <a:ext uri="{FF2B5EF4-FFF2-40B4-BE49-F238E27FC236}">
                  <a16:creationId xmlns:a16="http://schemas.microsoft.com/office/drawing/2014/main" id="{6743AA71-7D22-40AF-A3CE-E40C51F2CCA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7554" y="420516"/>
              <a:ext cx="10038855" cy="6282123"/>
            </a:xfrm>
            <a:prstGeom prst="rect">
              <a:avLst/>
            </a:prstGeom>
          </p:spPr>
        </p:pic>
        <p:pic>
          <p:nvPicPr>
            <p:cNvPr id="20" name="Picture 19">
              <a:extLst>
                <a:ext uri="{FF2B5EF4-FFF2-40B4-BE49-F238E27FC236}">
                  <a16:creationId xmlns:a16="http://schemas.microsoft.com/office/drawing/2014/main" id="{E43B0187-895A-4866-A0C6-8228F7A2C1DF}"/>
                </a:ext>
              </a:extLst>
            </p:cNvPr>
            <p:cNvPicPr>
              <a:picLocks noChangeAspect="1"/>
            </p:cNvPicPr>
            <p:nvPr/>
          </p:nvPicPr>
          <p:blipFill>
            <a:blip r:embed="rId3"/>
            <a:stretch>
              <a:fillRect/>
            </a:stretch>
          </p:blipFill>
          <p:spPr>
            <a:xfrm>
              <a:off x="6317673" y="1006764"/>
              <a:ext cx="3602181" cy="223272"/>
            </a:xfrm>
            <a:prstGeom prst="rect">
              <a:avLst/>
            </a:prstGeom>
          </p:spPr>
        </p:pic>
      </p:grpSp>
    </p:spTree>
    <p:extLst>
      <p:ext uri="{BB962C8B-B14F-4D97-AF65-F5344CB8AC3E}">
        <p14:creationId xmlns:p14="http://schemas.microsoft.com/office/powerpoint/2010/main" val="31488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normAutofit fontScale="85000" lnSpcReduction="20000"/>
          </a:bodyPr>
          <a:lstStyle/>
          <a:p>
            <a:r>
              <a:rPr lang="fr-FR" dirty="0"/>
              <a:t>Au total, 338 chercheurs principaux (CP) désignés ont bénéficié d’un financement au cours des quatre dernières années. Lorsque stratifiés par facteurs de risque, la plupart travaillaient dans les domaines des susceptibilités génétiques ou des agents infectieux. Plus de la moitié des CP ont été financés pour des travaux axés sur le lien de causalité avec le cancer. </a:t>
            </a:r>
          </a:p>
          <a:p>
            <a:r>
              <a:rPr lang="fr-FR"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 Le financement provenant des programmes nationaux était considérablement plus élevé pour toutes les périodes et pour tous les niveaux d’études des stagiaires. À quelques exceptions près, les investissements les plus importants ont été réalisés en 2009-2012.</a:t>
            </a:r>
          </a:p>
          <a:p>
            <a:pPr marL="0" indent="0">
              <a:buNone/>
            </a:pPr>
            <a:endParaRPr lang="en-US" dirty="0"/>
          </a:p>
        </p:txBody>
      </p:sp>
      <p:sp>
        <p:nvSpPr>
          <p:cNvPr id="2" name="Title 1"/>
          <p:cNvSpPr>
            <a:spLocks noGrp="1"/>
          </p:cNvSpPr>
          <p:nvPr>
            <p:ph type="title"/>
          </p:nvPr>
        </p:nvSpPr>
        <p:spPr/>
        <p:txBody>
          <a:bodyPr/>
          <a:lstStyle/>
          <a:p>
            <a:r>
              <a:rPr lang="en-US" dirty="0"/>
              <a:t>C. </a:t>
            </a:r>
            <a:r>
              <a:rPr lang="en-US" dirty="0" err="1"/>
              <a:t>chercheurs</a:t>
            </a:r>
            <a:r>
              <a:rPr lang="en-US" dirty="0"/>
              <a:t> </a:t>
            </a:r>
            <a:r>
              <a:rPr lang="en-US" dirty="0" err="1"/>
              <a:t>principaux</a:t>
            </a:r>
            <a:r>
              <a:rPr lang="en-US" dirty="0"/>
              <a:t> </a:t>
            </a:r>
            <a:r>
              <a:rPr lang="en-US" dirty="0" err="1"/>
              <a:t>désignés</a:t>
            </a:r>
            <a:r>
              <a:rPr lang="en-US" dirty="0"/>
              <a:t> </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7A7C6D-798F-454B-9EE2-455E735F2AA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6" name="Picture 5">
            <a:extLst>
              <a:ext uri="{FF2B5EF4-FFF2-40B4-BE49-F238E27FC236}">
                <a16:creationId xmlns:a16="http://schemas.microsoft.com/office/drawing/2014/main" id="{817AA9AB-B7B4-4046-85B7-82AE40112986}"/>
              </a:ext>
            </a:extLst>
          </p:cNvPr>
          <p:cNvPicPr>
            <a:picLocks noChangeAspect="1"/>
          </p:cNvPicPr>
          <p:nvPr/>
        </p:nvPicPr>
        <p:blipFill>
          <a:blip r:embed="rId2"/>
          <a:stretch>
            <a:fillRect/>
          </a:stretch>
        </p:blipFill>
        <p:spPr>
          <a:xfrm>
            <a:off x="822036" y="964661"/>
            <a:ext cx="10132291" cy="5467457"/>
          </a:xfrm>
          <a:prstGeom prst="rect">
            <a:avLst/>
          </a:prstGeom>
        </p:spPr>
      </p:pic>
    </p:spTree>
    <p:extLst>
      <p:ext uri="{BB962C8B-B14F-4D97-AF65-F5344CB8AC3E}">
        <p14:creationId xmlns:p14="http://schemas.microsoft.com/office/powerpoint/2010/main" val="241425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25</a:t>
            </a:fld>
            <a:endParaRPr lang="en-US" dirty="0"/>
          </a:p>
        </p:txBody>
      </p:sp>
      <p:grpSp>
        <p:nvGrpSpPr>
          <p:cNvPr id="16" name="Group 15">
            <a:extLst>
              <a:ext uri="{FF2B5EF4-FFF2-40B4-BE49-F238E27FC236}">
                <a16:creationId xmlns:a16="http://schemas.microsoft.com/office/drawing/2014/main" id="{F2787D1B-6F83-4FBD-9293-275C1A80993B}"/>
              </a:ext>
            </a:extLst>
          </p:cNvPr>
          <p:cNvGrpSpPr/>
          <p:nvPr/>
        </p:nvGrpSpPr>
        <p:grpSpPr>
          <a:xfrm>
            <a:off x="2022238" y="1556792"/>
            <a:ext cx="8136905" cy="3438027"/>
            <a:chOff x="1919536" y="1709986"/>
            <a:chExt cx="8136905" cy="3438027"/>
          </a:xfrm>
        </p:grpSpPr>
        <p:sp>
          <p:nvSpPr>
            <p:cNvPr id="6" name="Rectangle 5">
              <a:extLst>
                <a:ext uri="{FF2B5EF4-FFF2-40B4-BE49-F238E27FC236}">
                  <a16:creationId xmlns:a16="http://schemas.microsoft.com/office/drawing/2014/main" id="{582CF496-B6D0-4B3E-A4C8-D699B38F5078}"/>
                </a:ext>
              </a:extLst>
            </p:cNvPr>
            <p:cNvSpPr/>
            <p:nvPr/>
          </p:nvSpPr>
          <p:spPr>
            <a:xfrm>
              <a:off x="5178447" y="1709986"/>
              <a:ext cx="1492030" cy="3438027"/>
            </a:xfrm>
            <a:prstGeom prst="rect">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8C4C1E-29DD-46EE-BA7E-DEB0E4E28E90}"/>
                </a:ext>
              </a:extLst>
            </p:cNvPr>
            <p:cNvSpPr/>
            <p:nvPr/>
          </p:nvSpPr>
          <p:spPr>
            <a:xfrm rot="5400000">
              <a:off x="5322840" y="-118351"/>
              <a:ext cx="1330298" cy="8136905"/>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421494-8140-43E6-B3A9-532A84D76958}"/>
                </a:ext>
              </a:extLst>
            </p:cNvPr>
            <p:cNvSpPr/>
            <p:nvPr/>
          </p:nvSpPr>
          <p:spPr>
            <a:xfrm rot="18379961">
              <a:off x="5205030" y="1213839"/>
              <a:ext cx="1382229" cy="5167277"/>
            </a:xfrm>
            <a:prstGeom prst="rect">
              <a:avLst/>
            </a:prstGeom>
            <a:solidFill>
              <a:schemeClr val="accent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98F058-3882-417C-95DE-1FFD3FDB7334}"/>
                </a:ext>
              </a:extLst>
            </p:cNvPr>
            <p:cNvSpPr txBox="1"/>
            <p:nvPr/>
          </p:nvSpPr>
          <p:spPr>
            <a:xfrm>
              <a:off x="2207568" y="3688491"/>
              <a:ext cx="995871" cy="523220"/>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Causes </a:t>
              </a:r>
            </a:p>
            <a:p>
              <a:r>
                <a:rPr lang="en-US" sz="1400" dirty="0">
                  <a:latin typeface="Segoe UI" panose="020B0502040204020203" pitchFamily="34" charset="0"/>
                  <a:ea typeface="Segoe UI" panose="020B0502040204020203" pitchFamily="34" charset="0"/>
                  <a:cs typeface="Segoe UI" panose="020B0502040204020203" pitchFamily="34" charset="0"/>
                </a:rPr>
                <a:t>n = 214</a:t>
              </a:r>
            </a:p>
          </p:txBody>
        </p:sp>
        <p:sp>
          <p:nvSpPr>
            <p:cNvPr id="8" name="TextBox 7">
              <a:extLst>
                <a:ext uri="{FF2B5EF4-FFF2-40B4-BE49-F238E27FC236}">
                  <a16:creationId xmlns:a16="http://schemas.microsoft.com/office/drawing/2014/main" id="{A76D3176-4ADE-4C7D-8C85-30175DAFB5C8}"/>
                </a:ext>
              </a:extLst>
            </p:cNvPr>
            <p:cNvSpPr txBox="1"/>
            <p:nvPr/>
          </p:nvSpPr>
          <p:spPr>
            <a:xfrm>
              <a:off x="3818911" y="2393374"/>
              <a:ext cx="1233286" cy="523220"/>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Interventions </a:t>
              </a:r>
            </a:p>
            <a:p>
              <a:r>
                <a:rPr lang="en-US" sz="1400" dirty="0">
                  <a:latin typeface="Segoe UI" panose="020B0502040204020203" pitchFamily="34" charset="0"/>
                  <a:ea typeface="Segoe UI" panose="020B0502040204020203" pitchFamily="34" charset="0"/>
                  <a:cs typeface="Segoe UI" panose="020B0502040204020203" pitchFamily="34" charset="0"/>
                </a:rPr>
                <a:t>n = 143</a:t>
              </a:r>
            </a:p>
          </p:txBody>
        </p:sp>
        <p:sp>
          <p:nvSpPr>
            <p:cNvPr id="9" name="TextBox 8">
              <a:extLst>
                <a:ext uri="{FF2B5EF4-FFF2-40B4-BE49-F238E27FC236}">
                  <a16:creationId xmlns:a16="http://schemas.microsoft.com/office/drawing/2014/main" id="{6C38254B-E044-49AD-9311-593E83A1D84A}"/>
                </a:ext>
              </a:extLst>
            </p:cNvPr>
            <p:cNvSpPr txBox="1"/>
            <p:nvPr/>
          </p:nvSpPr>
          <p:spPr>
            <a:xfrm>
              <a:off x="5297312" y="1835645"/>
              <a:ext cx="1296144" cy="523220"/>
            </a:xfrm>
            <a:prstGeom prst="rect">
              <a:avLst/>
            </a:prstGeom>
            <a:noFill/>
          </p:spPr>
          <p:txBody>
            <a:bodyPr wrap="square" rtlCol="0">
              <a:spAutoFit/>
            </a:bodyPr>
            <a:lstStyle/>
            <a:p>
              <a:r>
                <a:rPr lang="en-US" sz="1400" dirty="0" err="1">
                  <a:latin typeface="Segoe UI" panose="020B0502040204020203" pitchFamily="34" charset="0"/>
                  <a:ea typeface="Segoe UI" panose="020B0502040204020203" pitchFamily="34" charset="0"/>
                  <a:cs typeface="Segoe UI" panose="020B0502040204020203" pitchFamily="34" charset="0"/>
                </a:rPr>
                <a:t>Déterminantsn</a:t>
              </a:r>
              <a:r>
                <a:rPr lang="en-US" sz="1400" dirty="0">
                  <a:latin typeface="Segoe UI" panose="020B0502040204020203" pitchFamily="34" charset="0"/>
                  <a:ea typeface="Segoe UI" panose="020B0502040204020203" pitchFamily="34" charset="0"/>
                  <a:cs typeface="Segoe UI" panose="020B0502040204020203" pitchFamily="34" charset="0"/>
                </a:rPr>
                <a:t> = 53</a:t>
              </a:r>
            </a:p>
          </p:txBody>
        </p:sp>
        <p:sp>
          <p:nvSpPr>
            <p:cNvPr id="10" name="TextBox 9">
              <a:extLst>
                <a:ext uri="{FF2B5EF4-FFF2-40B4-BE49-F238E27FC236}">
                  <a16:creationId xmlns:a16="http://schemas.microsoft.com/office/drawing/2014/main" id="{8CC34482-48FB-4A8F-965C-85DC082B6F83}"/>
                </a:ext>
              </a:extLst>
            </p:cNvPr>
            <p:cNvSpPr txBox="1"/>
            <p:nvPr/>
          </p:nvSpPr>
          <p:spPr>
            <a:xfrm>
              <a:off x="5693573" y="3797477"/>
              <a:ext cx="737875" cy="307777"/>
            </a:xfrm>
            <a:prstGeom prst="rect">
              <a:avLst/>
            </a:prstGeom>
            <a:noFill/>
          </p:spPr>
          <p:txBody>
            <a:bodyPr wrap="square" rtlCol="0">
              <a:spAutoFit/>
            </a:bodyPr>
            <a:lstStyle/>
            <a:p>
              <a:r>
                <a:rPr lang="en-US" sz="1400" dirty="0">
                  <a:latin typeface="+mj-lt"/>
                </a:rPr>
                <a:t>n = 31</a:t>
              </a:r>
            </a:p>
          </p:txBody>
        </p:sp>
      </p:grpSp>
      <p:sp>
        <p:nvSpPr>
          <p:cNvPr id="15" name="TextBox 14">
            <a:extLst>
              <a:ext uri="{FF2B5EF4-FFF2-40B4-BE49-F238E27FC236}">
                <a16:creationId xmlns:a16="http://schemas.microsoft.com/office/drawing/2014/main" id="{B4A69078-8BE6-4198-8F73-EED12C547E02}"/>
              </a:ext>
            </a:extLst>
          </p:cNvPr>
          <p:cNvSpPr txBox="1"/>
          <p:nvPr/>
        </p:nvSpPr>
        <p:spPr>
          <a:xfrm>
            <a:off x="757100" y="5920906"/>
            <a:ext cx="10991555" cy="461665"/>
          </a:xfrm>
          <a:prstGeom prst="rect">
            <a:avLst/>
          </a:prstGeom>
          <a:noFill/>
        </p:spPr>
        <p:txBody>
          <a:bodyPr wrap="square" rtlCol="0">
            <a:spAutoFit/>
          </a:bodyPr>
          <a:lstStyle/>
          <a:p>
            <a:r>
              <a:rPr lang="fr-FR" sz="1200" dirty="0">
                <a:latin typeface="Segoe UI" panose="020B0502040204020203" pitchFamily="34" charset="0"/>
                <a:ea typeface="Segoe UI" panose="020B0502040204020203" pitchFamily="34" charset="0"/>
                <a:cs typeface="Segoe UI" panose="020B0502040204020203" pitchFamily="34" charset="0"/>
              </a:rPr>
              <a:t>[1] Nombre de chercheurs principaux désignés disposant d'un financement pendant la période 2013-2016 pour au moins une subvention de fonctionnement, une prime de carrière ou une subvention d’équipement/d’infrastructure axée à hauteur d’au moins 50 % sur les risques de cancer et la prévention.</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77D1F1A6-16C5-476A-9769-19601A406BA1}"/>
              </a:ext>
            </a:extLst>
          </p:cNvPr>
          <p:cNvSpPr txBox="1"/>
          <p:nvPr/>
        </p:nvSpPr>
        <p:spPr>
          <a:xfrm>
            <a:off x="757102" y="786759"/>
            <a:ext cx="10491923" cy="369332"/>
          </a:xfrm>
          <a:prstGeom prst="rect">
            <a:avLst/>
          </a:prstGeom>
          <a:noFill/>
        </p:spPr>
        <p:txBody>
          <a:bodyPr wrap="square" rtlCol="0">
            <a:spAutoFit/>
          </a:bodyPr>
          <a:lstStyle/>
          <a:p>
            <a:r>
              <a:rPr lang="en-US"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CHERCHEURS PRINCIPAUX DÉSIGNÉS EN 2013‒2016 PAR SUJET DE RECHERCHE (n) [1]</a:t>
            </a:r>
          </a:p>
        </p:txBody>
      </p:sp>
    </p:spTree>
    <p:extLst>
      <p:ext uri="{BB962C8B-B14F-4D97-AF65-F5344CB8AC3E}">
        <p14:creationId xmlns:p14="http://schemas.microsoft.com/office/powerpoint/2010/main" val="403734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2A2892-0FE8-4151-8E7E-69B2E84E236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26</a:t>
            </a:fld>
            <a:endParaRPr lang="en-US" dirty="0"/>
          </a:p>
        </p:txBody>
      </p:sp>
      <p:pic>
        <p:nvPicPr>
          <p:cNvPr id="5" name="Picture 4">
            <a:extLst>
              <a:ext uri="{FF2B5EF4-FFF2-40B4-BE49-F238E27FC236}">
                <a16:creationId xmlns:a16="http://schemas.microsoft.com/office/drawing/2014/main" id="{EDB8F92B-7AC2-4526-BECE-74DA079BAB8C}"/>
              </a:ext>
            </a:extLst>
          </p:cNvPr>
          <p:cNvPicPr>
            <a:picLocks noChangeAspect="1"/>
          </p:cNvPicPr>
          <p:nvPr/>
        </p:nvPicPr>
        <p:blipFill>
          <a:blip r:embed="rId2"/>
          <a:stretch>
            <a:fillRect/>
          </a:stretch>
        </p:blipFill>
        <p:spPr>
          <a:xfrm>
            <a:off x="807867" y="961021"/>
            <a:ext cx="10323704" cy="5306614"/>
          </a:xfrm>
          <a:prstGeom prst="rect">
            <a:avLst/>
          </a:prstGeom>
        </p:spPr>
      </p:pic>
    </p:spTree>
    <p:extLst>
      <p:ext uri="{BB962C8B-B14F-4D97-AF65-F5344CB8AC3E}">
        <p14:creationId xmlns:p14="http://schemas.microsoft.com/office/powerpoint/2010/main" val="285869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fr-FR" dirty="0"/>
              <a:t>Le bref rapport intitulé </a:t>
            </a:r>
            <a:r>
              <a:rPr lang="fr-FR" i="1" dirty="0"/>
              <a:t>Investissements dans la recherche sur les facteurs de risque de cancer et la prévention au Canada de 2005 à 2016</a:t>
            </a:r>
            <a:r>
              <a:rPr lang="fr-FR" dirty="0"/>
              <a:t>, est disponible en version électronique à l’adresse </a:t>
            </a:r>
            <a:r>
              <a:rPr lang="fr-FR" dirty="0">
                <a:hlinkClick r:id="rId2"/>
              </a:rPr>
              <a:t>http://www.ccra-acrc.ca</a:t>
            </a:r>
            <a:r>
              <a:rPr lang="fr-FR" dirty="0"/>
              <a:t>. La production de ce rapport a été rendue possible grâce à une collaboration et à une contribution financière du Partenariat canadien contre le cancer et de Santé Canada.</a:t>
            </a:r>
            <a:endParaRPr lang="en-US" dirty="0"/>
          </a:p>
          <a:p>
            <a:r>
              <a:rPr lang="fr-FR" dirty="0"/>
              <a:t>La réalisation de ce rapport n’aurait pas été possible sans les conseils des personnes suivantes : D</a:t>
            </a:r>
            <a:r>
              <a:rPr lang="fr-FR" baseline="30000" dirty="0"/>
              <a:t>r </a:t>
            </a:r>
            <a:r>
              <a:rPr lang="fr-FR" dirty="0"/>
              <a:t>Judy Bray (Société canadienne du cancer), D</a:t>
            </a:r>
            <a:r>
              <a:rPr lang="fr-FR" baseline="30000" dirty="0"/>
              <a:t>r </a:t>
            </a:r>
            <a:r>
              <a:rPr lang="fr-FR" dirty="0"/>
              <a:t>Craig Earle (Partenariat canadien contre le cancer), Jim Hudson (consultant) et Stephen Robbins (Institut de recherche sur le cancer des IRSC).</a:t>
            </a:r>
          </a:p>
          <a:p>
            <a:r>
              <a:rPr lang="fr-FR" dirty="0"/>
              <a:t>Le D</a:t>
            </a:r>
            <a:r>
              <a:rPr lang="fr-FR" baseline="30000" dirty="0"/>
              <a:t>r</a:t>
            </a:r>
            <a:r>
              <a:rPr lang="fr-FR" dirty="0"/>
              <a:t> Jon Kerner, ancien conseiller scientifique principal pour la lutte contre le cancer et l’application des connaissances au Partenariat canadien contre le cancer, est à l’origine de l’analyse initiale sur les facteurs de risque de cancer et la prévention.</a:t>
            </a:r>
          </a:p>
          <a:p>
            <a:r>
              <a:rPr lang="fr-FR" dirty="0"/>
              <a:t>Pour toute question concernant ce projet, veuillez communiquer directement avec la directrice de l’Enquête canadienne sur la recherche sur le cancer, à </a:t>
            </a:r>
            <a:r>
              <a:rPr lang="fr-FR" dirty="0">
                <a:hlinkClick r:id="rId3"/>
              </a:rPr>
              <a:t>info@ccra-acrc.ca</a:t>
            </a:r>
            <a:r>
              <a:rPr lang="fr-FR" dirty="0"/>
              <a:t>. </a:t>
            </a:r>
          </a:p>
        </p:txBody>
      </p:sp>
      <p:sp>
        <p:nvSpPr>
          <p:cNvPr id="39938" name="Title 1"/>
          <p:cNvSpPr>
            <a:spLocks noGrp="1"/>
          </p:cNvSpPr>
          <p:nvPr>
            <p:ph type="title"/>
          </p:nvPr>
        </p:nvSpPr>
        <p:spPr/>
        <p:txBody>
          <a:bodyPr/>
          <a:lstStyle/>
          <a:p>
            <a:r>
              <a:rPr lang="fr-CA" dirty="0"/>
              <a:t>Information supplémentaire</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81552E-3726-4822-81B2-0E2AB1C55993}"/>
              </a:ext>
            </a:extLst>
          </p:cNvPr>
          <p:cNvGraphicFramePr>
            <a:graphicFrameLocks noGrp="1"/>
          </p:cNvGraphicFramePr>
          <p:nvPr>
            <p:extLst>
              <p:ext uri="{D42A27DB-BD31-4B8C-83A1-F6EECF244321}">
                <p14:modId xmlns:p14="http://schemas.microsoft.com/office/powerpoint/2010/main" val="2132503045"/>
              </p:ext>
            </p:extLst>
          </p:nvPr>
        </p:nvGraphicFramePr>
        <p:xfrm>
          <a:off x="847078"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dirty="0">
                          <a:solidFill>
                            <a:schemeClr val="accent5"/>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15A7E249-5E6D-45EE-985A-2DBE4A95910C}"/>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4" name="Picture 3">
            <a:extLst>
              <a:ext uri="{FF2B5EF4-FFF2-40B4-BE49-F238E27FC236}">
                <a16:creationId xmlns:a16="http://schemas.microsoft.com/office/drawing/2014/main" id="{3FA0F670-234D-4E58-8307-23B89ECC726A}"/>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5" name="Picture 12" descr="Image result for white email icon">
            <a:extLst>
              <a:ext uri="{FF2B5EF4-FFF2-40B4-BE49-F238E27FC236}">
                <a16:creationId xmlns:a16="http://schemas.microsoft.com/office/drawing/2014/main" id="{47ECE9FC-F3D8-47B0-AB1B-0997D88A9DE3}"/>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Image result for white linkedin icon">
            <a:extLst>
              <a:ext uri="{FF2B5EF4-FFF2-40B4-BE49-F238E27FC236}">
                <a16:creationId xmlns:a16="http://schemas.microsoft.com/office/drawing/2014/main" id="{EEBE05B4-3901-4AFE-9254-86BA583D8A44}"/>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9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fontScale="85000" lnSpcReduction="10000"/>
          </a:bodyPr>
          <a:lstStyle/>
          <a:p>
            <a:r>
              <a:rPr lang="fr-FR" dirty="0"/>
              <a:t>Sur la base des connaissances actuelles, entre un tiers et la moitié des cancers peuvent être prévenus. Comprendre les facteurs de risque associés au cancer est important pour l’élaboration de stratégies de prévention du cancer.</a:t>
            </a:r>
          </a:p>
          <a:p>
            <a:r>
              <a:rPr lang="fr-FR" dirty="0"/>
              <a:t>Bien qu’on connaisse beaucoup de choses sur les moyens de prévenir le cancer, la recherche est nécessaire pour mettre au point et tester des interventions efficaces aux niveaux structurel, organisationnel et individuel.</a:t>
            </a:r>
          </a:p>
          <a:p>
            <a:r>
              <a:rPr lang="fr-FR" dirty="0"/>
              <a:t>La prévention primaire du cancer est un élément essentiel pour enrayer la hausse attendue du nombre de cas de cancer (principalement due au vieillissement de la population canadienne) au cours des prochaines décennies. Elle est également essentielle pour réduire les coûts personnels, sociaux et économiques associés au cancer.</a:t>
            </a:r>
            <a:endParaRPr lang="en-US" dirty="0"/>
          </a:p>
        </p:txBody>
      </p:sp>
      <p:sp>
        <p:nvSpPr>
          <p:cNvPr id="8194" name="Title 1"/>
          <p:cNvSpPr>
            <a:spLocks noGrp="1"/>
          </p:cNvSpPr>
          <p:nvPr>
            <p:ph type="title"/>
          </p:nvPr>
        </p:nvSpPr>
        <p:spPr/>
        <p:txBody>
          <a:bodyPr>
            <a:normAutofit fontScale="90000"/>
          </a:bodyPr>
          <a:lstStyle/>
          <a:p>
            <a:r>
              <a:rPr lang="fr-FR" dirty="0"/>
              <a:t>Pourquoi RÉDIGER un rapport sur ces investissements?</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fr-FR" dirty="0"/>
              <a:t>L’Enquête canadienne sur la recherche sur le cancer (ECRC) a servi de source de données principale. Il s’agit d’une base de données de plus de 22 000 projets de recherche financés par 42 organismes gouvernementaux et du secteur bénévole qui ont été menés de 2005 à 2016.</a:t>
            </a:r>
          </a:p>
          <a:p>
            <a:r>
              <a:rPr lang="fr-FR" dirty="0"/>
              <a:t>Un total de 2 934 projets ont été sélectionnés en fonction de critères de codage et de critères d’exclusion (les projets ont été financés par 40 des 42 organisations).</a:t>
            </a:r>
            <a:endParaRPr lang="en-US" dirty="0"/>
          </a:p>
          <a:p>
            <a:r>
              <a:rPr lang="fr-FR" dirty="0"/>
              <a:t>Les projets inclus ont été classés selon le risque de cancer en trois dimensions et le « cube » de recherche en matière de prévention qui a été élaboré aux fins du présent rapport.</a:t>
            </a:r>
            <a:endParaRPr lang="en-US" dirty="0"/>
          </a:p>
          <a:p>
            <a:endParaRPr lang="en-US" dirty="0"/>
          </a:p>
        </p:txBody>
      </p:sp>
      <p:sp>
        <p:nvSpPr>
          <p:cNvPr id="9218" name="Title 1"/>
          <p:cNvSpPr>
            <a:spLocks noGrp="1"/>
          </p:cNvSpPr>
          <p:nvPr>
            <p:ph type="title"/>
          </p:nvPr>
        </p:nvSpPr>
        <p:spPr/>
        <p:txBody>
          <a:bodyPr/>
          <a:lstStyle/>
          <a:p>
            <a:r>
              <a:rPr lang="en-US" dirty="0" err="1"/>
              <a:t>Méthodologie</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p:txBody>
          <a:bodyPr>
            <a:normAutofit/>
          </a:bodyPr>
          <a:lstStyle/>
          <a:p>
            <a:r>
              <a:rPr lang="fr-FR" sz="2400" dirty="0"/>
              <a:t>Cube de la recherche sur le risque de cancer et sa prévention</a:t>
            </a:r>
            <a:endParaRPr lang="en-US" sz="2400" dirty="0"/>
          </a:p>
        </p:txBody>
      </p:sp>
      <p:sp>
        <p:nvSpPr>
          <p:cNvPr id="5" name="Slide Number Placeholder 4"/>
          <p:cNvSpPr>
            <a:spLocks noGrp="1"/>
          </p:cNvSpPr>
          <p:nvPr>
            <p:ph type="sldNum" sz="quarter" idx="4"/>
          </p:nvPr>
        </p:nvSpPr>
        <p:spPr/>
        <p:txBody>
          <a:bodyPr/>
          <a:lstStyle/>
          <a:p>
            <a:fld id="{536ECFFB-CBEE-41C7-B65C-D7C358030AF8}" type="slidenum">
              <a:rPr lang="en-US" smtClean="0"/>
              <a:pPr/>
              <a:t>5</a:t>
            </a:fld>
            <a:endParaRPr lang="en-US" dirty="0"/>
          </a:p>
        </p:txBody>
      </p:sp>
      <p:pic>
        <p:nvPicPr>
          <p:cNvPr id="2" name="Picture 1">
            <a:extLst>
              <a:ext uri="{FF2B5EF4-FFF2-40B4-BE49-F238E27FC236}">
                <a16:creationId xmlns:a16="http://schemas.microsoft.com/office/drawing/2014/main" id="{7E4ECB48-AD8D-4FCC-AAE8-F66E0B8E3122}"/>
              </a:ext>
            </a:extLst>
          </p:cNvPr>
          <p:cNvPicPr>
            <a:picLocks noChangeAspect="1"/>
          </p:cNvPicPr>
          <p:nvPr/>
        </p:nvPicPr>
        <p:blipFill>
          <a:blip r:embed="rId2"/>
          <a:stretch>
            <a:fillRect/>
          </a:stretch>
        </p:blipFill>
        <p:spPr>
          <a:xfrm>
            <a:off x="3352800" y="1507272"/>
            <a:ext cx="6049818" cy="48781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FR" dirty="0"/>
              <a:t>Pour chaque projet, </a:t>
            </a:r>
            <a:r>
              <a:rPr lang="fr-CA" dirty="0"/>
              <a:t>les investissements sont fondés sur un calcul proportionnel </a:t>
            </a:r>
            <a:r>
              <a:rPr lang="fr-FR" dirty="0"/>
              <a:t>qui suppose que les fonds du projet ont été payés en versements mensuels égaux, conformément aux dates de début et de fin du projet. Le financement des projets a été calculé pour la période allant du 1</a:t>
            </a:r>
            <a:r>
              <a:rPr lang="fr-FR" baseline="30000" dirty="0"/>
              <a:t>er</a:t>
            </a:r>
            <a:r>
              <a:rPr lang="fr-FR" dirty="0"/>
              <a:t> janvier 2005 au 31 décembre 2016.</a:t>
            </a:r>
          </a:p>
          <a:p>
            <a:r>
              <a:rPr lang="fr-FR" dirty="0"/>
              <a:t>Les données ont été analysées pour trois périodes : 2005-2008, 2009-2012 et 2013-2016.</a:t>
            </a:r>
          </a:p>
          <a:p>
            <a:r>
              <a:rPr lang="fr-FR" dirty="0"/>
              <a:t>Les budgets des projets qui ne portaient pas uniquement sur la prévention du cancer ont été ajustés pour refléter l’importance accordée à cet aspect.</a:t>
            </a:r>
            <a:endParaRPr lang="en-US" dirty="0"/>
          </a:p>
        </p:txBody>
      </p:sp>
      <p:sp>
        <p:nvSpPr>
          <p:cNvPr id="12290" name="Title 1"/>
          <p:cNvSpPr>
            <a:spLocks noGrp="1"/>
          </p:cNvSpPr>
          <p:nvPr>
            <p:ph type="title"/>
          </p:nvPr>
        </p:nvSpPr>
        <p:spPr/>
        <p:txBody>
          <a:bodyPr/>
          <a:lstStyle/>
          <a:p>
            <a:r>
              <a:rPr lang="fr-FR" dirty="0"/>
              <a:t>Conventions d’établissement de rapport</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Le rapport ne décrit pas en détail les grands investissements dans la recherche sur les risques et la prévention de maladies chroniques.</a:t>
            </a:r>
          </a:p>
          <a:p>
            <a:r>
              <a:rPr lang="en-US" dirty="0"/>
              <a:t>Les </a:t>
            </a:r>
            <a:r>
              <a:rPr lang="fr-FR" dirty="0"/>
              <a:t>données ne comprennent pas les recherches sur la prévention du cancer menées à l’interne par les gouvernements/organismes fédéraux, provinciaux et municipaux ou par les universités, les hôpitaux, les centres de cancérologie, les écoles et les organismes communautaires.</a:t>
            </a:r>
          </a:p>
          <a:p>
            <a:r>
              <a:rPr lang="fr-FR" dirty="0"/>
              <a:t>Les chiffres relatifs à l’investissement pour la Colombie‑Britannique pourraient sous‑représenter le financement alloué à la recherche sur la prévention du cancer dans la province, car la BC Cancer Agency n’a pas fourni de données à l’ECRC au cours de la période de déclaration. </a:t>
            </a:r>
          </a:p>
          <a:p>
            <a:r>
              <a:rPr lang="fr-FR" dirty="0"/>
              <a:t>Les investissements de l’industrie ne font pas partie de l’ECRC, à moins qu’il s’agisse d’un financement en partenariat pour des projets financés par des contributeurs de données.</a:t>
            </a:r>
            <a:endParaRPr lang="en-US" dirty="0"/>
          </a:p>
        </p:txBody>
      </p:sp>
      <p:sp>
        <p:nvSpPr>
          <p:cNvPr id="13314" name="Title 1"/>
          <p:cNvSpPr>
            <a:spLocks noGrp="1"/>
          </p:cNvSpPr>
          <p:nvPr>
            <p:ph type="title"/>
          </p:nvPr>
        </p:nvSpPr>
        <p:spPr/>
        <p:txBody>
          <a:bodyPr/>
          <a:lstStyle/>
          <a:p>
            <a:r>
              <a:rPr lang="en-US" dirty="0"/>
              <a:t>LIMITES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fr-FR" dirty="0"/>
              <a:t>Un montant total de 683,1 M$ a été investi dans la recherche sur les facteurs de risque de cancer et la prévention de 2005 à 2016. Cette investissement représente 12 % de l’investissement total dans la recherche sur le cancer.</a:t>
            </a:r>
          </a:p>
          <a:p>
            <a:r>
              <a:rPr lang="fr-FR" dirty="0"/>
              <a:t>L’investissement dans le Projet de partenariat canadien Espoir pour demain, réalisé par le Partenariat canadien contre le cancer et les bailleurs de fonds provinciaux, a représenté 22 % </a:t>
            </a:r>
            <a:r>
              <a:rPr lang="en-CA" dirty="0"/>
              <a:t>(150,1 </a:t>
            </a:r>
            <a:r>
              <a:rPr lang="fr-FR" dirty="0"/>
              <a:t>M$</a:t>
            </a:r>
            <a:r>
              <a:rPr lang="en-CA" dirty="0"/>
              <a:t>) </a:t>
            </a:r>
            <a:r>
              <a:rPr lang="fr-FR" dirty="0"/>
              <a:t>de l’investissement total (683,1 M$) sur 12 ans et a constitué le principal investissement ciblé. </a:t>
            </a:r>
          </a:p>
          <a:p>
            <a:r>
              <a:rPr lang="fr-FR" dirty="0"/>
              <a:t>Neuf bailleurs de fonds ont représenté 74 % de l’investissement sur 12 ans. Les Instituts de recherche en santé du Canada (IRSC) ont été le principal bailleur de fonds chaque année et ont représenté 28 % de l’investissement total sur 12 ans. La Société canadienne du cancer (SCC) a investi le deuxième montant en importance chaque année, représentant 12 % de l’investissement total sur 12 ans dans la recherche sur les facteurs de risque de cancer et la prévention.</a:t>
            </a:r>
            <a:endParaRPr lang="en-CA" dirty="0"/>
          </a:p>
        </p:txBody>
      </p:sp>
      <p:sp>
        <p:nvSpPr>
          <p:cNvPr id="13314" name="Title 1"/>
          <p:cNvSpPr>
            <a:spLocks noGrp="1"/>
          </p:cNvSpPr>
          <p:nvPr>
            <p:ph type="title"/>
          </p:nvPr>
        </p:nvSpPr>
        <p:spPr/>
        <p:txBody>
          <a:bodyPr/>
          <a:lstStyle/>
          <a:p>
            <a:r>
              <a:rPr lang="en-US" dirty="0"/>
              <a:t>A1.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A4A5C-EC0C-4B56-B9D8-414E38798DF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9</a:t>
            </a:fld>
            <a:endParaRPr lang="en-US" dirty="0"/>
          </a:p>
        </p:txBody>
      </p:sp>
      <p:pic>
        <p:nvPicPr>
          <p:cNvPr id="5" name="Picture 4">
            <a:extLst>
              <a:ext uri="{FF2B5EF4-FFF2-40B4-BE49-F238E27FC236}">
                <a16:creationId xmlns:a16="http://schemas.microsoft.com/office/drawing/2014/main" id="{7B368854-F58C-4275-B04C-ED96B3C0035D}"/>
              </a:ext>
            </a:extLst>
          </p:cNvPr>
          <p:cNvPicPr>
            <a:picLocks noChangeAspect="1"/>
          </p:cNvPicPr>
          <p:nvPr/>
        </p:nvPicPr>
        <p:blipFill>
          <a:blip r:embed="rId2"/>
          <a:stretch>
            <a:fillRect/>
          </a:stretch>
        </p:blipFill>
        <p:spPr>
          <a:xfrm>
            <a:off x="831273" y="685804"/>
            <a:ext cx="10263745" cy="5641105"/>
          </a:xfrm>
          <a:prstGeom prst="rect">
            <a:avLst/>
          </a:prstGeom>
        </p:spPr>
      </p:pic>
    </p:spTree>
    <p:extLst>
      <p:ext uri="{BB962C8B-B14F-4D97-AF65-F5344CB8AC3E}">
        <p14:creationId xmlns:p14="http://schemas.microsoft.com/office/powerpoint/2010/main" val="2178471171"/>
      </p:ext>
    </p:extLst>
  </p:cSld>
  <p:clrMapOvr>
    <a:masterClrMapping/>
  </p:clrMapOvr>
</p:sld>
</file>

<file path=ppt/theme/theme1.xml><?xml version="1.0" encoding="utf-8"?>
<a:theme xmlns:a="http://schemas.openxmlformats.org/drawingml/2006/main" name="Office Theme">
  <a:themeElements>
    <a:clrScheme name="Custom 15">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0FAE84"/>
      </a:hlink>
      <a:folHlink>
        <a:srgbClr val="0FAE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1244</Words>
  <Application>Microsoft Office PowerPoint</Application>
  <PresentationFormat>Widescreen</PresentationFormat>
  <Paragraphs>98</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Gill Sans</vt:lpstr>
      <vt:lpstr>Segoe Pro</vt:lpstr>
      <vt:lpstr>Segoe UI</vt:lpstr>
      <vt:lpstr>Wingdings</vt:lpstr>
      <vt:lpstr>Office Theme</vt:lpstr>
      <vt:lpstr>Investissements dans la recherche sur les facteurs de risque de cancer et la prévention au Canada de 2005 à 2016</vt:lpstr>
      <vt:lpstr>Introduction</vt:lpstr>
      <vt:lpstr>Pourquoi RÉDIGER un rapport sur ces investissements?</vt:lpstr>
      <vt:lpstr>Méthodologie</vt:lpstr>
      <vt:lpstr>Cube de la recherche sur le risque de cancer et sa prévention</vt:lpstr>
      <vt:lpstr>Conventions d’établissement de rapport</vt:lpstr>
      <vt:lpstr>LIMITES</vt:lpstr>
      <vt:lpstr>A1. InvestISSEment GLOBAL</vt:lpstr>
      <vt:lpstr>PowerPoint Presentation</vt:lpstr>
      <vt:lpstr>PowerPoint Presentation</vt:lpstr>
      <vt:lpstr>A2. InvestISSEment GLOBAL</vt:lpstr>
      <vt:lpstr>PowerPoint Presentation</vt:lpstr>
      <vt:lpstr>PowerPoint Presentation</vt:lpstr>
      <vt:lpstr>PowerPoint Presentation</vt:lpstr>
      <vt:lpstr>PowerPoint Presentation</vt:lpstr>
      <vt:lpstr>B. Investissement par facteur de risque</vt:lpstr>
      <vt:lpstr>PowerPoint Presentation</vt:lpstr>
      <vt:lpstr>PowerPoint Presentation</vt:lpstr>
      <vt:lpstr>PowerPoint Presentation</vt:lpstr>
      <vt:lpstr>PowerPoint Presentation</vt:lpstr>
      <vt:lpstr>PowerPoint Presentation</vt:lpstr>
      <vt:lpstr>PowerPoint Presentation</vt:lpstr>
      <vt:lpstr>C. chercheurs principaux désignés </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73</cp:revision>
  <dcterms:created xsi:type="dcterms:W3CDTF">2019-03-06T10:58:11Z</dcterms:created>
  <dcterms:modified xsi:type="dcterms:W3CDTF">2019-04-01T14:06:22Z</dcterms:modified>
</cp:coreProperties>
</file>