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50" r:id="rId3"/>
    <p:sldId id="351" r:id="rId4"/>
    <p:sldId id="352" r:id="rId5"/>
    <p:sldId id="353" r:id="rId6"/>
    <p:sldId id="354" r:id="rId7"/>
    <p:sldId id="355" r:id="rId8"/>
    <p:sldId id="292" r:id="rId9"/>
    <p:sldId id="311" r:id="rId10"/>
    <p:sldId id="319" r:id="rId11"/>
    <p:sldId id="356" r:id="rId12"/>
    <p:sldId id="302" r:id="rId13"/>
    <p:sldId id="306" r:id="rId14"/>
    <p:sldId id="307" r:id="rId15"/>
    <p:sldId id="357" r:id="rId16"/>
    <p:sldId id="358" r:id="rId17"/>
    <p:sldId id="308" r:id="rId18"/>
    <p:sldId id="359" r:id="rId19"/>
    <p:sldId id="360" r:id="rId20"/>
    <p:sldId id="361" r:id="rId21"/>
    <p:sldId id="362" r:id="rId22"/>
    <p:sldId id="363" r:id="rId23"/>
    <p:sldId id="364" r:id="rId24"/>
    <p:sldId id="365"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941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0"/>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March 2019</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7" y="5540304"/>
            <a:ext cx="4238657" cy="967154"/>
          </a:xfrm>
          <a:prstGeom prst="rect">
            <a:avLst/>
          </a:prstGeom>
        </p:spPr>
      </p:pic>
      <p:pic>
        <p:nvPicPr>
          <p:cNvPr id="8" name="Picture 7">
            <a:extLst>
              <a:ext uri="{FF2B5EF4-FFF2-40B4-BE49-F238E27FC236}">
                <a16:creationId xmlns:a16="http://schemas.microsoft.com/office/drawing/2014/main" id="{0D22F3BA-F4B4-48DB-86ED-71369157E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145" y="5665710"/>
            <a:ext cx="3840813" cy="716342"/>
          </a:xfrm>
          <a:prstGeom prst="rect">
            <a:avLst/>
          </a:prstGeom>
        </p:spPr>
      </p:pic>
      <p:pic>
        <p:nvPicPr>
          <p:cNvPr id="3" name="Picture 2">
            <a:extLst>
              <a:ext uri="{FF2B5EF4-FFF2-40B4-BE49-F238E27FC236}">
                <a16:creationId xmlns:a16="http://schemas.microsoft.com/office/drawing/2014/main" id="{5D03D851-C1B0-4A14-BD2B-A57097BBB1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3"/>
              </a:buClr>
              <a:buFont typeface="Wingdings" pitchFamily="2" charset="2"/>
              <a:buChar char="§"/>
              <a:defRPr/>
            </a:lvl1pPr>
            <a:lvl2pPr marL="800100" indent="-342900">
              <a:lnSpc>
                <a:spcPct val="100000"/>
              </a:lnSpc>
              <a:spcAft>
                <a:spcPts val="600"/>
              </a:spcAft>
              <a:buClr>
                <a:schemeClr val="accent3"/>
              </a:buClr>
              <a:buFont typeface="Wingdings" pitchFamily="2" charset="2"/>
              <a:buChar char="§"/>
              <a:defRPr/>
            </a:lvl2pPr>
            <a:lvl3pPr marL="1257300" indent="-342900">
              <a:lnSpc>
                <a:spcPct val="100000"/>
              </a:lnSpc>
              <a:spcAft>
                <a:spcPts val="600"/>
              </a:spcAft>
              <a:buClr>
                <a:schemeClr val="accent3"/>
              </a:buClr>
              <a:buFont typeface="Wingdings" pitchFamily="2" charset="2"/>
              <a:buChar char="§"/>
              <a:defRPr/>
            </a:lvl3pPr>
            <a:lvl4pPr marL="1714500" indent="-342900">
              <a:lnSpc>
                <a:spcPct val="100000"/>
              </a:lnSpc>
              <a:spcAft>
                <a:spcPts val="600"/>
              </a:spcAft>
              <a:buClr>
                <a:schemeClr val="accent3"/>
              </a:buClr>
              <a:buFont typeface="Wingdings" pitchFamily="2" charset="2"/>
              <a:buChar char="§"/>
              <a:defRPr/>
            </a:lvl4pPr>
            <a:lvl5pPr marL="2171700" indent="-342900">
              <a:lnSpc>
                <a:spcPct val="100000"/>
              </a:lnSpc>
              <a:spcAft>
                <a:spcPts val="600"/>
              </a:spcAft>
              <a:buClr>
                <a:schemeClr val="accent3"/>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4/1/2019</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Cancer Survivorship Research, 2005–2016</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pic>
        <p:nvPicPr>
          <p:cNvPr id="4" name="Picture 3">
            <a:extLst>
              <a:ext uri="{FF2B5EF4-FFF2-40B4-BE49-F238E27FC236}">
                <a16:creationId xmlns:a16="http://schemas.microsoft.com/office/drawing/2014/main" id="{70668C39-EEDC-4457-B922-0B81BB6C15F9}"/>
              </a:ext>
            </a:extLst>
          </p:cNvPr>
          <p:cNvPicPr>
            <a:picLocks noChangeAspect="1"/>
          </p:cNvPicPr>
          <p:nvPr/>
        </p:nvPicPr>
        <p:blipFill>
          <a:blip r:embed="rId2"/>
          <a:stretch>
            <a:fillRect/>
          </a:stretch>
        </p:blipFill>
        <p:spPr>
          <a:xfrm>
            <a:off x="839374" y="1103050"/>
            <a:ext cx="10995072" cy="4651900"/>
          </a:xfrm>
          <a:prstGeom prst="rect">
            <a:avLst/>
          </a:prstGeom>
        </p:spPr>
      </p:pic>
    </p:spTree>
    <p:extLst>
      <p:ext uri="{BB962C8B-B14F-4D97-AF65-F5344CB8AC3E}">
        <p14:creationId xmlns:p14="http://schemas.microsoft.com/office/powerpoint/2010/main" val="386315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FC8A324A-AD24-4D9F-8034-C9EA4E22D6B0}"/>
              </a:ext>
            </a:extLst>
          </p:cNvPr>
          <p:cNvPicPr>
            <a:picLocks noChangeAspect="1"/>
          </p:cNvPicPr>
          <p:nvPr/>
        </p:nvPicPr>
        <p:blipFill>
          <a:blip r:embed="rId2"/>
          <a:stretch>
            <a:fillRect/>
          </a:stretch>
        </p:blipFill>
        <p:spPr>
          <a:xfrm>
            <a:off x="807868" y="645410"/>
            <a:ext cx="10058400" cy="5635151"/>
          </a:xfrm>
          <a:prstGeom prst="rect">
            <a:avLst/>
          </a:prstGeom>
        </p:spPr>
      </p:pic>
    </p:spTree>
    <p:extLst>
      <p:ext uri="{BB962C8B-B14F-4D97-AF65-F5344CB8AC3E}">
        <p14:creationId xmlns:p14="http://schemas.microsoft.com/office/powerpoint/2010/main" val="137467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85000" lnSpcReduction="20000"/>
          </a:bodyPr>
          <a:lstStyle/>
          <a:p>
            <a:r>
              <a:rPr lang="en-US" dirty="0"/>
              <a:t>Of the 42 organizations tracked in the CCRS, 39 had some level of investment in cancer survivorship research. Much of the investment (61%), however, was made by three organizations: Canadian Institutes of Health Research (CIHR), Canadian Cancer Society (CCS), and Canadian Breast Cancer Foundation (CBCF).</a:t>
            </a:r>
          </a:p>
          <a:p>
            <a:r>
              <a:rPr lang="en-US" dirty="0"/>
              <a:t>CIHR represented 36% of the cancer survivorship research investment and this investment represented 5% of CIHR’s overall cancer research investment. There was $15.6M more invested by CIHR in 2013-16 than in 2005-08.</a:t>
            </a:r>
          </a:p>
          <a:p>
            <a:r>
              <a:rPr lang="en-US" dirty="0"/>
              <a:t>CCS represented 16% and CBCF 9% of the 12-year cancer survivorship research investment.</a:t>
            </a:r>
          </a:p>
          <a:p>
            <a:r>
              <a:rPr lang="en-US" dirty="0"/>
              <a:t>Prostate Cancer Canada had a significant increase in its investment in the 2009‒12 period, corresponding to the initiation of its </a:t>
            </a:r>
            <a:r>
              <a:rPr lang="en-US" dirty="0" err="1"/>
              <a:t>TrueNTH</a:t>
            </a:r>
            <a:r>
              <a:rPr lang="en-US" dirty="0"/>
              <a:t> program.</a:t>
            </a:r>
          </a:p>
          <a:p>
            <a:endParaRPr lang="en-US" dirty="0"/>
          </a:p>
        </p:txBody>
      </p:sp>
      <p:sp>
        <p:nvSpPr>
          <p:cNvPr id="2" name="Title 1"/>
          <p:cNvSpPr>
            <a:spLocks noGrp="1"/>
          </p:cNvSpPr>
          <p:nvPr>
            <p:ph type="title"/>
          </p:nvPr>
        </p:nvSpPr>
        <p:spPr/>
        <p:txBody>
          <a:bodyPr>
            <a:normAutofit fontScale="90000"/>
          </a:bodyPr>
          <a:lstStyle/>
          <a:p>
            <a:r>
              <a:rPr lang="en-US" dirty="0"/>
              <a:t>B. Investment by Funding Organizations/ Programs</a:t>
            </a:r>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a:p>
        </p:txBody>
      </p:sp>
      <p:pic>
        <p:nvPicPr>
          <p:cNvPr id="7" name="Picture 6">
            <a:extLst>
              <a:ext uri="{FF2B5EF4-FFF2-40B4-BE49-F238E27FC236}">
                <a16:creationId xmlns:a16="http://schemas.microsoft.com/office/drawing/2014/main" id="{A8039249-861A-4B2D-8972-62A52AF2A953}"/>
              </a:ext>
            </a:extLst>
          </p:cNvPr>
          <p:cNvPicPr>
            <a:picLocks noChangeAspect="1"/>
          </p:cNvPicPr>
          <p:nvPr/>
        </p:nvPicPr>
        <p:blipFill>
          <a:blip r:embed="rId2"/>
          <a:stretch>
            <a:fillRect/>
          </a:stretch>
        </p:blipFill>
        <p:spPr>
          <a:xfrm>
            <a:off x="2903732" y="1781625"/>
            <a:ext cx="7134911" cy="3678142"/>
          </a:xfrm>
          <a:prstGeom prst="rect">
            <a:avLst/>
          </a:prstGeom>
        </p:spPr>
      </p:pic>
      <p:pic>
        <p:nvPicPr>
          <p:cNvPr id="10" name="Picture 9">
            <a:extLst>
              <a:ext uri="{FF2B5EF4-FFF2-40B4-BE49-F238E27FC236}">
                <a16:creationId xmlns:a16="http://schemas.microsoft.com/office/drawing/2014/main" id="{8937EE79-487C-4EBC-B3D1-AC41F1829C8B}"/>
              </a:ext>
            </a:extLst>
          </p:cNvPr>
          <p:cNvPicPr>
            <a:picLocks noChangeAspect="1"/>
          </p:cNvPicPr>
          <p:nvPr/>
        </p:nvPicPr>
        <p:blipFill>
          <a:blip r:embed="rId3"/>
          <a:stretch>
            <a:fillRect/>
          </a:stretch>
        </p:blipFill>
        <p:spPr>
          <a:xfrm>
            <a:off x="772357" y="751738"/>
            <a:ext cx="9266286" cy="535452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a:t>Over 12 years, there was a significant rise in the investment in operating grants, although like the overall cancer survivorship research investment, the operating grant investment dipped in 2016.</a:t>
            </a:r>
          </a:p>
          <a:p>
            <a:r>
              <a:rPr lang="en-US" dirty="0"/>
              <a:t>Breast cancer research represented 41% of the site-specific cancer survivorship research over the 12-year period. </a:t>
            </a:r>
          </a:p>
          <a:p>
            <a:r>
              <a:rPr lang="en-US" dirty="0"/>
              <a:t>The largest increased investment from the first to the third time period was found for prostate cancer ($8.6M), breast ($7.7M), leukemias ($5.5M), and oral cancers ($2.3M).</a:t>
            </a:r>
          </a:p>
          <a:p>
            <a:endParaRPr lang="en-US" dirty="0"/>
          </a:p>
        </p:txBody>
      </p:sp>
      <p:sp>
        <p:nvSpPr>
          <p:cNvPr id="2" name="Title 1"/>
          <p:cNvSpPr>
            <a:spLocks noGrp="1"/>
          </p:cNvSpPr>
          <p:nvPr>
            <p:ph type="title"/>
          </p:nvPr>
        </p:nvSpPr>
        <p:spPr/>
        <p:txBody>
          <a:bodyPr>
            <a:normAutofit fontScale="90000"/>
          </a:bodyPr>
          <a:lstStyle/>
          <a:p>
            <a:r>
              <a:rPr lang="en-US" dirty="0"/>
              <a:t>C. Investment by Funding Mechanism &amp; Cancer Site</a:t>
            </a:r>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a:p>
        </p:txBody>
      </p:sp>
      <p:pic>
        <p:nvPicPr>
          <p:cNvPr id="3" name="Picture 2">
            <a:extLst>
              <a:ext uri="{FF2B5EF4-FFF2-40B4-BE49-F238E27FC236}">
                <a16:creationId xmlns:a16="http://schemas.microsoft.com/office/drawing/2014/main" id="{5692FBDD-578C-4AC3-80F0-367B8D6F9A6A}"/>
              </a:ext>
            </a:extLst>
          </p:cNvPr>
          <p:cNvPicPr>
            <a:picLocks noChangeAspect="1"/>
          </p:cNvPicPr>
          <p:nvPr/>
        </p:nvPicPr>
        <p:blipFill>
          <a:blip r:embed="rId2"/>
          <a:stretch>
            <a:fillRect/>
          </a:stretch>
        </p:blipFill>
        <p:spPr>
          <a:xfrm>
            <a:off x="772357" y="685804"/>
            <a:ext cx="10243226" cy="56439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16</a:t>
            </a:fld>
            <a:endParaRPr lang="en-US" dirty="0"/>
          </a:p>
        </p:txBody>
      </p:sp>
      <p:pic>
        <p:nvPicPr>
          <p:cNvPr id="3" name="Picture 2">
            <a:extLst>
              <a:ext uri="{FF2B5EF4-FFF2-40B4-BE49-F238E27FC236}">
                <a16:creationId xmlns:a16="http://schemas.microsoft.com/office/drawing/2014/main" id="{515EB4FB-EA4B-40ED-87B2-E9AAE4E8BE8C}"/>
              </a:ext>
            </a:extLst>
          </p:cNvPr>
          <p:cNvPicPr>
            <a:picLocks noChangeAspect="1"/>
          </p:cNvPicPr>
          <p:nvPr/>
        </p:nvPicPr>
        <p:blipFill>
          <a:blip r:embed="rId2"/>
          <a:stretch>
            <a:fillRect/>
          </a:stretch>
        </p:blipFill>
        <p:spPr>
          <a:xfrm>
            <a:off x="755228" y="561571"/>
            <a:ext cx="9707618" cy="5734858"/>
          </a:xfrm>
          <a:prstGeom prst="rect">
            <a:avLst/>
          </a:prstGeom>
        </p:spPr>
      </p:pic>
    </p:spTree>
    <p:extLst>
      <p:ext uri="{BB962C8B-B14F-4D97-AF65-F5344CB8AC3E}">
        <p14:creationId xmlns:p14="http://schemas.microsoft.com/office/powerpoint/2010/main" val="425958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85000" lnSpcReduction="10000"/>
          </a:bodyPr>
          <a:lstStyle/>
          <a:p>
            <a:r>
              <a:rPr lang="en-US" dirty="0"/>
              <a:t>From the first to the third four-year period, there were substantial increases in the investments in physiological effects ($27.8M), care delivery, access and quality ($8.6M), and, to a lesser extent, quality of life ($2.2M).</a:t>
            </a:r>
          </a:p>
          <a:p>
            <a:r>
              <a:rPr lang="en-US" dirty="0"/>
              <a:t>Four types of physiological issues accounted for most of the investment in 2013–16: cardiotoxicity/vascular issues (16%); urinary, sexual and/or reproductive disorders (10%); cognitive and/or neurological issues and neuropathy (10%); and pain (5%).</a:t>
            </a:r>
          </a:p>
          <a:p>
            <a:r>
              <a:rPr lang="en-US" dirty="0"/>
              <a:t>The research investment changed from the first to the third four-year period in terms of type of research. The most significant shifts: $21.6M more was invested in intervention research, $10.5M more in prediction/assessment research and $9.8M more in descriptive research in the 2013–16 period.</a:t>
            </a:r>
          </a:p>
        </p:txBody>
      </p:sp>
      <p:sp>
        <p:nvSpPr>
          <p:cNvPr id="2" name="Title 1"/>
          <p:cNvSpPr>
            <a:spLocks noGrp="1"/>
          </p:cNvSpPr>
          <p:nvPr>
            <p:ph type="title"/>
          </p:nvPr>
        </p:nvSpPr>
        <p:spPr/>
        <p:txBody>
          <a:bodyPr/>
          <a:lstStyle/>
          <a:p>
            <a:r>
              <a:rPr lang="en-US" dirty="0"/>
              <a:t>D. Investment  by Research Focus &amp; Type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a:p>
        </p:txBody>
      </p:sp>
      <p:pic>
        <p:nvPicPr>
          <p:cNvPr id="3" name="Picture 2">
            <a:extLst>
              <a:ext uri="{FF2B5EF4-FFF2-40B4-BE49-F238E27FC236}">
                <a16:creationId xmlns:a16="http://schemas.microsoft.com/office/drawing/2014/main" id="{4F993D4D-D646-4CAC-8CEA-C246C013966B}"/>
              </a:ext>
            </a:extLst>
          </p:cNvPr>
          <p:cNvPicPr>
            <a:picLocks noChangeAspect="1"/>
          </p:cNvPicPr>
          <p:nvPr/>
        </p:nvPicPr>
        <p:blipFill>
          <a:blip r:embed="rId2"/>
          <a:stretch>
            <a:fillRect/>
          </a:stretch>
        </p:blipFill>
        <p:spPr>
          <a:xfrm>
            <a:off x="778787" y="750341"/>
            <a:ext cx="10958004" cy="53573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grpSp>
        <p:nvGrpSpPr>
          <p:cNvPr id="12" name="Group 11">
            <a:extLst>
              <a:ext uri="{FF2B5EF4-FFF2-40B4-BE49-F238E27FC236}">
                <a16:creationId xmlns:a16="http://schemas.microsoft.com/office/drawing/2014/main" id="{3690C61B-A637-4475-A6C8-740161295993}"/>
              </a:ext>
            </a:extLst>
          </p:cNvPr>
          <p:cNvGrpSpPr/>
          <p:nvPr/>
        </p:nvGrpSpPr>
        <p:grpSpPr>
          <a:xfrm>
            <a:off x="644535" y="1061317"/>
            <a:ext cx="11449040" cy="4831639"/>
            <a:chOff x="644535" y="1061317"/>
            <a:chExt cx="11449040" cy="4831639"/>
          </a:xfrm>
        </p:grpSpPr>
        <p:pic>
          <p:nvPicPr>
            <p:cNvPr id="10" name="Picture 9">
              <a:extLst>
                <a:ext uri="{FF2B5EF4-FFF2-40B4-BE49-F238E27FC236}">
                  <a16:creationId xmlns:a16="http://schemas.microsoft.com/office/drawing/2014/main" id="{7AA87F48-63CA-414A-9E4E-A5F944D1BF05}"/>
                </a:ext>
              </a:extLst>
            </p:cNvPr>
            <p:cNvPicPr>
              <a:picLocks noChangeAspect="1"/>
            </p:cNvPicPr>
            <p:nvPr/>
          </p:nvPicPr>
          <p:blipFill>
            <a:blip r:embed="rId2"/>
            <a:stretch>
              <a:fillRect/>
            </a:stretch>
          </p:blipFill>
          <p:spPr>
            <a:xfrm>
              <a:off x="644535" y="1061317"/>
              <a:ext cx="11449040" cy="4531616"/>
            </a:xfrm>
            <a:prstGeom prst="rect">
              <a:avLst/>
            </a:prstGeom>
          </p:spPr>
        </p:pic>
        <p:pic>
          <p:nvPicPr>
            <p:cNvPr id="11" name="Picture 10">
              <a:extLst>
                <a:ext uri="{FF2B5EF4-FFF2-40B4-BE49-F238E27FC236}">
                  <a16:creationId xmlns:a16="http://schemas.microsoft.com/office/drawing/2014/main" id="{F61D22F5-6699-45B8-8705-37F1911C1195}"/>
                </a:ext>
              </a:extLst>
            </p:cNvPr>
            <p:cNvPicPr>
              <a:picLocks noChangeAspect="1"/>
            </p:cNvPicPr>
            <p:nvPr/>
          </p:nvPicPr>
          <p:blipFill rotWithShape="1">
            <a:blip r:embed="rId2"/>
            <a:srcRect l="37620" t="82140" r="29808" b="392"/>
            <a:stretch/>
          </p:blipFill>
          <p:spPr>
            <a:xfrm>
              <a:off x="3720298" y="4803841"/>
              <a:ext cx="5130740" cy="1089115"/>
            </a:xfrm>
            <a:prstGeom prst="rect">
              <a:avLst/>
            </a:prstGeom>
          </p:spPr>
        </p:pic>
      </p:grpSp>
    </p:spTree>
    <p:extLst>
      <p:ext uri="{BB962C8B-B14F-4D97-AF65-F5344CB8AC3E}">
        <p14:creationId xmlns:p14="http://schemas.microsoft.com/office/powerpoint/2010/main" val="105423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10774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fontScale="77500" lnSpcReduction="20000"/>
          </a:bodyPr>
          <a:lstStyle/>
          <a:p>
            <a:r>
              <a:rPr lang="en-US" dirty="0"/>
              <a:t>There were 284 nominated principal investigators (PIs) who received one or more award/grant focused on survivorship over the 12 years. This represented 9% of the total number of cancer researchers. </a:t>
            </a:r>
          </a:p>
          <a:p>
            <a:r>
              <a:rPr lang="en-US" dirty="0"/>
              <a:t>Of the 284 PIs, more than 60% (N=180) had received funding in 2013‒16 and they were working at institutions located in eight provinces.</a:t>
            </a:r>
          </a:p>
          <a:p>
            <a:r>
              <a:rPr lang="en-US" dirty="0"/>
              <a:t>Although the vast majority of trainees are supported through operating grants, a small group of trainees do receive awards to facilitate completion of their research training. Of the 278 trainees granted awards over the 12-year period, 16 (6%) went on to receive one or more operating grants, equipment/infrastructure grants, or career awards. </a:t>
            </a:r>
          </a:p>
          <a:p>
            <a:r>
              <a:rPr lang="en-US" dirty="0"/>
              <a:t>Regional investment in trainee awards was highest in the 2013‒16 period whereas national investment showed a decrease except for post-doctoral awards.</a:t>
            </a:r>
          </a:p>
          <a:p>
            <a:endParaRPr lang="en-US" dirty="0"/>
          </a:p>
        </p:txBody>
      </p:sp>
      <p:sp>
        <p:nvSpPr>
          <p:cNvPr id="2" name="Title 1"/>
          <p:cNvSpPr>
            <a:spLocks noGrp="1"/>
          </p:cNvSpPr>
          <p:nvPr>
            <p:ph type="title"/>
          </p:nvPr>
        </p:nvSpPr>
        <p:spPr/>
        <p:txBody>
          <a:bodyPr/>
          <a:lstStyle/>
          <a:p>
            <a:r>
              <a:rPr lang="en-US" dirty="0"/>
              <a:t>E. Nominated Principal Investigators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grpSp>
        <p:nvGrpSpPr>
          <p:cNvPr id="12" name="Group 11">
            <a:extLst>
              <a:ext uri="{FF2B5EF4-FFF2-40B4-BE49-F238E27FC236}">
                <a16:creationId xmlns:a16="http://schemas.microsoft.com/office/drawing/2014/main" id="{057044B0-B6C3-47A6-A7C1-89C99281C35E}"/>
              </a:ext>
            </a:extLst>
          </p:cNvPr>
          <p:cNvGrpSpPr/>
          <p:nvPr/>
        </p:nvGrpSpPr>
        <p:grpSpPr>
          <a:xfrm>
            <a:off x="3331916" y="1396788"/>
            <a:ext cx="5190884" cy="4787009"/>
            <a:chOff x="3327735" y="1196751"/>
            <a:chExt cx="5511465" cy="5193375"/>
          </a:xfrm>
        </p:grpSpPr>
        <p:sp>
          <p:nvSpPr>
            <p:cNvPr id="6" name="Rectangle 5">
              <a:extLst>
                <a:ext uri="{FF2B5EF4-FFF2-40B4-BE49-F238E27FC236}">
                  <a16:creationId xmlns:a16="http://schemas.microsoft.com/office/drawing/2014/main" id="{582CF496-B6D0-4B3E-A4C8-D699B38F5078}"/>
                </a:ext>
              </a:extLst>
            </p:cNvPr>
            <p:cNvSpPr/>
            <p:nvPr/>
          </p:nvSpPr>
          <p:spPr>
            <a:xfrm>
              <a:off x="5303912" y="1196751"/>
              <a:ext cx="1584176" cy="5193375"/>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80217" y="1333349"/>
              <a:ext cx="1431566" cy="5486400"/>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321152" y="1237752"/>
              <a:ext cx="1499566" cy="5486400"/>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3742483" y="3857220"/>
              <a:ext cx="1057374"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2005‒08 </a:t>
              </a:r>
            </a:p>
            <a:p>
              <a:r>
                <a:rPr lang="en-US" sz="1400" dirty="0">
                  <a:latin typeface="Segoe UI" panose="020B0502040204020203" pitchFamily="34" charset="0"/>
                  <a:ea typeface="Segoe UI" panose="020B0502040204020203" pitchFamily="34" charset="0"/>
                  <a:cs typeface="Segoe UI" panose="020B0502040204020203" pitchFamily="34" charset="0"/>
                </a:rPr>
                <a:t>N=125</a:t>
              </a:r>
            </a:p>
          </p:txBody>
        </p:sp>
        <p:sp>
          <p:nvSpPr>
            <p:cNvPr id="8" name="TextBox 7">
              <a:extLst>
                <a:ext uri="{FF2B5EF4-FFF2-40B4-BE49-F238E27FC236}">
                  <a16:creationId xmlns:a16="http://schemas.microsoft.com/office/drawing/2014/main" id="{A76D3176-4ADE-4C7D-8C85-30175DAFB5C8}"/>
                </a:ext>
              </a:extLst>
            </p:cNvPr>
            <p:cNvSpPr txBox="1"/>
            <p:nvPr/>
          </p:nvSpPr>
          <p:spPr>
            <a:xfrm>
              <a:off x="4051218" y="2560091"/>
              <a:ext cx="1008112"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2009‒12 </a:t>
              </a:r>
            </a:p>
            <a:p>
              <a:r>
                <a:rPr lang="en-US" sz="1400" dirty="0">
                  <a:latin typeface="Segoe UI" panose="020B0502040204020203" pitchFamily="34" charset="0"/>
                  <a:ea typeface="Segoe UI" panose="020B0502040204020203" pitchFamily="34" charset="0"/>
                  <a:cs typeface="Segoe UI" panose="020B0502040204020203" pitchFamily="34" charset="0"/>
                </a:rPr>
                <a:t>N=180</a:t>
              </a:r>
            </a:p>
          </p:txBody>
        </p:sp>
        <p:sp>
          <p:nvSpPr>
            <p:cNvPr id="9" name="TextBox 8">
              <a:extLst>
                <a:ext uri="{FF2B5EF4-FFF2-40B4-BE49-F238E27FC236}">
                  <a16:creationId xmlns:a16="http://schemas.microsoft.com/office/drawing/2014/main" id="{6C38254B-E044-49AD-9311-593E83A1D84A}"/>
                </a:ext>
              </a:extLst>
            </p:cNvPr>
            <p:cNvSpPr txBox="1"/>
            <p:nvPr/>
          </p:nvSpPr>
          <p:spPr>
            <a:xfrm>
              <a:off x="5663952" y="1450462"/>
              <a:ext cx="1008112"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2013‒16 </a:t>
              </a:r>
            </a:p>
            <a:p>
              <a:r>
                <a:rPr lang="en-US" sz="1400" dirty="0">
                  <a:latin typeface="Segoe UI" panose="020B0502040204020203" pitchFamily="34" charset="0"/>
                  <a:ea typeface="Segoe UI" panose="020B0502040204020203" pitchFamily="34" charset="0"/>
                  <a:cs typeface="Segoe UI" panose="020B0502040204020203" pitchFamily="34" charset="0"/>
                </a:rPr>
                <a:t>N=180</a:t>
              </a:r>
            </a:p>
          </p:txBody>
        </p:sp>
        <p:sp>
          <p:nvSpPr>
            <p:cNvPr id="10" name="TextBox 9">
              <a:extLst>
                <a:ext uri="{FF2B5EF4-FFF2-40B4-BE49-F238E27FC236}">
                  <a16:creationId xmlns:a16="http://schemas.microsoft.com/office/drawing/2014/main" id="{8CC34482-48FB-4A8F-965C-85DC082B6F83}"/>
                </a:ext>
              </a:extLst>
            </p:cNvPr>
            <p:cNvSpPr txBox="1"/>
            <p:nvPr/>
          </p:nvSpPr>
          <p:spPr>
            <a:xfrm>
              <a:off x="5807968" y="3909596"/>
              <a:ext cx="720080" cy="333904"/>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N=52</a:t>
              </a:r>
            </a:p>
          </p:txBody>
        </p:sp>
      </p:grpSp>
      <p:pic>
        <p:nvPicPr>
          <p:cNvPr id="11" name="Picture 10">
            <a:extLst>
              <a:ext uri="{FF2B5EF4-FFF2-40B4-BE49-F238E27FC236}">
                <a16:creationId xmlns:a16="http://schemas.microsoft.com/office/drawing/2014/main" id="{A11B860A-4449-4803-BDED-DE5420AD5E5A}"/>
              </a:ext>
            </a:extLst>
          </p:cNvPr>
          <p:cNvPicPr>
            <a:picLocks noChangeAspect="1"/>
          </p:cNvPicPr>
          <p:nvPr/>
        </p:nvPicPr>
        <p:blipFill>
          <a:blip r:embed="rId2"/>
          <a:stretch>
            <a:fillRect/>
          </a:stretch>
        </p:blipFill>
        <p:spPr>
          <a:xfrm>
            <a:off x="876415" y="699156"/>
            <a:ext cx="9854213" cy="369930"/>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3" name="Picture 2">
            <a:extLst>
              <a:ext uri="{FF2B5EF4-FFF2-40B4-BE49-F238E27FC236}">
                <a16:creationId xmlns:a16="http://schemas.microsoft.com/office/drawing/2014/main" id="{71AB86BB-FC5A-44BA-85DF-7F51747A843D}"/>
              </a:ext>
            </a:extLst>
          </p:cNvPr>
          <p:cNvPicPr>
            <a:picLocks noChangeAspect="1"/>
          </p:cNvPicPr>
          <p:nvPr/>
        </p:nvPicPr>
        <p:blipFill>
          <a:blip r:embed="rId2"/>
          <a:stretch>
            <a:fillRect/>
          </a:stretch>
        </p:blipFill>
        <p:spPr>
          <a:xfrm>
            <a:off x="798989" y="902591"/>
            <a:ext cx="10940249" cy="5224456"/>
          </a:xfrm>
          <a:prstGeom prst="rect">
            <a:avLst/>
          </a:prstGeom>
        </p:spPr>
      </p:pic>
    </p:spTree>
    <p:extLst>
      <p:ext uri="{BB962C8B-B14F-4D97-AF65-F5344CB8AC3E}">
        <p14:creationId xmlns:p14="http://schemas.microsoft.com/office/powerpoint/2010/main" val="151869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AEBB-1BED-4309-AB67-75A074D95AA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10A4A7C0-36CD-445A-B66B-03023F86091A}"/>
              </a:ext>
            </a:extLst>
          </p:cNvPr>
          <p:cNvPicPr>
            <a:picLocks noChangeAspect="1"/>
          </p:cNvPicPr>
          <p:nvPr/>
        </p:nvPicPr>
        <p:blipFill>
          <a:blip r:embed="rId2"/>
          <a:stretch>
            <a:fillRect/>
          </a:stretch>
        </p:blipFill>
        <p:spPr>
          <a:xfrm>
            <a:off x="790112" y="946878"/>
            <a:ext cx="10611775" cy="5290413"/>
          </a:xfrm>
          <a:prstGeom prst="rect">
            <a:avLst/>
          </a:prstGeom>
        </p:spPr>
      </p:pic>
    </p:spTree>
    <p:extLst>
      <p:ext uri="{BB962C8B-B14F-4D97-AF65-F5344CB8AC3E}">
        <p14:creationId xmlns:p14="http://schemas.microsoft.com/office/powerpoint/2010/main" val="291196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85000" lnSpcReduction="20000"/>
          </a:bodyPr>
          <a:lstStyle/>
          <a:p>
            <a:r>
              <a:rPr lang="en-US" dirty="0"/>
              <a:t>The brief report, </a:t>
            </a:r>
            <a:r>
              <a:rPr lang="en-US" i="1" dirty="0"/>
              <a:t>Canada’s Investment in Cancer Survivorship Research, 2005–2016</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a:t>
            </a:r>
          </a:p>
          <a:p>
            <a:r>
              <a:rPr lang="en-US" dirty="0"/>
              <a:t>The </a:t>
            </a:r>
            <a:r>
              <a:rPr lang="en-US" i="1" dirty="0"/>
              <a:t>Pan-Canadian Framework for Cancer Survivorship Research</a:t>
            </a:r>
            <a:r>
              <a:rPr lang="en-US" dirty="0"/>
              <a:t>, published in 2017, is also available on our website. The framework identifies priority areas for investment as well as ways to facilitate knowledge translation.</a:t>
            </a:r>
          </a:p>
          <a:p>
            <a:r>
              <a:rPr lang="en-US" dirty="0"/>
              <a:t>This report would not have been possible without the advice provided by Drs. Judy Bray (Canadian Cancer Society), Craig Earle (Canadian Partnership Against Cancer), Stuart Edmonds (Prostate Cancer Canada), Jim Hudson (Consultant), and Stephen Robbins (CIHR Institute of Cancer Research).</a:t>
            </a:r>
          </a:p>
          <a:p>
            <a:r>
              <a:rPr lang="en-US" dirty="0"/>
              <a:t>Questions about this project, should be directed to the Canadian Cancer Research Survey Manager at </a:t>
            </a:r>
            <a:r>
              <a:rPr lang="en-US" dirty="0">
                <a:hlinkClick r:id="rId3"/>
              </a:rPr>
              <a:t>info@ccra-acrc.ca</a:t>
            </a:r>
            <a:r>
              <a:rPr lang="en-US" dirty="0"/>
              <a:t>.</a:t>
            </a:r>
          </a:p>
        </p:txBody>
      </p:sp>
      <p:sp>
        <p:nvSpPr>
          <p:cNvPr id="28674" name="Title 1"/>
          <p:cNvSpPr>
            <a:spLocks noGrp="1"/>
          </p:cNvSpPr>
          <p:nvPr>
            <p:ph type="title"/>
          </p:nvPr>
        </p:nvSpPr>
        <p:spPr/>
        <p:txBody>
          <a:bodyPr/>
          <a:lstStyle/>
          <a:p>
            <a:r>
              <a:rPr lang="en-US" dirty="0"/>
              <a:t>Further Information</a:t>
            </a:r>
          </a:p>
        </p:txBody>
      </p:sp>
      <p:sp>
        <p:nvSpPr>
          <p:cNvPr id="23556"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347091845"/>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normAutofit lnSpcReduction="10000"/>
          </a:bodyPr>
          <a:lstStyle/>
          <a:p>
            <a:r>
              <a:rPr lang="en-US" dirty="0"/>
              <a:t>An initial analysis on the investment in research on cancer survivorship that was done for the 2005 to 2008 time period. Until that time, no broad scale study of investment in cancer survivorship research in Canada existed.</a:t>
            </a:r>
          </a:p>
          <a:p>
            <a:r>
              <a:rPr lang="en-US" dirty="0"/>
              <a:t>As part of </a:t>
            </a:r>
            <a:r>
              <a:rPr lang="en-US" i="1" dirty="0"/>
              <a:t>Target 2020</a:t>
            </a:r>
            <a:r>
              <a:rPr lang="en-US" dirty="0"/>
              <a:t>, a pan-Canadian research framework for cancer survivorship research was released in 2017 to identify priority areas for research and ways to facilitate knowledge translation. Tracking progress towards these priorities is important.</a:t>
            </a:r>
          </a:p>
          <a:p>
            <a:r>
              <a:rPr lang="en-US" dirty="0"/>
              <a:t>By 2020, it is estimated that there will be close to two million cancer survivors in Canada. </a:t>
            </a:r>
          </a:p>
        </p:txBody>
      </p:sp>
      <p:sp>
        <p:nvSpPr>
          <p:cNvPr id="5122" name="Title 1"/>
          <p:cNvSpPr>
            <a:spLocks noGrp="1"/>
          </p:cNvSpPr>
          <p:nvPr>
            <p:ph type="title"/>
          </p:nvPr>
        </p:nvSpPr>
        <p:spPr/>
        <p:txBody>
          <a:bodyPr/>
          <a:lstStyle/>
          <a:p>
            <a:r>
              <a:rPr lang="en-US" dirty="0"/>
              <a:t>Why report on this investment?</a:t>
            </a:r>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77500" lnSpcReduction="20000"/>
          </a:bodyPr>
          <a:lstStyle/>
          <a:p>
            <a:r>
              <a:rPr lang="en-US" dirty="0"/>
              <a:t>The Canadian Cancer Research Survey (CCRS) was the primary data source. This is a database of over 22,000 research projects funded by 42 governmental and voluntary sector organizations for years 2005 to 2016.</a:t>
            </a:r>
          </a:p>
          <a:p>
            <a:r>
              <a:rPr lang="en-US" dirty="0"/>
              <a:t>3,163 projects coded entirely to CSO category 6 – Cancer Control, Survivorship and Outcomes Research, which includes patient care and survivorship code, were reviewed and either excluded or included as part of the study sample. The final sample consisted of 1,660 projects and these were coded on three dimensions: study population, research focus, and research type.</a:t>
            </a:r>
          </a:p>
          <a:p>
            <a:r>
              <a:rPr lang="en-US" dirty="0"/>
              <a:t>“Cancer research investment” refers to the direct funding of research projects that were administered by organizations contributing data to the survey. All projects had received some form of peer review.</a:t>
            </a:r>
          </a:p>
          <a:p>
            <a:r>
              <a:rPr lang="en-US" dirty="0"/>
              <a:t>Institutional affiliation of the nominated principal investigator (PI) was used for analyses based on geography (province).</a:t>
            </a:r>
          </a:p>
          <a:p>
            <a:endParaRPr lang="en-US" dirty="0"/>
          </a:p>
        </p:txBody>
      </p:sp>
      <p:sp>
        <p:nvSpPr>
          <p:cNvPr id="7170" name="Title 1"/>
          <p:cNvSpPr>
            <a:spLocks noGrp="1"/>
          </p:cNvSpPr>
          <p:nvPr>
            <p:ph type="title"/>
          </p:nvPr>
        </p:nvSpPr>
        <p:spPr/>
        <p:txBody>
          <a:bodyPr/>
          <a:lstStyle/>
          <a:p>
            <a:r>
              <a:rPr lang="en-US" dirty="0"/>
              <a:t>Methodology</a:t>
            </a:r>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extLst>
      <p:ext uri="{BB962C8B-B14F-4D97-AF65-F5344CB8AC3E}">
        <p14:creationId xmlns:p14="http://schemas.microsoft.com/office/powerpoint/2010/main" val="2594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404E9-145D-443D-93F7-163E328AB216}"/>
              </a:ext>
            </a:extLst>
          </p:cNvPr>
          <p:cNvSpPr>
            <a:spLocks noGrp="1"/>
          </p:cNvSpPr>
          <p:nvPr>
            <p:ph type="title"/>
          </p:nvPr>
        </p:nvSpPr>
        <p:spPr/>
        <p:txBody>
          <a:bodyPr>
            <a:normAutofit fontScale="90000"/>
          </a:bodyPr>
          <a:lstStyle/>
          <a:p>
            <a:r>
              <a:rPr lang="en-US" dirty="0"/>
              <a:t>Cancer survivorship research classification</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898C96B7-2628-40BB-8D82-2ABEEC14F96C}"/>
              </a:ext>
            </a:extLst>
          </p:cNvPr>
          <p:cNvPicPr>
            <a:picLocks noChangeAspect="1"/>
          </p:cNvPicPr>
          <p:nvPr/>
        </p:nvPicPr>
        <p:blipFill>
          <a:blip r:embed="rId2"/>
          <a:stretch>
            <a:fillRect/>
          </a:stretch>
        </p:blipFill>
        <p:spPr>
          <a:xfrm>
            <a:off x="2152095" y="1530659"/>
            <a:ext cx="8127069" cy="4641537"/>
          </a:xfrm>
          <a:prstGeom prst="rect">
            <a:avLst/>
          </a:prstGeom>
        </p:spPr>
      </p:pic>
    </p:spTree>
    <p:extLst>
      <p:ext uri="{BB962C8B-B14F-4D97-AF65-F5344CB8AC3E}">
        <p14:creationId xmlns:p14="http://schemas.microsoft.com/office/powerpoint/2010/main" val="16082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2016, and averaged to yield an annual amount.</a:t>
            </a:r>
          </a:p>
          <a:p>
            <a:r>
              <a:rPr lang="en-US" dirty="0"/>
              <a:t>Project budgets were weighted to reflect the extent of relevance to cancer survivorship.</a:t>
            </a:r>
          </a:p>
          <a:p>
            <a:endParaRPr lang="en-US" dirty="0"/>
          </a:p>
        </p:txBody>
      </p:sp>
      <p:sp>
        <p:nvSpPr>
          <p:cNvPr id="10242" name="Title 1"/>
          <p:cNvSpPr>
            <a:spLocks noGrp="1"/>
          </p:cNvSpPr>
          <p:nvPr>
            <p:ph type="title"/>
          </p:nvPr>
        </p:nvSpPr>
        <p:spPr/>
        <p:txBody>
          <a:bodyPr/>
          <a:lstStyle/>
          <a:p>
            <a:r>
              <a:rPr lang="en-US" dirty="0"/>
              <a:t>Reporting Conventions</a:t>
            </a:r>
          </a:p>
        </p:txBody>
      </p:sp>
      <p:sp>
        <p:nvSpPr>
          <p:cNvPr id="6148"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a:p>
        </p:txBody>
      </p:sp>
    </p:spTree>
    <p:extLst>
      <p:ext uri="{BB962C8B-B14F-4D97-AF65-F5344CB8AC3E}">
        <p14:creationId xmlns:p14="http://schemas.microsoft.com/office/powerpoint/2010/main" val="385916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en-US" dirty="0"/>
              <a:t>There may be relevant research undertaken by cancer organizations and non-cancer organizations that do not participate in the CCRS. We expect this is the case, but cannot quantify the magnitude of this investment. </a:t>
            </a:r>
          </a:p>
          <a:p>
            <a:r>
              <a:rPr lang="en-US" dirty="0"/>
              <a:t>Investment figures for British Columbia may under-represent the investment in cancer survivorship research for the province because the BC Cancer Agency and its Foundation do not contribute data to the CCRS.</a:t>
            </a:r>
          </a:p>
        </p:txBody>
      </p:sp>
      <p:sp>
        <p:nvSpPr>
          <p:cNvPr id="11266" name="Title 1"/>
          <p:cNvSpPr>
            <a:spLocks noGrp="1"/>
          </p:cNvSpPr>
          <p:nvPr>
            <p:ph type="title"/>
          </p:nvPr>
        </p:nvSpPr>
        <p:spPr/>
        <p:txBody>
          <a:bodyPr/>
          <a:lstStyle/>
          <a:p>
            <a:r>
              <a:rPr lang="en-US" dirty="0"/>
              <a:t>Caveats</a:t>
            </a:r>
          </a:p>
        </p:txBody>
      </p:sp>
      <p:sp>
        <p:nvSpPr>
          <p:cNvPr id="717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Tree>
    <p:extLst>
      <p:ext uri="{BB962C8B-B14F-4D97-AF65-F5344CB8AC3E}">
        <p14:creationId xmlns:p14="http://schemas.microsoft.com/office/powerpoint/2010/main" val="368831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85000" lnSpcReduction="20000"/>
          </a:bodyPr>
          <a:lstStyle/>
          <a:p>
            <a:r>
              <a:rPr lang="en-US" dirty="0"/>
              <a:t>Over the twelve years, $211.1M was invested in cancer survivorship research and this represented 3.6% of the overall cancer research investment.</a:t>
            </a:r>
          </a:p>
          <a:p>
            <a:r>
              <a:rPr lang="en-US" dirty="0"/>
              <a:t>The investment climbed steadily from 2005 to 2015, dipping slightly in 2016 to $23.6M, and the proportion of the investment from targeted program also dipped in 2016.</a:t>
            </a:r>
          </a:p>
          <a:p>
            <a:r>
              <a:rPr lang="en-US" dirty="0"/>
              <a:t>21% of the total cancer survivorship research investment in 2013–16 was focused on children and adolescents, a growing percentage.</a:t>
            </a:r>
          </a:p>
          <a:p>
            <a:r>
              <a:rPr lang="en-US" dirty="0"/>
              <a:t>As a collective, organizations within the federal government represented 46% of the cancer survivorship investment regardless of the time period. In 2013–16, organizations within the voluntary sector accounted for 38% of the cancer survivorship research investment and this was proportionately higher than that found for the overall cancer research investment.</a:t>
            </a:r>
          </a:p>
        </p:txBody>
      </p:sp>
      <p:sp>
        <p:nvSpPr>
          <p:cNvPr id="2" name="Title 1"/>
          <p:cNvSpPr>
            <a:spLocks noGrp="1"/>
          </p:cNvSpPr>
          <p:nvPr>
            <p:ph type="title"/>
          </p:nvPr>
        </p:nvSpPr>
        <p:spPr/>
        <p:txBody>
          <a:bodyPr/>
          <a:lstStyle/>
          <a:p>
            <a:r>
              <a:rPr lang="en-US" dirty="0"/>
              <a:t>A. Overall Investment</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a:p>
        </p:txBody>
      </p:sp>
      <p:pic>
        <p:nvPicPr>
          <p:cNvPr id="2" name="Picture 1">
            <a:extLst>
              <a:ext uri="{FF2B5EF4-FFF2-40B4-BE49-F238E27FC236}">
                <a16:creationId xmlns:a16="http://schemas.microsoft.com/office/drawing/2014/main" id="{44D26F61-C057-405E-BD1D-4260E8CD4AB8}"/>
              </a:ext>
            </a:extLst>
          </p:cNvPr>
          <p:cNvPicPr>
            <a:picLocks noChangeAspect="1"/>
          </p:cNvPicPr>
          <p:nvPr/>
        </p:nvPicPr>
        <p:blipFill>
          <a:blip r:embed="rId2"/>
          <a:stretch>
            <a:fillRect/>
          </a:stretch>
        </p:blipFill>
        <p:spPr>
          <a:xfrm>
            <a:off x="870011" y="685804"/>
            <a:ext cx="9937072" cy="553208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9">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4472C4"/>
      </a:hlink>
      <a:folHlink>
        <a:srgbClr val="4472C4"/>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1527</Words>
  <Application>Microsoft Office PowerPoint</Application>
  <PresentationFormat>Widescreen</PresentationFormat>
  <Paragraphs>85</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vt:lpstr>
      <vt:lpstr>Segoe Pro</vt:lpstr>
      <vt:lpstr>Segoe UI</vt:lpstr>
      <vt:lpstr>Wingdings</vt:lpstr>
      <vt:lpstr>Office Theme</vt:lpstr>
      <vt:lpstr>Canada’s Investment in Cancer Survivorship Research, 2005–2016</vt:lpstr>
      <vt:lpstr>Introduction</vt:lpstr>
      <vt:lpstr>Why report on this investment?</vt:lpstr>
      <vt:lpstr>Methodology</vt:lpstr>
      <vt:lpstr>Cancer survivorship research classification</vt:lpstr>
      <vt:lpstr>Reporting Conventions</vt:lpstr>
      <vt:lpstr>Caveats</vt:lpstr>
      <vt:lpstr>A. Overall Investment</vt:lpstr>
      <vt:lpstr>PowerPoint Presentation</vt:lpstr>
      <vt:lpstr>PowerPoint Presentation</vt:lpstr>
      <vt:lpstr>PowerPoint Presentation</vt:lpstr>
      <vt:lpstr>B. Investment by Funding Organizations/ Programs</vt:lpstr>
      <vt:lpstr>PowerPoint Presentation</vt:lpstr>
      <vt:lpstr>C. Investment by Funding Mechanism &amp; Cancer Site</vt:lpstr>
      <vt:lpstr>PowerPoint Presentation</vt:lpstr>
      <vt:lpstr>PowerPoint Presentation</vt:lpstr>
      <vt:lpstr>D. Investment  by Research Focus &amp; Type</vt:lpstr>
      <vt:lpstr>PowerPoint Presentation</vt:lpstr>
      <vt:lpstr>PowerPoint Presentation</vt:lpstr>
      <vt:lpstr>E.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36</cp:revision>
  <dcterms:created xsi:type="dcterms:W3CDTF">2019-03-06T10:58:11Z</dcterms:created>
  <dcterms:modified xsi:type="dcterms:W3CDTF">2019-04-01T09:24:39Z</dcterms:modified>
</cp:coreProperties>
</file>