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50" r:id="rId3"/>
    <p:sldId id="351" r:id="rId4"/>
    <p:sldId id="352" r:id="rId5"/>
    <p:sldId id="353" r:id="rId6"/>
    <p:sldId id="354" r:id="rId7"/>
    <p:sldId id="355" r:id="rId8"/>
    <p:sldId id="292" r:id="rId9"/>
    <p:sldId id="311" r:id="rId10"/>
    <p:sldId id="319" r:id="rId11"/>
    <p:sldId id="356" r:id="rId12"/>
    <p:sldId id="302" r:id="rId13"/>
    <p:sldId id="306" r:id="rId14"/>
    <p:sldId id="307" r:id="rId15"/>
    <p:sldId id="357" r:id="rId16"/>
    <p:sldId id="358" r:id="rId17"/>
    <p:sldId id="308" r:id="rId18"/>
    <p:sldId id="359" r:id="rId19"/>
    <p:sldId id="360" r:id="rId20"/>
    <p:sldId id="361" r:id="rId21"/>
    <p:sldId id="362" r:id="rId22"/>
    <p:sldId id="363" r:id="rId23"/>
    <p:sldId id="364" r:id="rId24"/>
    <p:sldId id="365"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4/1/2019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7941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7" y="5540304"/>
            <a:ext cx="4238657" cy="967154"/>
          </a:xfrm>
          <a:prstGeom prst="rect">
            <a:avLst/>
          </a:prstGeom>
        </p:spPr>
      </p:pic>
      <p:pic>
        <p:nvPicPr>
          <p:cNvPr id="3" name="Picture 2">
            <a:extLst>
              <a:ext uri="{FF2B5EF4-FFF2-40B4-BE49-F238E27FC236}">
                <a16:creationId xmlns:a16="http://schemas.microsoft.com/office/drawing/2014/main" id="{5D03D851-C1B0-4A14-BD2B-A57097BBB1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pic>
        <p:nvPicPr>
          <p:cNvPr id="9" name="Picture 8">
            <a:extLst>
              <a:ext uri="{FF2B5EF4-FFF2-40B4-BE49-F238E27FC236}">
                <a16:creationId xmlns:a16="http://schemas.microsoft.com/office/drawing/2014/main" id="{55A01223-0B13-48BC-906E-BA7245674203}"/>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1313" y="5559039"/>
            <a:ext cx="3931920" cy="756999"/>
          </a:xfrm>
          <a:prstGeom prst="rect">
            <a:avLst/>
          </a:prstGeom>
        </p:spPr>
      </p:pic>
      <p:sp>
        <p:nvSpPr>
          <p:cNvPr id="11" name="TextBox 10">
            <a:extLst>
              <a:ext uri="{FF2B5EF4-FFF2-40B4-BE49-F238E27FC236}">
                <a16:creationId xmlns:a16="http://schemas.microsoft.com/office/drawing/2014/main" id="{8381ED3E-7B66-46D6-963B-823047BA8990}"/>
              </a:ext>
            </a:extLst>
          </p:cNvPr>
          <p:cNvSpPr txBox="1"/>
          <p:nvPr userDrawn="1"/>
        </p:nvSpPr>
        <p:spPr>
          <a:xfrm rot="16200000">
            <a:off x="-3047256" y="3259723"/>
            <a:ext cx="663611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Points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saillants</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 Mars  2019</a:t>
            </a:r>
          </a:p>
        </p:txBody>
      </p:sp>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3"/>
              </a:buClr>
              <a:buFont typeface="Wingdings" pitchFamily="2" charset="2"/>
              <a:buChar char="§"/>
              <a:defRPr/>
            </a:lvl1pPr>
            <a:lvl2pPr marL="800100" indent="-342900">
              <a:lnSpc>
                <a:spcPct val="100000"/>
              </a:lnSpc>
              <a:spcAft>
                <a:spcPts val="600"/>
              </a:spcAft>
              <a:buClr>
                <a:schemeClr val="accent3"/>
              </a:buClr>
              <a:buFont typeface="Wingdings" pitchFamily="2" charset="2"/>
              <a:buChar char="§"/>
              <a:defRPr/>
            </a:lvl2pPr>
            <a:lvl3pPr marL="1257300" indent="-342900">
              <a:lnSpc>
                <a:spcPct val="100000"/>
              </a:lnSpc>
              <a:spcAft>
                <a:spcPts val="600"/>
              </a:spcAft>
              <a:buClr>
                <a:schemeClr val="accent3"/>
              </a:buClr>
              <a:buFont typeface="Wingdings" pitchFamily="2" charset="2"/>
              <a:buChar char="§"/>
              <a:defRPr/>
            </a:lvl3pPr>
            <a:lvl4pPr marL="1714500" indent="-342900">
              <a:lnSpc>
                <a:spcPct val="100000"/>
              </a:lnSpc>
              <a:spcAft>
                <a:spcPts val="600"/>
              </a:spcAft>
              <a:buClr>
                <a:schemeClr val="accent3"/>
              </a:buClr>
              <a:buFont typeface="Wingdings" pitchFamily="2" charset="2"/>
              <a:buChar char="§"/>
              <a:defRPr/>
            </a:lvl4pPr>
            <a:lvl5pPr marL="2171700" indent="-342900">
              <a:lnSpc>
                <a:spcPct val="100000"/>
              </a:lnSpc>
              <a:spcAft>
                <a:spcPts val="600"/>
              </a:spcAft>
              <a:buClr>
                <a:schemeClr val="accent3"/>
              </a:buClr>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2006"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4/1/2019</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fr-FR" dirty="0"/>
              <a:t>Investissements dans la recherche sur la survie au cancer au Canada de 2005 à 2016</a:t>
            </a:r>
            <a:endParaRPr lang="en-US" dirty="0"/>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dirty="0"/>
          </a:p>
        </p:txBody>
      </p:sp>
      <p:pic>
        <p:nvPicPr>
          <p:cNvPr id="3" name="Picture 2">
            <a:extLst>
              <a:ext uri="{FF2B5EF4-FFF2-40B4-BE49-F238E27FC236}">
                <a16:creationId xmlns:a16="http://schemas.microsoft.com/office/drawing/2014/main" id="{87CB5302-CB29-4A31-BB05-A03F590A6758}"/>
              </a:ext>
            </a:extLst>
          </p:cNvPr>
          <p:cNvPicPr>
            <a:picLocks noChangeAspect="1"/>
          </p:cNvPicPr>
          <p:nvPr/>
        </p:nvPicPr>
        <p:blipFill>
          <a:blip r:embed="rId2"/>
          <a:stretch>
            <a:fillRect/>
          </a:stretch>
        </p:blipFill>
        <p:spPr>
          <a:xfrm>
            <a:off x="905523" y="1265408"/>
            <a:ext cx="10727184" cy="4538560"/>
          </a:xfrm>
          <a:prstGeom prst="rect">
            <a:avLst/>
          </a:prstGeom>
        </p:spPr>
      </p:pic>
    </p:spTree>
    <p:extLst>
      <p:ext uri="{BB962C8B-B14F-4D97-AF65-F5344CB8AC3E}">
        <p14:creationId xmlns:p14="http://schemas.microsoft.com/office/powerpoint/2010/main" val="386315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4" name="Picture 3">
            <a:extLst>
              <a:ext uri="{FF2B5EF4-FFF2-40B4-BE49-F238E27FC236}">
                <a16:creationId xmlns:a16="http://schemas.microsoft.com/office/drawing/2014/main" id="{17892BDA-0329-46D9-A3F4-76BAFB1B3238}"/>
              </a:ext>
            </a:extLst>
          </p:cNvPr>
          <p:cNvPicPr>
            <a:picLocks noChangeAspect="1"/>
          </p:cNvPicPr>
          <p:nvPr/>
        </p:nvPicPr>
        <p:blipFill>
          <a:blip r:embed="rId2"/>
          <a:stretch>
            <a:fillRect/>
          </a:stretch>
        </p:blipFill>
        <p:spPr>
          <a:xfrm>
            <a:off x="798610" y="685804"/>
            <a:ext cx="9664236" cy="5787897"/>
          </a:xfrm>
          <a:prstGeom prst="rect">
            <a:avLst/>
          </a:prstGeom>
        </p:spPr>
      </p:pic>
    </p:spTree>
    <p:extLst>
      <p:ext uri="{BB962C8B-B14F-4D97-AF65-F5344CB8AC3E}">
        <p14:creationId xmlns:p14="http://schemas.microsoft.com/office/powerpoint/2010/main" val="137467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77500" lnSpcReduction="20000"/>
          </a:bodyPr>
          <a:lstStyle/>
          <a:p>
            <a:pPr>
              <a:buSzPts val="2200"/>
            </a:pPr>
            <a:r>
              <a:rPr lang="fr-FR" dirty="0">
                <a:solidFill>
                  <a:srgbClr val="404040"/>
                </a:solidFill>
                <a:latin typeface="Segoe UI" panose="020B0502040204020203" pitchFamily="34" charset="0"/>
              </a:rPr>
              <a:t>Sur les 42 organisations faisant l’objet d’un suivi dans le cadre de l’ECRC, 39 consacraient un certain niveau d’investissement à la recherche sur la survie au cancer. Cependant, une grande partie de l’investissement (61 %) a été effectuée par trois organisations : les Instituts de recherche en santé du Canada (IRSC), la Société canadienne du cancer (SCC) et la Fondation canadienne du cancer du sein (FCCS).</a:t>
            </a:r>
          </a:p>
          <a:p>
            <a:pPr>
              <a:buSzPts val="2200"/>
            </a:pPr>
            <a:r>
              <a:rPr lang="fr-FR" dirty="0">
                <a:solidFill>
                  <a:srgbClr val="404040"/>
                </a:solidFill>
                <a:latin typeface="Segoe UI" panose="020B0502040204020203" pitchFamily="34" charset="0"/>
              </a:rPr>
              <a:t>Les IRSC représentaient 36 % de l’investissement dans la recherche sur la survie du cancer et cet investissement représentait 5 % des investissements globaux dans la recherche sur le cancer des IRSC. Les IRSC ont investi 15,6 M$ de plus en 2013-2016 qu’en 2005-2008.</a:t>
            </a:r>
          </a:p>
          <a:p>
            <a:pPr>
              <a:buSzPts val="2200"/>
            </a:pPr>
            <a:r>
              <a:rPr lang="fr-FR" dirty="0">
                <a:solidFill>
                  <a:srgbClr val="404040"/>
                </a:solidFill>
                <a:latin typeface="Segoe UI" panose="020B0502040204020203" pitchFamily="34" charset="0"/>
              </a:rPr>
              <a:t>La SCC représentait 16 % et la FCCS 9 % de l’investissement des 12 années d’investissement dans la recherche sur la survie au cancer.</a:t>
            </a:r>
          </a:p>
          <a:p>
            <a:pPr>
              <a:buSzPts val="2200"/>
            </a:pPr>
            <a:r>
              <a:rPr lang="fr-FR" dirty="0">
                <a:solidFill>
                  <a:srgbClr val="404040"/>
                </a:solidFill>
                <a:latin typeface="Segoe UI" panose="020B0502040204020203" pitchFamily="34" charset="0"/>
              </a:rPr>
              <a:t>Cancer de la prostate Canada a enregistré une augmentation significative de son investissement au cours de la période 2009-2012, ce qui correspond au lancement du programme </a:t>
            </a:r>
            <a:r>
              <a:rPr lang="fr-FR" dirty="0" err="1">
                <a:solidFill>
                  <a:srgbClr val="404040"/>
                </a:solidFill>
                <a:latin typeface="Segoe UI" panose="020B0502040204020203" pitchFamily="34" charset="0"/>
              </a:rPr>
              <a:t>True</a:t>
            </a:r>
            <a:r>
              <a:rPr lang="fr-FR" baseline="30000" dirty="0" err="1">
                <a:solidFill>
                  <a:srgbClr val="404040"/>
                </a:solidFill>
                <a:latin typeface="Segoe UI" panose="020B0502040204020203" pitchFamily="34" charset="0"/>
              </a:rPr>
              <a:t>NTH</a:t>
            </a:r>
            <a:r>
              <a:rPr lang="fr-FR" dirty="0">
                <a:solidFill>
                  <a:srgbClr val="404040"/>
                </a:solidFill>
                <a:latin typeface="Segoe UI" panose="020B0502040204020203" pitchFamily="34" charset="0"/>
              </a:rPr>
              <a:t>.</a:t>
            </a:r>
            <a:endParaRPr lang="fr-CA" sz="3200" dirty="0">
              <a:solidFill>
                <a:srgbClr val="404040"/>
              </a:solidFill>
              <a:latin typeface="Segoe UI" panose="020B0502040204020203" pitchFamily="34" charset="0"/>
            </a:endParaRPr>
          </a:p>
          <a:p>
            <a:endParaRPr lang="en-US" dirty="0"/>
          </a:p>
        </p:txBody>
      </p:sp>
      <p:sp>
        <p:nvSpPr>
          <p:cNvPr id="2" name="Title 1"/>
          <p:cNvSpPr>
            <a:spLocks noGrp="1"/>
          </p:cNvSpPr>
          <p:nvPr>
            <p:ph type="title"/>
          </p:nvPr>
        </p:nvSpPr>
        <p:spPr/>
        <p:txBody>
          <a:bodyPr>
            <a:normAutofit fontScale="90000"/>
          </a:bodyPr>
          <a:lstStyle/>
          <a:p>
            <a:r>
              <a:rPr lang="en-US" dirty="0"/>
              <a:t>B. </a:t>
            </a:r>
            <a:r>
              <a:rPr lang="fr-FR" dirty="0"/>
              <a:t>Investissements par organisme/programme de financement</a:t>
            </a:r>
            <a:endParaRPr lang="en-US" dirty="0"/>
          </a:p>
        </p:txBody>
      </p:sp>
      <p:sp>
        <p:nvSpPr>
          <p:cNvPr id="11268"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a:p>
        </p:txBody>
      </p:sp>
      <p:pic>
        <p:nvPicPr>
          <p:cNvPr id="7" name="Picture 6">
            <a:extLst>
              <a:ext uri="{FF2B5EF4-FFF2-40B4-BE49-F238E27FC236}">
                <a16:creationId xmlns:a16="http://schemas.microsoft.com/office/drawing/2014/main" id="{A8039249-861A-4B2D-8972-62A52AF2A953}"/>
              </a:ext>
            </a:extLst>
          </p:cNvPr>
          <p:cNvPicPr>
            <a:picLocks noChangeAspect="1"/>
          </p:cNvPicPr>
          <p:nvPr/>
        </p:nvPicPr>
        <p:blipFill>
          <a:blip r:embed="rId2"/>
          <a:stretch>
            <a:fillRect/>
          </a:stretch>
        </p:blipFill>
        <p:spPr>
          <a:xfrm>
            <a:off x="4394446" y="2024109"/>
            <a:ext cx="6587231" cy="3284738"/>
          </a:xfrm>
          <a:prstGeom prst="rect">
            <a:avLst/>
          </a:prstGeom>
        </p:spPr>
      </p:pic>
      <p:pic>
        <p:nvPicPr>
          <p:cNvPr id="3" name="Picture 2">
            <a:extLst>
              <a:ext uri="{FF2B5EF4-FFF2-40B4-BE49-F238E27FC236}">
                <a16:creationId xmlns:a16="http://schemas.microsoft.com/office/drawing/2014/main" id="{8CE06F03-B303-49B0-8E14-4AF98EC51CFA}"/>
              </a:ext>
            </a:extLst>
          </p:cNvPr>
          <p:cNvPicPr>
            <a:picLocks noChangeAspect="1"/>
          </p:cNvPicPr>
          <p:nvPr/>
        </p:nvPicPr>
        <p:blipFill>
          <a:blip r:embed="rId3"/>
          <a:stretch>
            <a:fillRect/>
          </a:stretch>
        </p:blipFill>
        <p:spPr>
          <a:xfrm>
            <a:off x="828317" y="912804"/>
            <a:ext cx="10153360" cy="503239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normAutofit fontScale="92500" lnSpcReduction="10000"/>
          </a:bodyPr>
          <a:lstStyle/>
          <a:p>
            <a:r>
              <a:rPr lang="fr-FR" dirty="0"/>
              <a:t>Sur 12 ans, les investissements dans les subventions de fonctionnement ont considérablement augmenté, bien que, comme dans l’ensemble des investissements dans la recherche sur la survie au cancer, les investissements dans les subventions de fonctionnement aient chuté en 2016.</a:t>
            </a:r>
          </a:p>
          <a:p>
            <a:r>
              <a:rPr lang="fr-FR" dirty="0"/>
              <a:t>La recherche sur le cancer du sein a représenté 41 % de la recherche sur la survie propre à un siège de cancer au cours de la période de 12 ans.</a:t>
            </a:r>
          </a:p>
          <a:p>
            <a:r>
              <a:rPr lang="fr-FR" dirty="0"/>
              <a:t>L’augmentation la plus importante de l’investissement de la première à la troisième période concernait le cancer de la prostate (8,6 M$), le cancer du sein (7,7 M$), les leucémies (5,5 M$) et les cancers de la cavité buccale (2,3 M$).</a:t>
            </a:r>
            <a:endParaRPr lang="en-US" dirty="0"/>
          </a:p>
          <a:p>
            <a:endParaRPr lang="en-US" dirty="0"/>
          </a:p>
        </p:txBody>
      </p:sp>
      <p:sp>
        <p:nvSpPr>
          <p:cNvPr id="2" name="Title 1"/>
          <p:cNvSpPr>
            <a:spLocks noGrp="1"/>
          </p:cNvSpPr>
          <p:nvPr>
            <p:ph type="title"/>
          </p:nvPr>
        </p:nvSpPr>
        <p:spPr/>
        <p:txBody>
          <a:bodyPr>
            <a:normAutofit fontScale="90000"/>
          </a:bodyPr>
          <a:lstStyle/>
          <a:p>
            <a:r>
              <a:rPr lang="en-US" dirty="0"/>
              <a:t>C. </a:t>
            </a:r>
            <a:r>
              <a:rPr lang="fr-CA" dirty="0"/>
              <a:t>Investissements par mécanisme de financement et siège de cancer</a:t>
            </a:r>
            <a:endParaRPr lang="en-US" dirty="0"/>
          </a:p>
        </p:txBody>
      </p:sp>
      <p:sp>
        <p:nvSpPr>
          <p:cNvPr id="1434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a:p>
        </p:txBody>
      </p:sp>
      <p:pic>
        <p:nvPicPr>
          <p:cNvPr id="2" name="Picture 1">
            <a:extLst>
              <a:ext uri="{FF2B5EF4-FFF2-40B4-BE49-F238E27FC236}">
                <a16:creationId xmlns:a16="http://schemas.microsoft.com/office/drawing/2014/main" id="{4365168F-9ED6-4D15-AD20-BA659941614C}"/>
              </a:ext>
            </a:extLst>
          </p:cNvPr>
          <p:cNvPicPr>
            <a:picLocks noChangeAspect="1"/>
          </p:cNvPicPr>
          <p:nvPr/>
        </p:nvPicPr>
        <p:blipFill>
          <a:blip r:embed="rId2"/>
          <a:stretch>
            <a:fillRect/>
          </a:stretch>
        </p:blipFill>
        <p:spPr>
          <a:xfrm>
            <a:off x="790111" y="685804"/>
            <a:ext cx="10286037" cy="583425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499390-D25F-4AE4-9B4E-C280F9E89DA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98991" y="535963"/>
            <a:ext cx="10026053" cy="6082339"/>
          </a:xfrm>
          <a:prstGeom prst="rect">
            <a:avLst/>
          </a:prstGeom>
        </p:spPr>
      </p:pic>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16</a:t>
            </a:fld>
            <a:endParaRPr lang="en-US" dirty="0"/>
          </a:p>
        </p:txBody>
      </p:sp>
    </p:spTree>
    <p:extLst>
      <p:ext uri="{BB962C8B-B14F-4D97-AF65-F5344CB8AC3E}">
        <p14:creationId xmlns:p14="http://schemas.microsoft.com/office/powerpoint/2010/main" val="425958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fontScale="77500" lnSpcReduction="20000"/>
          </a:bodyPr>
          <a:lstStyle/>
          <a:p>
            <a:r>
              <a:rPr lang="fr-CA" dirty="0"/>
              <a:t>De la première à la troisième période de quatre ans, il y a eu des augmentations importantes des investissements dans la recherche sur les effets physiologiques (27,8 M$), la prestation des soins, l’accès aux soins et la qualité des soins (8,6 M$) et, dans une moindre mesure, la qualité de vie (2,2 M$). </a:t>
            </a:r>
          </a:p>
          <a:p>
            <a:r>
              <a:rPr lang="fr-CA" dirty="0"/>
              <a:t>La plupart des investissements réalisés au cours de la période 2013-2016 ont concerné principalement quatre types de problèmes physiologiques : problèmes de cardiotoxicité/vasculaires (16 %); troubles urinaires, sexuels et/ou reproductifs (10 %); problèmes cognitifs et/ou neurologiques et neuropathie (10 %); et douleur (5 %).</a:t>
            </a:r>
            <a:endParaRPr lang="en-US" dirty="0"/>
          </a:p>
          <a:p>
            <a:r>
              <a:rPr lang="fr-FR" dirty="0"/>
              <a:t>L’investissement dans la recherche a changé du premier au dernier quadriennat en ce qui concerne le type de recherche. Les changements les plus importants ont été les suivants : 21,6 M$ supplémentaires ont été investis dans la recherche interventionnelle, 10,5 M$ supplémentaires dans la recherche en prévision/évaluation et 9,8 M$ supplémentaires dans la recherche descriptive pour la période 2013-2016.</a:t>
            </a:r>
            <a:endParaRPr lang="en-US" dirty="0"/>
          </a:p>
        </p:txBody>
      </p:sp>
      <p:sp>
        <p:nvSpPr>
          <p:cNvPr id="2" name="Title 1"/>
          <p:cNvSpPr>
            <a:spLocks noGrp="1"/>
          </p:cNvSpPr>
          <p:nvPr>
            <p:ph type="title"/>
          </p:nvPr>
        </p:nvSpPr>
        <p:spPr/>
        <p:txBody>
          <a:bodyPr>
            <a:normAutofit fontScale="90000"/>
          </a:bodyPr>
          <a:lstStyle/>
          <a:p>
            <a:r>
              <a:rPr lang="en-US" dirty="0"/>
              <a:t>D. </a:t>
            </a:r>
            <a:r>
              <a:rPr lang="fr-CA" dirty="0"/>
              <a:t>Investissements par sujet ET TYPE DE RECHERCHE</a:t>
            </a:r>
            <a:endParaRPr lang="en-CA" dirty="0"/>
          </a:p>
        </p:txBody>
      </p:sp>
      <p:sp>
        <p:nvSpPr>
          <p:cNvPr id="1638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a:p>
        </p:txBody>
      </p:sp>
      <p:pic>
        <p:nvPicPr>
          <p:cNvPr id="2" name="Picture 1">
            <a:extLst>
              <a:ext uri="{FF2B5EF4-FFF2-40B4-BE49-F238E27FC236}">
                <a16:creationId xmlns:a16="http://schemas.microsoft.com/office/drawing/2014/main" id="{66C09FE9-15EA-4DB6-BD24-014F58BD2B89}"/>
              </a:ext>
            </a:extLst>
          </p:cNvPr>
          <p:cNvPicPr>
            <a:picLocks noChangeAspect="1"/>
          </p:cNvPicPr>
          <p:nvPr/>
        </p:nvPicPr>
        <p:blipFill>
          <a:blip r:embed="rId2"/>
          <a:stretch>
            <a:fillRect/>
          </a:stretch>
        </p:blipFill>
        <p:spPr>
          <a:xfrm>
            <a:off x="807868" y="854905"/>
            <a:ext cx="11026578" cy="53908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dirty="0"/>
          </a:p>
        </p:txBody>
      </p:sp>
      <p:grpSp>
        <p:nvGrpSpPr>
          <p:cNvPr id="6" name="Group 5">
            <a:extLst>
              <a:ext uri="{FF2B5EF4-FFF2-40B4-BE49-F238E27FC236}">
                <a16:creationId xmlns:a16="http://schemas.microsoft.com/office/drawing/2014/main" id="{11C7353F-99C8-4A18-B2E0-4396BF11D5CD}"/>
              </a:ext>
            </a:extLst>
          </p:cNvPr>
          <p:cNvGrpSpPr/>
          <p:nvPr/>
        </p:nvGrpSpPr>
        <p:grpSpPr>
          <a:xfrm>
            <a:off x="841695" y="1035164"/>
            <a:ext cx="11254446" cy="4674717"/>
            <a:chOff x="841695" y="1035164"/>
            <a:chExt cx="11254446" cy="4674717"/>
          </a:xfrm>
        </p:grpSpPr>
        <p:pic>
          <p:nvPicPr>
            <p:cNvPr id="7" name="Picture 6">
              <a:extLst>
                <a:ext uri="{FF2B5EF4-FFF2-40B4-BE49-F238E27FC236}">
                  <a16:creationId xmlns:a16="http://schemas.microsoft.com/office/drawing/2014/main" id="{15523D8B-E047-4292-B2AA-DFBF3D49866C}"/>
                </a:ext>
              </a:extLst>
            </p:cNvPr>
            <p:cNvPicPr>
              <a:picLocks noChangeAspect="1"/>
            </p:cNvPicPr>
            <p:nvPr/>
          </p:nvPicPr>
          <p:blipFill rotWithShape="1">
            <a:blip r:embed="rId2"/>
            <a:srcRect l="43150" t="76163" r="37359"/>
            <a:stretch/>
          </p:blipFill>
          <p:spPr>
            <a:xfrm>
              <a:off x="4634144" y="4323425"/>
              <a:ext cx="3080552" cy="1386456"/>
            </a:xfrm>
            <a:prstGeom prst="rect">
              <a:avLst/>
            </a:prstGeom>
          </p:spPr>
        </p:pic>
        <p:pic>
          <p:nvPicPr>
            <p:cNvPr id="5" name="Picture 4">
              <a:extLst>
                <a:ext uri="{FF2B5EF4-FFF2-40B4-BE49-F238E27FC236}">
                  <a16:creationId xmlns:a16="http://schemas.microsoft.com/office/drawing/2014/main" id="{D8F4D5D1-2201-4E20-8DFB-F0E9F7BC0F12}"/>
                </a:ext>
              </a:extLst>
            </p:cNvPr>
            <p:cNvPicPr>
              <a:picLocks noChangeAspect="1"/>
            </p:cNvPicPr>
            <p:nvPr/>
          </p:nvPicPr>
          <p:blipFill rotWithShape="1">
            <a:blip r:embed="rId3"/>
            <a:srcRect r="3058" b="23033"/>
            <a:stretch/>
          </p:blipFill>
          <p:spPr>
            <a:xfrm>
              <a:off x="841695" y="1035164"/>
              <a:ext cx="11254446" cy="3288261"/>
            </a:xfrm>
            <a:prstGeom prst="rect">
              <a:avLst/>
            </a:prstGeom>
          </p:spPr>
        </p:pic>
      </p:grpSp>
    </p:spTree>
    <p:extLst>
      <p:ext uri="{BB962C8B-B14F-4D97-AF65-F5344CB8AC3E}">
        <p14:creationId xmlns:p14="http://schemas.microsoft.com/office/powerpoint/2010/main" val="105423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r>
              <a:rPr lang="fr-FR"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FR"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FR"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FR"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mettre en œuvre la stratégie de recherche sur le cancer au Canada.</a:t>
            </a:r>
            <a:endParaRPr lang="en-US" dirty="0"/>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107748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normAutofit fontScale="77500" lnSpcReduction="20000"/>
          </a:bodyPr>
          <a:lstStyle/>
          <a:p>
            <a:r>
              <a:rPr lang="fr-CA" dirty="0"/>
              <a:t>Au cours des 12 années, 284 chercheurs principaux (CP) désignés ont reçu un ou plusieurs prix/bourses axés sur la survie. </a:t>
            </a:r>
            <a:r>
              <a:rPr lang="fr-FR" dirty="0"/>
              <a:t>Cela représentait 9 % du nombre total de chercheurs sur le cancer.</a:t>
            </a:r>
          </a:p>
          <a:p>
            <a:r>
              <a:rPr lang="fr-FR" dirty="0"/>
              <a:t>Plus de 60 % (n = 180) des 284 CP avaient reçu un financement en 2013-2016 et travaillaient dans des établissements situés dans huit provinces.</a:t>
            </a:r>
          </a:p>
          <a:p>
            <a:r>
              <a:rPr lang="fr-CA" dirty="0"/>
              <a:t>Bien que la grande majorité des stagiaires soient soutenus par des subventions de fonctionnement, un petit groupe de stagiaires reçoit des bourses visant à faciliter l’achèvement de leur formation en recherche. </a:t>
            </a:r>
            <a:r>
              <a:rPr lang="fr-FR" dirty="0"/>
              <a:t>Sur les 278 stagiaires récompensés au cours de la période de 12 ans, 16 (6 %) ont par la suite reçu une ou plusieurs subventions de fonctionnement, subventions d’équipement ou d’infrastructure ou bourses de carrière.</a:t>
            </a:r>
            <a:endParaRPr lang="fr-CA" dirty="0"/>
          </a:p>
          <a:p>
            <a:r>
              <a:rPr lang="fr-CA" dirty="0"/>
              <a:t>L’investissement régional consacré aux bourses de stagiaires a été le plus élevé pendant la période 2013-2016, tandis que l’investissement national a diminué, à l’exception de l’investissement destiné à des bourses postdoctorales.</a:t>
            </a:r>
            <a:endParaRPr lang="en-US" dirty="0"/>
          </a:p>
          <a:p>
            <a:endParaRPr lang="en-US" dirty="0"/>
          </a:p>
        </p:txBody>
      </p:sp>
      <p:sp>
        <p:nvSpPr>
          <p:cNvPr id="2" name="Title 1"/>
          <p:cNvSpPr>
            <a:spLocks noGrp="1"/>
          </p:cNvSpPr>
          <p:nvPr>
            <p:ph type="title"/>
          </p:nvPr>
        </p:nvSpPr>
        <p:spPr/>
        <p:txBody>
          <a:bodyPr/>
          <a:lstStyle/>
          <a:p>
            <a:r>
              <a:rPr lang="en-US" dirty="0"/>
              <a:t>E. </a:t>
            </a:r>
            <a:r>
              <a:rPr lang="en-US" dirty="0" err="1"/>
              <a:t>chercheurs</a:t>
            </a:r>
            <a:r>
              <a:rPr lang="en-US" dirty="0"/>
              <a:t> </a:t>
            </a:r>
            <a:r>
              <a:rPr lang="en-US" dirty="0" err="1"/>
              <a:t>principaux</a:t>
            </a:r>
            <a:r>
              <a:rPr lang="en-US" dirty="0"/>
              <a:t> </a:t>
            </a:r>
            <a:r>
              <a:rPr lang="en-US" dirty="0" err="1"/>
              <a:t>désignés</a:t>
            </a:r>
            <a:endParaRPr lang="en-CA" dirty="0"/>
          </a:p>
        </p:txBody>
      </p:sp>
      <p:sp>
        <p:nvSpPr>
          <p:cNvPr id="2150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21</a:t>
            </a:fld>
            <a:endParaRPr lang="en-US" dirty="0"/>
          </a:p>
        </p:txBody>
      </p:sp>
      <p:grpSp>
        <p:nvGrpSpPr>
          <p:cNvPr id="12" name="Group 11">
            <a:extLst>
              <a:ext uri="{FF2B5EF4-FFF2-40B4-BE49-F238E27FC236}">
                <a16:creationId xmlns:a16="http://schemas.microsoft.com/office/drawing/2014/main" id="{057044B0-B6C3-47A6-A7C1-89C99281C35E}"/>
              </a:ext>
            </a:extLst>
          </p:cNvPr>
          <p:cNvGrpSpPr/>
          <p:nvPr/>
        </p:nvGrpSpPr>
        <p:grpSpPr>
          <a:xfrm>
            <a:off x="3331916" y="1396788"/>
            <a:ext cx="5190884" cy="4787009"/>
            <a:chOff x="3327735" y="1196751"/>
            <a:chExt cx="5511465" cy="5193375"/>
          </a:xfrm>
        </p:grpSpPr>
        <p:sp>
          <p:nvSpPr>
            <p:cNvPr id="6" name="Rectangle 5">
              <a:extLst>
                <a:ext uri="{FF2B5EF4-FFF2-40B4-BE49-F238E27FC236}">
                  <a16:creationId xmlns:a16="http://schemas.microsoft.com/office/drawing/2014/main" id="{582CF496-B6D0-4B3E-A4C8-D699B38F5078}"/>
                </a:ext>
              </a:extLst>
            </p:cNvPr>
            <p:cNvSpPr/>
            <p:nvPr/>
          </p:nvSpPr>
          <p:spPr>
            <a:xfrm>
              <a:off x="5303912" y="1196751"/>
              <a:ext cx="1584176" cy="5193375"/>
            </a:xfrm>
            <a:prstGeom prst="rect">
              <a:avLst/>
            </a:prstGeom>
            <a:solidFill>
              <a:schemeClr val="accent5">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8C4C1E-29DD-46EE-BA7E-DEB0E4E28E90}"/>
                </a:ext>
              </a:extLst>
            </p:cNvPr>
            <p:cNvSpPr/>
            <p:nvPr/>
          </p:nvSpPr>
          <p:spPr>
            <a:xfrm rot="5400000">
              <a:off x="5380217" y="1333349"/>
              <a:ext cx="1431566" cy="5486400"/>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421494-8140-43E6-B3A9-532A84D76958}"/>
                </a:ext>
              </a:extLst>
            </p:cNvPr>
            <p:cNvSpPr/>
            <p:nvPr/>
          </p:nvSpPr>
          <p:spPr>
            <a:xfrm rot="18379961">
              <a:off x="5321152" y="1237752"/>
              <a:ext cx="1499566" cy="5486400"/>
            </a:xfrm>
            <a:prstGeom prst="rect">
              <a:avLst/>
            </a:prstGeom>
            <a:solidFill>
              <a:schemeClr val="accent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98F058-3882-417C-95DE-1FFD3FDB7334}"/>
                </a:ext>
              </a:extLst>
            </p:cNvPr>
            <p:cNvSpPr txBox="1"/>
            <p:nvPr/>
          </p:nvSpPr>
          <p:spPr>
            <a:xfrm>
              <a:off x="3742483" y="3857220"/>
              <a:ext cx="1173111"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2005-2008</a:t>
              </a:r>
            </a:p>
            <a:p>
              <a:r>
                <a:rPr lang="en-US" sz="1400" dirty="0">
                  <a:latin typeface="Segoe UI" panose="020B0502040204020203" pitchFamily="34" charset="0"/>
                  <a:ea typeface="Segoe UI" panose="020B0502040204020203" pitchFamily="34" charset="0"/>
                  <a:cs typeface="Segoe UI" panose="020B0502040204020203" pitchFamily="34" charset="0"/>
                </a:rPr>
                <a:t>n = 125</a:t>
              </a:r>
            </a:p>
          </p:txBody>
        </p:sp>
        <p:sp>
          <p:nvSpPr>
            <p:cNvPr id="8" name="TextBox 7">
              <a:extLst>
                <a:ext uri="{FF2B5EF4-FFF2-40B4-BE49-F238E27FC236}">
                  <a16:creationId xmlns:a16="http://schemas.microsoft.com/office/drawing/2014/main" id="{A76D3176-4ADE-4C7D-8C85-30175DAFB5C8}"/>
                </a:ext>
              </a:extLst>
            </p:cNvPr>
            <p:cNvSpPr txBox="1"/>
            <p:nvPr/>
          </p:nvSpPr>
          <p:spPr>
            <a:xfrm>
              <a:off x="4051217" y="2560091"/>
              <a:ext cx="1173110"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2009-2012 </a:t>
              </a:r>
            </a:p>
            <a:p>
              <a:r>
                <a:rPr lang="en-US" sz="1400" dirty="0">
                  <a:latin typeface="Segoe UI" panose="020B0502040204020203" pitchFamily="34" charset="0"/>
                  <a:ea typeface="Segoe UI" panose="020B0502040204020203" pitchFamily="34" charset="0"/>
                  <a:cs typeface="Segoe UI" panose="020B0502040204020203" pitchFamily="34" charset="0"/>
                </a:rPr>
                <a:t>n = 180</a:t>
              </a:r>
            </a:p>
          </p:txBody>
        </p:sp>
        <p:sp>
          <p:nvSpPr>
            <p:cNvPr id="9" name="TextBox 8">
              <a:extLst>
                <a:ext uri="{FF2B5EF4-FFF2-40B4-BE49-F238E27FC236}">
                  <a16:creationId xmlns:a16="http://schemas.microsoft.com/office/drawing/2014/main" id="{6C38254B-E044-49AD-9311-593E83A1D84A}"/>
                </a:ext>
              </a:extLst>
            </p:cNvPr>
            <p:cNvSpPr txBox="1"/>
            <p:nvPr/>
          </p:nvSpPr>
          <p:spPr>
            <a:xfrm>
              <a:off x="5568147" y="1450462"/>
              <a:ext cx="1103917"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2013-2016 </a:t>
              </a:r>
            </a:p>
            <a:p>
              <a:r>
                <a:rPr lang="en-US" sz="1400" dirty="0">
                  <a:latin typeface="Segoe UI" panose="020B0502040204020203" pitchFamily="34" charset="0"/>
                  <a:ea typeface="Segoe UI" panose="020B0502040204020203" pitchFamily="34" charset="0"/>
                  <a:cs typeface="Segoe UI" panose="020B0502040204020203" pitchFamily="34" charset="0"/>
                </a:rPr>
                <a:t>n = 180</a:t>
              </a:r>
            </a:p>
          </p:txBody>
        </p:sp>
        <p:sp>
          <p:nvSpPr>
            <p:cNvPr id="10" name="TextBox 9">
              <a:extLst>
                <a:ext uri="{FF2B5EF4-FFF2-40B4-BE49-F238E27FC236}">
                  <a16:creationId xmlns:a16="http://schemas.microsoft.com/office/drawing/2014/main" id="{8CC34482-48FB-4A8F-965C-85DC082B6F83}"/>
                </a:ext>
              </a:extLst>
            </p:cNvPr>
            <p:cNvSpPr txBox="1"/>
            <p:nvPr/>
          </p:nvSpPr>
          <p:spPr>
            <a:xfrm>
              <a:off x="5740441" y="3857220"/>
              <a:ext cx="759329" cy="333904"/>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n = 52</a:t>
              </a:r>
            </a:p>
          </p:txBody>
        </p:sp>
      </p:grpSp>
      <p:pic>
        <p:nvPicPr>
          <p:cNvPr id="13" name="Picture 12">
            <a:extLst>
              <a:ext uri="{FF2B5EF4-FFF2-40B4-BE49-F238E27FC236}">
                <a16:creationId xmlns:a16="http://schemas.microsoft.com/office/drawing/2014/main" id="{D3ECED95-93F2-4C7A-ACD3-95C880E7B5C7}"/>
              </a:ext>
            </a:extLst>
          </p:cNvPr>
          <p:cNvPicPr>
            <a:picLocks noChangeAspect="1"/>
          </p:cNvPicPr>
          <p:nvPr/>
        </p:nvPicPr>
        <p:blipFill>
          <a:blip r:embed="rId2"/>
          <a:stretch>
            <a:fillRect/>
          </a:stretch>
        </p:blipFill>
        <p:spPr>
          <a:xfrm>
            <a:off x="733888" y="676838"/>
            <a:ext cx="10724223" cy="408921"/>
          </a:xfrm>
          <a:prstGeom prst="rect">
            <a:avLst/>
          </a:prstGeom>
        </p:spPr>
      </p:pic>
    </p:spTree>
    <p:extLst>
      <p:ext uri="{BB962C8B-B14F-4D97-AF65-F5344CB8AC3E}">
        <p14:creationId xmlns:p14="http://schemas.microsoft.com/office/powerpoint/2010/main" val="203606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pic>
        <p:nvPicPr>
          <p:cNvPr id="4" name="Picture 3">
            <a:extLst>
              <a:ext uri="{FF2B5EF4-FFF2-40B4-BE49-F238E27FC236}">
                <a16:creationId xmlns:a16="http://schemas.microsoft.com/office/drawing/2014/main" id="{E9009DA1-2FD1-4DCE-AA6F-5A83E1C1EFE1}"/>
              </a:ext>
            </a:extLst>
          </p:cNvPr>
          <p:cNvPicPr>
            <a:picLocks noChangeAspect="1"/>
          </p:cNvPicPr>
          <p:nvPr/>
        </p:nvPicPr>
        <p:blipFill>
          <a:blip r:embed="rId2"/>
          <a:stretch>
            <a:fillRect/>
          </a:stretch>
        </p:blipFill>
        <p:spPr>
          <a:xfrm>
            <a:off x="780165" y="827115"/>
            <a:ext cx="11151423" cy="5325301"/>
          </a:xfrm>
          <a:prstGeom prst="rect">
            <a:avLst/>
          </a:prstGeom>
        </p:spPr>
      </p:pic>
    </p:spTree>
    <p:extLst>
      <p:ext uri="{BB962C8B-B14F-4D97-AF65-F5344CB8AC3E}">
        <p14:creationId xmlns:p14="http://schemas.microsoft.com/office/powerpoint/2010/main" val="1518695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BAEBB-1BED-4309-AB67-75A074D95AAC}"/>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4" name="Picture 3">
            <a:extLst>
              <a:ext uri="{FF2B5EF4-FFF2-40B4-BE49-F238E27FC236}">
                <a16:creationId xmlns:a16="http://schemas.microsoft.com/office/drawing/2014/main" id="{7564D6DA-C13F-4F38-AE44-C59691ACDD57}"/>
              </a:ext>
            </a:extLst>
          </p:cNvPr>
          <p:cNvPicPr>
            <a:picLocks noChangeAspect="1"/>
          </p:cNvPicPr>
          <p:nvPr/>
        </p:nvPicPr>
        <p:blipFill>
          <a:blip r:embed="rId2"/>
          <a:stretch>
            <a:fillRect/>
          </a:stretch>
        </p:blipFill>
        <p:spPr>
          <a:xfrm>
            <a:off x="798989" y="787511"/>
            <a:ext cx="10327689" cy="5580050"/>
          </a:xfrm>
          <a:prstGeom prst="rect">
            <a:avLst/>
          </a:prstGeom>
        </p:spPr>
      </p:pic>
    </p:spTree>
    <p:extLst>
      <p:ext uri="{BB962C8B-B14F-4D97-AF65-F5344CB8AC3E}">
        <p14:creationId xmlns:p14="http://schemas.microsoft.com/office/powerpoint/2010/main" val="2911963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70000" lnSpcReduction="20000"/>
          </a:bodyPr>
          <a:lstStyle/>
          <a:p>
            <a:r>
              <a:rPr lang="en-US" dirty="0"/>
              <a:t>Le </a:t>
            </a:r>
            <a:r>
              <a:rPr lang="en-US" dirty="0" err="1"/>
              <a:t>bref</a:t>
            </a:r>
            <a:r>
              <a:rPr lang="en-US" dirty="0"/>
              <a:t> rapport </a:t>
            </a:r>
            <a:r>
              <a:rPr lang="en-US" dirty="0" err="1"/>
              <a:t>intitulé</a:t>
            </a:r>
            <a:r>
              <a:rPr lang="en-US" dirty="0"/>
              <a:t> </a:t>
            </a:r>
            <a:r>
              <a:rPr lang="fr-FR" i="1" dirty="0"/>
              <a:t>Investissements dans la recherche sur la survie au cancer au Canada de 2005 à 2016</a:t>
            </a:r>
            <a:r>
              <a:rPr lang="en-US" dirty="0"/>
              <a:t>, </a:t>
            </a:r>
            <a:r>
              <a:rPr lang="fr-FR" dirty="0"/>
              <a:t>est disponible en version électronique à l’adresse </a:t>
            </a:r>
            <a:r>
              <a:rPr lang="en-US" dirty="0">
                <a:hlinkClick r:id="rId2"/>
              </a:rPr>
              <a:t>http://www.ccra-acrc.ca</a:t>
            </a:r>
            <a:r>
              <a:rPr lang="en-US" dirty="0"/>
              <a:t>. </a:t>
            </a:r>
            <a:r>
              <a:rPr lang="fr-FR" dirty="0"/>
              <a:t>La production de ce rapport a été rendue possible grâce à une collaboration et à une contribution financière du Partenariat canadien contre le cancer et de Santé Canada.</a:t>
            </a:r>
          </a:p>
          <a:p>
            <a:r>
              <a:rPr lang="en-US" dirty="0"/>
              <a:t>Le </a:t>
            </a:r>
            <a:r>
              <a:rPr lang="fr-FR" i="1" dirty="0"/>
              <a:t>Cadre pancanadien de recherche sur la survie au cancer</a:t>
            </a:r>
            <a:r>
              <a:rPr lang="en-US" dirty="0"/>
              <a:t>, </a:t>
            </a:r>
            <a:r>
              <a:rPr lang="fr-FR" dirty="0"/>
              <a:t>publié en 2017, est également disponible sur notre site Web.</a:t>
            </a:r>
            <a:r>
              <a:rPr lang="en-US" dirty="0"/>
              <a:t> </a:t>
            </a:r>
            <a:r>
              <a:rPr lang="fr-FR" dirty="0"/>
              <a:t>Le cadre recense les domaines d’investissement prioritaires ainsi que les moyens de faciliter l’application des connaissances.</a:t>
            </a:r>
          </a:p>
          <a:p>
            <a:r>
              <a:rPr lang="fr-FR" dirty="0"/>
              <a:t>La réalisation de ce rapport n’aurait pas été possible sans les conseils </a:t>
            </a:r>
            <a:r>
              <a:rPr lang="fr-FR" dirty="0" err="1"/>
              <a:t>conseils</a:t>
            </a:r>
            <a:r>
              <a:rPr lang="fr-FR" dirty="0"/>
              <a:t> des personnes suivantes : D</a:t>
            </a:r>
            <a:r>
              <a:rPr lang="fr-FR" baseline="30000" dirty="0"/>
              <a:t>r</a:t>
            </a:r>
            <a:r>
              <a:rPr lang="fr-FR" dirty="0"/>
              <a:t> </a:t>
            </a:r>
            <a:r>
              <a:rPr lang="en-US" dirty="0"/>
              <a:t>Judy Bray (</a:t>
            </a:r>
            <a:r>
              <a:rPr lang="fr-FR" dirty="0"/>
              <a:t>Société canadienne du cancer</a:t>
            </a:r>
            <a:r>
              <a:rPr lang="en-US" dirty="0"/>
              <a:t>), </a:t>
            </a:r>
            <a:r>
              <a:rPr lang="fr-FR" dirty="0"/>
              <a:t>D</a:t>
            </a:r>
            <a:r>
              <a:rPr lang="fr-FR" baseline="30000" dirty="0"/>
              <a:t>r </a:t>
            </a:r>
            <a:r>
              <a:rPr lang="en-US" dirty="0"/>
              <a:t>Craig Earle (</a:t>
            </a:r>
            <a:r>
              <a:rPr lang="fr-FR" dirty="0"/>
              <a:t>Partenariat canadien contre le cancer</a:t>
            </a:r>
            <a:r>
              <a:rPr lang="en-US" dirty="0"/>
              <a:t>), Stuart Edmonds (Cancer de la prostate Canada), Jim Hudson (consultant) et Stephen Robbins (</a:t>
            </a:r>
            <a:r>
              <a:rPr lang="fr-FR" dirty="0"/>
              <a:t>Institut de recherche sur le cancer des IRSC</a:t>
            </a:r>
            <a:r>
              <a:rPr lang="en-US" dirty="0"/>
              <a:t>).</a:t>
            </a:r>
          </a:p>
          <a:p>
            <a:r>
              <a:rPr lang="fr-FR" dirty="0"/>
              <a:t>Pour toute question concernant ce projet, veuillez communiquer directement avec la directrice de l’Enquête canadienne sur la recherche sur le cancer, à </a:t>
            </a:r>
            <a:r>
              <a:rPr lang="en-US" dirty="0">
                <a:hlinkClick r:id="rId3"/>
              </a:rPr>
              <a:t>info@ccra-acrc.ca</a:t>
            </a:r>
            <a:r>
              <a:rPr lang="en-US" dirty="0"/>
              <a:t>.</a:t>
            </a:r>
          </a:p>
        </p:txBody>
      </p:sp>
      <p:sp>
        <p:nvSpPr>
          <p:cNvPr id="28674" name="Title 1"/>
          <p:cNvSpPr>
            <a:spLocks noGrp="1"/>
          </p:cNvSpPr>
          <p:nvPr>
            <p:ph type="title"/>
          </p:nvPr>
        </p:nvSpPr>
        <p:spPr/>
        <p:txBody>
          <a:bodyPr/>
          <a:lstStyle/>
          <a:p>
            <a:r>
              <a:rPr lang="fr-CA" dirty="0"/>
              <a:t>Information supplémentaire</a:t>
            </a:r>
            <a:endParaRPr lang="en-US" dirty="0"/>
          </a:p>
        </p:txBody>
      </p:sp>
      <p:sp>
        <p:nvSpPr>
          <p:cNvPr id="23556"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347091845"/>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dirty="0">
                          <a:solidFill>
                            <a:schemeClr val="accent3"/>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normAutofit fontScale="92500" lnSpcReduction="20000"/>
          </a:bodyPr>
          <a:lstStyle/>
          <a:p>
            <a:r>
              <a:rPr lang="fr-CA" dirty="0"/>
              <a:t>Ce rapport est une mise à jour d’une première analyse sur l’investissement dans la </a:t>
            </a:r>
            <a:r>
              <a:rPr lang="fr-FR" dirty="0"/>
              <a:t>recherche sur la survie au cancer</a:t>
            </a:r>
            <a:r>
              <a:rPr lang="fr-CA" dirty="0"/>
              <a:t> qui a été faite au cours de la période de 2005 à 2008. Jusqu’alors, il n’existait pas d’étude à grande échelle portant sur les investissements dans la recherche sur la survie au cancer au Canada.</a:t>
            </a:r>
            <a:endParaRPr lang="fr-FR" dirty="0"/>
          </a:p>
          <a:p>
            <a:r>
              <a:rPr lang="fr-FR" dirty="0"/>
              <a:t>En tant qu’initiative d’</a:t>
            </a:r>
            <a:r>
              <a:rPr lang="fr-FR" i="1" dirty="0"/>
              <a:t>Objectif 2020</a:t>
            </a:r>
            <a:r>
              <a:rPr lang="fr-FR" dirty="0"/>
              <a:t>, un cadre pancanadien de recherche sur la survie au cancer a été publié pour cerner les domaines prioritaires de recherche et les moyens de faciliter l’application des connaissances. Il est important de suivre les progrès accomplis en vue d’atteindre ces priorités.</a:t>
            </a:r>
          </a:p>
          <a:p>
            <a:r>
              <a:rPr lang="fr-FR" dirty="0"/>
              <a:t>On estime qu’il y aura près de deux millions de survivants du cancer au Canada d’ici 2020.</a:t>
            </a:r>
            <a:endParaRPr lang="fr-CA" dirty="0"/>
          </a:p>
        </p:txBody>
      </p:sp>
      <p:sp>
        <p:nvSpPr>
          <p:cNvPr id="5122" name="Title 1"/>
          <p:cNvSpPr>
            <a:spLocks noGrp="1"/>
          </p:cNvSpPr>
          <p:nvPr>
            <p:ph type="title"/>
          </p:nvPr>
        </p:nvSpPr>
        <p:spPr/>
        <p:txBody>
          <a:bodyPr>
            <a:normAutofit fontScale="90000"/>
          </a:bodyPr>
          <a:lstStyle/>
          <a:p>
            <a:r>
              <a:rPr lang="fr-FR" dirty="0"/>
              <a:t>Pourquoi RÉDIGER un rapport sur ces investissements?</a:t>
            </a:r>
            <a:endParaRPr lang="en-US" dirty="0"/>
          </a:p>
        </p:txBody>
      </p:sp>
      <p:sp>
        <p:nvSpPr>
          <p:cNvPr id="4100" name="Slide Number Placeholder 4"/>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70000" lnSpcReduction="20000"/>
          </a:bodyPr>
          <a:lstStyle/>
          <a:p>
            <a:r>
              <a:rPr lang="fr-FR" dirty="0"/>
              <a:t>L’Enquête canadienne sur la recherche sur le cancer (ECRC) a servi de source de données principale. Il s’agit d’une base de données de plus de 22 000 projets de recherche financés par 42 organismes gouvernementaux et du secteur bénévole qui ont été menés de 2005 à 2016.</a:t>
            </a:r>
          </a:p>
          <a:p>
            <a:r>
              <a:rPr lang="fr-FR" dirty="0"/>
              <a:t>Un total de 3 163 projets entièrement classés dans la catégorie 6 de la Common Scientific </a:t>
            </a:r>
            <a:r>
              <a:rPr lang="fr-FR" dirty="0" err="1"/>
              <a:t>Outline</a:t>
            </a:r>
            <a:r>
              <a:rPr lang="fr-FR" dirty="0"/>
              <a:t> (CSO) – Recherche sur la lutte contre le cancer, la survie et l’analyse de résultats, comprenant un code appliqué aux soins des patients et à la survie, ont été examinés puis exclus ou inclus dans l’échantillon de l’étude. L’échantillon final comprenait 1 660 projets qui ont été codés selon trois dimensions : population étudiée, sujet de recherche et type de recherche.</a:t>
            </a:r>
            <a:endParaRPr lang="en-US" dirty="0"/>
          </a:p>
          <a:p>
            <a:r>
              <a:rPr lang="fr-FR"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FR" dirty="0"/>
              <a:t>L’établissement auquel le chercheur principal (CP) désigné était affilié a été utilisé pour effectuer les analyses fondées sur la région géographique (province).</a:t>
            </a:r>
          </a:p>
        </p:txBody>
      </p:sp>
      <p:sp>
        <p:nvSpPr>
          <p:cNvPr id="7170" name="Title 1"/>
          <p:cNvSpPr>
            <a:spLocks noGrp="1"/>
          </p:cNvSpPr>
          <p:nvPr>
            <p:ph type="title"/>
          </p:nvPr>
        </p:nvSpPr>
        <p:spPr/>
        <p:txBody>
          <a:bodyPr/>
          <a:lstStyle/>
          <a:p>
            <a:r>
              <a:rPr lang="en-US" dirty="0" err="1"/>
              <a:t>Méthodologie</a:t>
            </a:r>
            <a:endParaRPr lang="en-US" dirty="0"/>
          </a:p>
        </p:txBody>
      </p:sp>
      <p:sp>
        <p:nvSpPr>
          <p:cNvPr id="512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a:p>
        </p:txBody>
      </p:sp>
    </p:spTree>
    <p:extLst>
      <p:ext uri="{BB962C8B-B14F-4D97-AF65-F5344CB8AC3E}">
        <p14:creationId xmlns:p14="http://schemas.microsoft.com/office/powerpoint/2010/main" val="25949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04EFDF-1E79-4F92-A46D-982EC9000AC4}"/>
              </a:ext>
            </a:extLst>
          </p:cNvPr>
          <p:cNvSpPr>
            <a:spLocks noGrp="1"/>
          </p:cNvSpPr>
          <p:nvPr>
            <p:ph type="title"/>
          </p:nvPr>
        </p:nvSpPr>
        <p:spPr/>
        <p:txBody>
          <a:bodyPr>
            <a:normAutofit fontScale="90000"/>
          </a:bodyPr>
          <a:lstStyle/>
          <a:p>
            <a:r>
              <a:rPr lang="fr-CA" dirty="0"/>
              <a:t>CLASSIFICATION POUR LA RECHERCHE SUR </a:t>
            </a:r>
            <a:r>
              <a:rPr lang="fr-FR" dirty="0"/>
              <a:t>la survie au cancer</a:t>
            </a:r>
            <a:endParaRPr lang="en-US" dirty="0"/>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5</a:t>
            </a:fld>
            <a:endParaRPr lang="en-US" dirty="0"/>
          </a:p>
        </p:txBody>
      </p:sp>
      <p:pic>
        <p:nvPicPr>
          <p:cNvPr id="4" name="Picture 3">
            <a:extLst>
              <a:ext uri="{FF2B5EF4-FFF2-40B4-BE49-F238E27FC236}">
                <a16:creationId xmlns:a16="http://schemas.microsoft.com/office/drawing/2014/main" id="{6935A7C5-FC11-4084-820E-A414BD92C418}"/>
              </a:ext>
            </a:extLst>
          </p:cNvPr>
          <p:cNvPicPr>
            <a:picLocks noChangeAspect="1"/>
          </p:cNvPicPr>
          <p:nvPr/>
        </p:nvPicPr>
        <p:blipFill>
          <a:blip r:embed="rId2"/>
          <a:stretch>
            <a:fillRect/>
          </a:stretch>
        </p:blipFill>
        <p:spPr>
          <a:xfrm>
            <a:off x="2359905" y="1763489"/>
            <a:ext cx="7836335" cy="4699463"/>
          </a:xfrm>
          <a:prstGeom prst="rect">
            <a:avLst/>
          </a:prstGeom>
        </p:spPr>
      </p:pic>
    </p:spTree>
    <p:extLst>
      <p:ext uri="{BB962C8B-B14F-4D97-AF65-F5344CB8AC3E}">
        <p14:creationId xmlns:p14="http://schemas.microsoft.com/office/powerpoint/2010/main" val="160825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r>
              <a:rPr lang="fr-CA" dirty="0"/>
              <a:t>Pour chaque projet, les investissements sont fondés sur un calcul proportionnel qui suppose que les fonds du projet ont été payés en versements mensuels égaux </a:t>
            </a:r>
            <a:r>
              <a:rPr lang="fr-FR" dirty="0"/>
              <a:t>conformément aux dates </a:t>
            </a:r>
            <a:r>
              <a:rPr lang="fr-CA" dirty="0"/>
              <a:t>de début et de fin du projet. Le financement des projets a été calculé pour la période </a:t>
            </a:r>
            <a:r>
              <a:rPr lang="fr-FR" dirty="0"/>
              <a:t>allant </a:t>
            </a:r>
            <a:r>
              <a:rPr lang="fr-CA" dirty="0"/>
              <a:t>du 1</a:t>
            </a:r>
            <a:r>
              <a:rPr lang="fr-CA" baseline="30000" dirty="0"/>
              <a:t>er </a:t>
            </a:r>
            <a:r>
              <a:rPr lang="fr-CA" dirty="0"/>
              <a:t>janvier 2005 au 31 décembre 2016, et une moyenne a été établie pour obtenir un montant annuel.</a:t>
            </a:r>
          </a:p>
          <a:p>
            <a:r>
              <a:rPr lang="fr-FR" dirty="0"/>
              <a:t>Les budgets des projets ont été pondérés pour refléter le degré de pertinence par rapport à la survie au cancer.</a:t>
            </a:r>
            <a:endParaRPr lang="en-US" dirty="0"/>
          </a:p>
        </p:txBody>
      </p:sp>
      <p:sp>
        <p:nvSpPr>
          <p:cNvPr id="10242" name="Title 1"/>
          <p:cNvSpPr>
            <a:spLocks noGrp="1"/>
          </p:cNvSpPr>
          <p:nvPr>
            <p:ph type="title"/>
          </p:nvPr>
        </p:nvSpPr>
        <p:spPr/>
        <p:txBody>
          <a:bodyPr/>
          <a:lstStyle/>
          <a:p>
            <a:r>
              <a:rPr lang="fr-FR" dirty="0"/>
              <a:t>Conventions d’établissement de rapport</a:t>
            </a:r>
            <a:endParaRPr lang="en-US" dirty="0"/>
          </a:p>
        </p:txBody>
      </p:sp>
      <p:sp>
        <p:nvSpPr>
          <p:cNvPr id="6148"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6</a:t>
            </a:fld>
            <a:endParaRPr lang="en-US"/>
          </a:p>
        </p:txBody>
      </p:sp>
    </p:spTree>
    <p:extLst>
      <p:ext uri="{BB962C8B-B14F-4D97-AF65-F5344CB8AC3E}">
        <p14:creationId xmlns:p14="http://schemas.microsoft.com/office/powerpoint/2010/main" val="385916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a:bodyPr>
          <a:lstStyle/>
          <a:p>
            <a:r>
              <a:rPr lang="fr-FR" dirty="0"/>
              <a:t>Des recherches pertinentes peuvent être entreprises par des organisations de lutte contre le cancer et des organisations œuvrant dans des domaines différents qui ne participent pas à l’ECRC. Nous nous attendons à ce que ce soit le cas, mais nous ne pouvons pas quantifier l’ampleur de cet investissement.</a:t>
            </a:r>
          </a:p>
          <a:p>
            <a:r>
              <a:rPr lang="fr-FR" dirty="0"/>
              <a:t>Les chiffres relatifs à l’investissement pour la Colombie-Britannique pourraient sous-représenter le financement alloué à la recherche sur la survie au cancer dans la province, car la BC Cancer Agency et sa fondation ne fournissent pas de données à l’ECRC.</a:t>
            </a:r>
            <a:endParaRPr lang="en-US" dirty="0"/>
          </a:p>
        </p:txBody>
      </p:sp>
      <p:sp>
        <p:nvSpPr>
          <p:cNvPr id="11266" name="Title 1"/>
          <p:cNvSpPr>
            <a:spLocks noGrp="1"/>
          </p:cNvSpPr>
          <p:nvPr>
            <p:ph type="title"/>
          </p:nvPr>
        </p:nvSpPr>
        <p:spPr/>
        <p:txBody>
          <a:bodyPr/>
          <a:lstStyle/>
          <a:p>
            <a:r>
              <a:rPr lang="en-US" dirty="0"/>
              <a:t>LIMITES</a:t>
            </a:r>
          </a:p>
        </p:txBody>
      </p:sp>
      <p:sp>
        <p:nvSpPr>
          <p:cNvPr id="717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a:p>
        </p:txBody>
      </p:sp>
    </p:spTree>
    <p:extLst>
      <p:ext uri="{BB962C8B-B14F-4D97-AF65-F5344CB8AC3E}">
        <p14:creationId xmlns:p14="http://schemas.microsoft.com/office/powerpoint/2010/main" val="368831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77500" lnSpcReduction="20000"/>
          </a:bodyPr>
          <a:lstStyle/>
          <a:p>
            <a:r>
              <a:rPr lang="fr-CA" dirty="0"/>
              <a:t>Au cours des 12 années</a:t>
            </a:r>
            <a:r>
              <a:rPr lang="fr-FR" dirty="0"/>
              <a:t>, 211,1 M$ ont été investis dans la recherche sur la survie au cancer, ce qui représentait </a:t>
            </a:r>
            <a:r>
              <a:rPr lang="en-US" dirty="0"/>
              <a:t>3,6 % </a:t>
            </a:r>
            <a:r>
              <a:rPr lang="fr-FR" dirty="0"/>
              <a:t>de l’investissement total dans la recherche sur le cancer. </a:t>
            </a:r>
          </a:p>
          <a:p>
            <a:r>
              <a:rPr lang="fr-CA" dirty="0"/>
              <a:t>L’investissement a augmenté de façon constante de 2005 à 2015 et a légèrement fléchi en 2016 pour s’établir à </a:t>
            </a:r>
            <a:r>
              <a:rPr lang="en-US" dirty="0"/>
              <a:t>23,6</a:t>
            </a:r>
            <a:r>
              <a:rPr lang="fr-CA" dirty="0"/>
              <a:t> M$. La proportion de l’investissement provenant de programmes ciblés a également diminué en 2016. </a:t>
            </a:r>
          </a:p>
          <a:p>
            <a:r>
              <a:rPr lang="fr-FR" dirty="0"/>
              <a:t>En 2013-2016, 21 % du total des investissements dans la recherche sur la survie au cancer ont été consacrés aux enfants et aux adolescents, un pourcentage croissant.</a:t>
            </a:r>
          </a:p>
          <a:p>
            <a:r>
              <a:rPr lang="fr-FR" dirty="0"/>
              <a:t>Ensemble, les organisations du gouvernement fédéral représentaient 46 % de l’investissement dans la recherche sur la survie au cancer, peu importe la période. En 2013-2016, les organismes du secteur bénévole représentaient 38 % des investissements dans la recherche sur la survie au cancer, ce qui était proportionnellement supérieur au pourcentage de l’investissement global dans la recherche sur le cancer.</a:t>
            </a:r>
            <a:endParaRPr lang="en-US" dirty="0"/>
          </a:p>
        </p:txBody>
      </p:sp>
      <p:sp>
        <p:nvSpPr>
          <p:cNvPr id="2" name="Title 1"/>
          <p:cNvSpPr>
            <a:spLocks noGrp="1"/>
          </p:cNvSpPr>
          <p:nvPr>
            <p:ph type="title"/>
          </p:nvPr>
        </p:nvSpPr>
        <p:spPr/>
        <p:txBody>
          <a:bodyPr/>
          <a:lstStyle/>
          <a:p>
            <a:r>
              <a:rPr lang="en-US" dirty="0"/>
              <a:t>A. INVESTISSEMENT GLOBAL</a:t>
            </a:r>
          </a:p>
        </p:txBody>
      </p:sp>
      <p:sp>
        <p:nvSpPr>
          <p:cNvPr id="922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9</a:t>
            </a:fld>
            <a:endParaRPr lang="en-US"/>
          </a:p>
        </p:txBody>
      </p:sp>
      <p:pic>
        <p:nvPicPr>
          <p:cNvPr id="3" name="Picture 2">
            <a:extLst>
              <a:ext uri="{FF2B5EF4-FFF2-40B4-BE49-F238E27FC236}">
                <a16:creationId xmlns:a16="http://schemas.microsoft.com/office/drawing/2014/main" id="{E71405B8-A86A-4727-AD46-63434747D6B0}"/>
              </a:ext>
            </a:extLst>
          </p:cNvPr>
          <p:cNvPicPr>
            <a:picLocks noChangeAspect="1"/>
          </p:cNvPicPr>
          <p:nvPr/>
        </p:nvPicPr>
        <p:blipFill>
          <a:blip r:embed="rId2"/>
          <a:stretch>
            <a:fillRect/>
          </a:stretch>
        </p:blipFill>
        <p:spPr>
          <a:xfrm>
            <a:off x="683731" y="685804"/>
            <a:ext cx="10824538" cy="5555810"/>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21">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4472C4"/>
      </a:hlink>
      <a:folHlink>
        <a:srgbClr val="4472C4"/>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1129</Words>
  <Application>Microsoft Office PowerPoint</Application>
  <PresentationFormat>Widescreen</PresentationFormat>
  <Paragraphs>85</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Gill Sans</vt:lpstr>
      <vt:lpstr>Segoe Pro</vt:lpstr>
      <vt:lpstr>Segoe UI</vt:lpstr>
      <vt:lpstr>Wingdings</vt:lpstr>
      <vt:lpstr>Office Theme</vt:lpstr>
      <vt:lpstr>Investissements dans la recherche sur la survie au cancer au Canada de 2005 à 2016</vt:lpstr>
      <vt:lpstr>Introduction</vt:lpstr>
      <vt:lpstr>Pourquoi RÉDIGER un rapport sur ces investissements?</vt:lpstr>
      <vt:lpstr>Méthodologie</vt:lpstr>
      <vt:lpstr>CLASSIFICATION POUR LA RECHERCHE SUR la survie au cancer</vt:lpstr>
      <vt:lpstr>Conventions d’établissement de rapport</vt:lpstr>
      <vt:lpstr>LIMITES</vt:lpstr>
      <vt:lpstr>A. INVESTISSEMENT GLOBAL</vt:lpstr>
      <vt:lpstr>PowerPoint Presentation</vt:lpstr>
      <vt:lpstr>PowerPoint Presentation</vt:lpstr>
      <vt:lpstr>PowerPoint Presentation</vt:lpstr>
      <vt:lpstr>B. Investissements par organisme/programme de financement</vt:lpstr>
      <vt:lpstr>PowerPoint Presentation</vt:lpstr>
      <vt:lpstr>C. Investissements par mécanisme de financement et siège de cancer</vt:lpstr>
      <vt:lpstr>PowerPoint Presentation</vt:lpstr>
      <vt:lpstr>PowerPoint Presentation</vt:lpstr>
      <vt:lpstr>D. Investissements par sujet ET TYPE DE RECHERCHE</vt:lpstr>
      <vt:lpstr>PowerPoint Presentation</vt:lpstr>
      <vt:lpstr>PowerPoint Presentation</vt:lpstr>
      <vt:lpstr>E. chercheurs principaux désignés</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62</cp:revision>
  <dcterms:created xsi:type="dcterms:W3CDTF">2019-03-06T10:58:11Z</dcterms:created>
  <dcterms:modified xsi:type="dcterms:W3CDTF">2019-04-01T09:54:31Z</dcterms:modified>
</cp:coreProperties>
</file>