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6" r:id="rId2"/>
    <p:sldId id="298" r:id="rId3"/>
    <p:sldId id="258" r:id="rId4"/>
    <p:sldId id="259" r:id="rId5"/>
    <p:sldId id="260" r:id="rId6"/>
    <p:sldId id="261" r:id="rId7"/>
    <p:sldId id="262" r:id="rId8"/>
    <p:sldId id="263" r:id="rId9"/>
    <p:sldId id="265" r:id="rId10"/>
    <p:sldId id="266" r:id="rId11"/>
    <p:sldId id="267" r:id="rId12"/>
    <p:sldId id="269" r:id="rId13"/>
    <p:sldId id="270" r:id="rId14"/>
    <p:sldId id="271" r:id="rId15"/>
    <p:sldId id="272" r:id="rId16"/>
    <p:sldId id="273" r:id="rId17"/>
    <p:sldId id="274" r:id="rId18"/>
    <p:sldId id="275" r:id="rId19"/>
    <p:sldId id="276" r:id="rId20"/>
    <p:sldId id="277" r:id="rId21"/>
    <p:sldId id="278" r:id="rId22"/>
    <p:sldId id="279" r:id="rId23"/>
    <p:sldId id="299" r:id="rId24"/>
    <p:sldId id="281" r:id="rId25"/>
    <p:sldId id="282" r:id="rId26"/>
    <p:sldId id="283"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31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16215A-6710-489B-9100-54940B6CE9B9}" v="1" dt="2020-08-25T19:49:36.2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03" autoAdjust="0"/>
    <p:restoredTop sz="94660"/>
  </p:normalViewPr>
  <p:slideViewPr>
    <p:cSldViewPr snapToGrid="0">
      <p:cViewPr varScale="1">
        <p:scale>
          <a:sx n="64" d="100"/>
          <a:sy n="64" d="100"/>
        </p:scale>
        <p:origin x="988" y="5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berly Badovinac" userId="628638f2-a94e-4c2b-b7e7-19012596bc6f" providerId="ADAL" clId="{6F16215A-6710-489B-9100-54940B6CE9B9}"/>
    <pc:docChg chg="custSel modSld">
      <pc:chgData name="Kimberly Badovinac" userId="628638f2-a94e-4c2b-b7e7-19012596bc6f" providerId="ADAL" clId="{6F16215A-6710-489B-9100-54940B6CE9B9}" dt="2020-08-25T19:49:44.830" v="4" actId="14100"/>
      <pc:docMkLst>
        <pc:docMk/>
      </pc:docMkLst>
      <pc:sldChg chg="delSp modSp mod">
        <pc:chgData name="Kimberly Badovinac" userId="628638f2-a94e-4c2b-b7e7-19012596bc6f" providerId="ADAL" clId="{6F16215A-6710-489B-9100-54940B6CE9B9}" dt="2020-08-25T19:49:44.830" v="4" actId="14100"/>
        <pc:sldMkLst>
          <pc:docMk/>
          <pc:sldMk cId="3002046489" sldId="292"/>
        </pc:sldMkLst>
        <pc:picChg chg="del">
          <ac:chgData name="Kimberly Badovinac" userId="628638f2-a94e-4c2b-b7e7-19012596bc6f" providerId="ADAL" clId="{6F16215A-6710-489B-9100-54940B6CE9B9}" dt="2020-08-25T19:49:30.302" v="0" actId="478"/>
          <ac:picMkLst>
            <pc:docMk/>
            <pc:sldMk cId="3002046489" sldId="292"/>
            <ac:picMk id="2" creationId="{FD77DEA2-90F8-4AE3-8118-2D30213E2312}"/>
          </ac:picMkLst>
        </pc:picChg>
        <pc:picChg chg="mod">
          <ac:chgData name="Kimberly Badovinac" userId="628638f2-a94e-4c2b-b7e7-19012596bc6f" providerId="ADAL" clId="{6F16215A-6710-489B-9100-54940B6CE9B9}" dt="2020-08-25T19:49:44.830" v="4" actId="14100"/>
          <ac:picMkLst>
            <pc:docMk/>
            <pc:sldMk cId="3002046489" sldId="292"/>
            <ac:picMk id="3" creationId="{23B44276-5469-4701-832E-F16BFC18D4E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987324-FABD-43C5-B1C7-DE81BA1676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76E8C61-F03B-407C-8564-48479C1DB0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2D0526-3E0B-4097-AF92-54389819E7E0}" type="datetimeFigureOut">
              <a:rPr lang="en-US" smtClean="0"/>
              <a:t>8/25/2020</a:t>
            </a:fld>
            <a:endParaRPr lang="en-US"/>
          </a:p>
        </p:txBody>
      </p:sp>
      <p:sp>
        <p:nvSpPr>
          <p:cNvPr id="4" name="Footer Placeholder 3">
            <a:extLst>
              <a:ext uri="{FF2B5EF4-FFF2-40B4-BE49-F238E27FC236}">
                <a16:creationId xmlns:a16="http://schemas.microsoft.com/office/drawing/2014/main" id="{D4FAC393-EF6A-4CF4-937A-3D8123EE5C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D3839B4-9FED-4203-BF77-10D63392581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ABAED4-5226-41A7-BABB-BD4D1FBD1105}" type="slidenum">
              <a:rPr lang="en-US" smtClean="0"/>
              <a:t>‹#›</a:t>
            </a:fld>
            <a:endParaRPr lang="en-US"/>
          </a:p>
        </p:txBody>
      </p:sp>
    </p:spTree>
    <p:extLst>
      <p:ext uri="{BB962C8B-B14F-4D97-AF65-F5344CB8AC3E}">
        <p14:creationId xmlns:p14="http://schemas.microsoft.com/office/powerpoint/2010/main" val="2698507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B292A-3576-404B-9A44-4EDDFD551139}" type="datetimeFigureOut">
              <a:rPr lang="en-US" smtClean="0"/>
              <a:t>8/25/2020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8302E-E18A-471D-AEE1-A9AE66957EAD}" type="slidenum">
              <a:rPr lang="en-US" smtClean="0"/>
              <a:t>‹#›</a:t>
            </a:fld>
            <a:endParaRPr lang="en-US"/>
          </a:p>
        </p:txBody>
      </p:sp>
    </p:spTree>
    <p:extLst>
      <p:ext uri="{BB962C8B-B14F-4D97-AF65-F5344CB8AC3E}">
        <p14:creationId xmlns:p14="http://schemas.microsoft.com/office/powerpoint/2010/main" val="41728301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645E35-6761-4AAA-9636-F3D5C12854CC}" type="slidenum">
              <a:rPr lang="en-US" smtClean="0"/>
              <a:pPr fontAlgn="base">
                <a:spcBef>
                  <a:spcPct val="0"/>
                </a:spcBef>
                <a:spcAft>
                  <a:spcPct val="0"/>
                </a:spcAft>
                <a:defRPr/>
              </a:pPr>
              <a:t>3</a:t>
            </a:fld>
            <a:endParaRPr lang="en-US"/>
          </a:p>
        </p:txBody>
      </p:sp>
      <p:sp>
        <p:nvSpPr>
          <p:cNvPr id="45059"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712220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F11E0B-EF51-4781-B793-7DD8FDFFB0B9}" type="slidenum">
              <a:rPr lang="en-US" smtClean="0"/>
              <a:pPr fontAlgn="base">
                <a:spcBef>
                  <a:spcPct val="0"/>
                </a:spcBef>
                <a:spcAft>
                  <a:spcPct val="0"/>
                </a:spcAft>
                <a:defRPr/>
              </a:pPr>
              <a:t>12</a:t>
            </a:fld>
            <a:endParaRPr lang="en-US"/>
          </a:p>
        </p:txBody>
      </p:sp>
      <p:sp>
        <p:nvSpPr>
          <p:cNvPr id="54275"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920581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F11E0B-EF51-4781-B793-7DD8FDFFB0B9}" type="slidenum">
              <a:rPr lang="en-US" smtClean="0"/>
              <a:pPr fontAlgn="base">
                <a:spcBef>
                  <a:spcPct val="0"/>
                </a:spcBef>
                <a:spcAft>
                  <a:spcPct val="0"/>
                </a:spcAft>
                <a:defRPr/>
              </a:pPr>
              <a:t>13</a:t>
            </a:fld>
            <a:endParaRPr lang="en-US"/>
          </a:p>
        </p:txBody>
      </p:sp>
      <p:sp>
        <p:nvSpPr>
          <p:cNvPr id="54275"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111215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0CCF00-48D1-4019-8A06-F215D6D728A5}" type="slidenum">
              <a:rPr lang="en-US" smtClean="0"/>
              <a:pPr fontAlgn="base">
                <a:spcBef>
                  <a:spcPct val="0"/>
                </a:spcBef>
                <a:spcAft>
                  <a:spcPct val="0"/>
                </a:spcAft>
                <a:defRPr/>
              </a:pPr>
              <a:t>16</a:t>
            </a:fld>
            <a:endParaRPr lang="en-US"/>
          </a:p>
        </p:txBody>
      </p:sp>
      <p:sp>
        <p:nvSpPr>
          <p:cNvPr id="55299"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433858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56A708-D0A1-4228-A382-B9602341B112}" type="slidenum">
              <a:rPr lang="en-US" smtClean="0"/>
              <a:pPr fontAlgn="base">
                <a:spcBef>
                  <a:spcPct val="0"/>
                </a:spcBef>
                <a:spcAft>
                  <a:spcPct val="0"/>
                </a:spcAft>
                <a:defRPr/>
              </a:pPr>
              <a:t>17</a:t>
            </a:fld>
            <a:endParaRPr lang="en-US"/>
          </a:p>
        </p:txBody>
      </p:sp>
      <p:sp>
        <p:nvSpPr>
          <p:cNvPr id="56323"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47677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B0EDB3-BB9A-4AA3-9589-7F1E0A3FCEA0}" type="slidenum">
              <a:rPr lang="en-US" smtClean="0"/>
              <a:pPr fontAlgn="base">
                <a:spcBef>
                  <a:spcPct val="0"/>
                </a:spcBef>
                <a:spcAft>
                  <a:spcPct val="0"/>
                </a:spcAft>
                <a:defRPr/>
              </a:pPr>
              <a:t>18</a:t>
            </a:fld>
            <a:endParaRPr lang="en-US"/>
          </a:p>
        </p:txBody>
      </p:sp>
      <p:sp>
        <p:nvSpPr>
          <p:cNvPr id="57347" name="Rectangle 2"/>
          <p:cNvSpPr>
            <a:spLocks noGrp="1" noRot="1" noChangeAspect="1" noChangeArrowheads="1" noTextEdit="1"/>
          </p:cNvSpPr>
          <p:nvPr>
            <p:ph type="sldImg"/>
          </p:nvPr>
        </p:nvSpPr>
        <p:spPr bwMode="auto">
          <a:xfrm>
            <a:off x="717550" y="1162050"/>
            <a:ext cx="5575300" cy="3136900"/>
          </a:xfrm>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933038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C78451-2864-4E2B-A8EA-375665BD3987}" type="slidenum">
              <a:rPr lang="en-US" smtClean="0"/>
              <a:pPr fontAlgn="base">
                <a:spcBef>
                  <a:spcPct val="0"/>
                </a:spcBef>
                <a:spcAft>
                  <a:spcPct val="0"/>
                </a:spcAft>
                <a:defRPr/>
              </a:pPr>
              <a:t>19</a:t>
            </a:fld>
            <a:endParaRPr lang="en-US"/>
          </a:p>
        </p:txBody>
      </p:sp>
      <p:sp>
        <p:nvSpPr>
          <p:cNvPr id="58371"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97982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8AE2D4-074E-4977-B1BF-A9C11710B518}" type="slidenum">
              <a:rPr lang="en-US" smtClean="0"/>
              <a:pPr fontAlgn="base">
                <a:spcBef>
                  <a:spcPct val="0"/>
                </a:spcBef>
                <a:spcAft>
                  <a:spcPct val="0"/>
                </a:spcAft>
                <a:defRPr/>
              </a:pPr>
              <a:t>20</a:t>
            </a:fld>
            <a:endParaRPr lang="en-US"/>
          </a:p>
        </p:txBody>
      </p:sp>
      <p:sp>
        <p:nvSpPr>
          <p:cNvPr id="59395"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170681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1ADAF-0FF1-4A70-9DE7-71A2863AB594}" type="slidenum">
              <a:rPr lang="en-US" smtClean="0"/>
              <a:pPr fontAlgn="base">
                <a:spcBef>
                  <a:spcPct val="0"/>
                </a:spcBef>
                <a:spcAft>
                  <a:spcPct val="0"/>
                </a:spcAft>
                <a:defRPr/>
              </a:pPr>
              <a:t>22</a:t>
            </a:fld>
            <a:endParaRPr lang="en-US"/>
          </a:p>
        </p:txBody>
      </p:sp>
      <p:sp>
        <p:nvSpPr>
          <p:cNvPr id="60419"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Georgia" pitchFamily="18" charset="0"/>
            </a:endParaRPr>
          </a:p>
        </p:txBody>
      </p:sp>
    </p:spTree>
    <p:extLst>
      <p:ext uri="{BB962C8B-B14F-4D97-AF65-F5344CB8AC3E}">
        <p14:creationId xmlns:p14="http://schemas.microsoft.com/office/powerpoint/2010/main" val="106037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59642A-0477-485E-9443-A73E004EC0E2}" type="slidenum">
              <a:rPr lang="en-US" smtClean="0"/>
              <a:pPr fontAlgn="base">
                <a:spcBef>
                  <a:spcPct val="0"/>
                </a:spcBef>
                <a:spcAft>
                  <a:spcPct val="0"/>
                </a:spcAft>
                <a:defRPr/>
              </a:pPr>
              <a:t>24</a:t>
            </a:fld>
            <a:endParaRPr lang="en-US"/>
          </a:p>
        </p:txBody>
      </p:sp>
      <p:sp>
        <p:nvSpPr>
          <p:cNvPr id="61443"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8671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1ADAF-0FF1-4A70-9DE7-71A2863AB594}" type="slidenum">
              <a:rPr lang="en-US" smtClean="0"/>
              <a:pPr fontAlgn="base">
                <a:spcBef>
                  <a:spcPct val="0"/>
                </a:spcBef>
                <a:spcAft>
                  <a:spcPct val="0"/>
                </a:spcAft>
                <a:defRPr/>
              </a:pPr>
              <a:t>25</a:t>
            </a:fld>
            <a:endParaRPr lang="en-US"/>
          </a:p>
        </p:txBody>
      </p:sp>
      <p:sp>
        <p:nvSpPr>
          <p:cNvPr id="60419"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Georgia" pitchFamily="18" charset="0"/>
            </a:endParaRPr>
          </a:p>
        </p:txBody>
      </p:sp>
    </p:spTree>
    <p:extLst>
      <p:ext uri="{BB962C8B-B14F-4D97-AF65-F5344CB8AC3E}">
        <p14:creationId xmlns:p14="http://schemas.microsoft.com/office/powerpoint/2010/main" val="2209000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645E35-6761-4AAA-9636-F3D5C12854CC}" type="slidenum">
              <a:rPr lang="en-US" smtClean="0"/>
              <a:pPr fontAlgn="base">
                <a:spcBef>
                  <a:spcPct val="0"/>
                </a:spcBef>
                <a:spcAft>
                  <a:spcPct val="0"/>
                </a:spcAft>
                <a:defRPr/>
              </a:pPr>
              <a:t>4</a:t>
            </a:fld>
            <a:endParaRPr lang="en-US"/>
          </a:p>
        </p:txBody>
      </p:sp>
      <p:sp>
        <p:nvSpPr>
          <p:cNvPr id="45059"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001689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1ADAF-0FF1-4A70-9DE7-71A2863AB594}" type="slidenum">
              <a:rPr lang="en-US" smtClean="0"/>
              <a:pPr fontAlgn="base">
                <a:spcBef>
                  <a:spcPct val="0"/>
                </a:spcBef>
                <a:spcAft>
                  <a:spcPct val="0"/>
                </a:spcAft>
                <a:defRPr/>
              </a:pPr>
              <a:t>26</a:t>
            </a:fld>
            <a:endParaRPr lang="en-US"/>
          </a:p>
        </p:txBody>
      </p:sp>
      <p:sp>
        <p:nvSpPr>
          <p:cNvPr id="60419"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Georgia" pitchFamily="18" charset="0"/>
            </a:endParaRPr>
          </a:p>
        </p:txBody>
      </p:sp>
    </p:spTree>
    <p:extLst>
      <p:ext uri="{BB962C8B-B14F-4D97-AF65-F5344CB8AC3E}">
        <p14:creationId xmlns:p14="http://schemas.microsoft.com/office/powerpoint/2010/main" val="2380941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9EE680-2FFA-4726-AC78-D2985FDC0534}" type="slidenum">
              <a:rPr lang="en-US" smtClean="0"/>
              <a:pPr fontAlgn="base">
                <a:spcBef>
                  <a:spcPct val="0"/>
                </a:spcBef>
                <a:spcAft>
                  <a:spcPct val="0"/>
                </a:spcAft>
                <a:defRPr/>
              </a:pPr>
              <a:t>27</a:t>
            </a:fld>
            <a:endParaRPr lang="en-US"/>
          </a:p>
        </p:txBody>
      </p:sp>
      <p:sp>
        <p:nvSpPr>
          <p:cNvPr id="64515"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783331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E1D896-A66C-4CFC-AFB5-287DCB4B0F19}" type="slidenum">
              <a:rPr lang="en-US" smtClean="0"/>
              <a:pPr fontAlgn="base">
                <a:spcBef>
                  <a:spcPct val="0"/>
                </a:spcBef>
                <a:spcAft>
                  <a:spcPct val="0"/>
                </a:spcAft>
                <a:defRPr/>
              </a:pPr>
              <a:t>28</a:t>
            </a:fld>
            <a:endParaRPr lang="en-US"/>
          </a:p>
        </p:txBody>
      </p:sp>
      <p:sp>
        <p:nvSpPr>
          <p:cNvPr id="65539"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648009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AFA4B1-EB27-4002-97AC-399596945F94}" type="slidenum">
              <a:rPr lang="en-US" smtClean="0"/>
              <a:pPr fontAlgn="base">
                <a:spcBef>
                  <a:spcPct val="0"/>
                </a:spcBef>
                <a:spcAft>
                  <a:spcPct val="0"/>
                </a:spcAft>
                <a:defRPr/>
              </a:pPr>
              <a:t>31</a:t>
            </a:fld>
            <a:endParaRPr lang="en-US"/>
          </a:p>
        </p:txBody>
      </p:sp>
      <p:sp>
        <p:nvSpPr>
          <p:cNvPr id="66563"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384454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F3A224-ABD1-420F-B5D7-03F411D3319D}" type="slidenum">
              <a:rPr lang="en-US" smtClean="0"/>
              <a:pPr fontAlgn="base">
                <a:spcBef>
                  <a:spcPct val="0"/>
                </a:spcBef>
                <a:spcAft>
                  <a:spcPct val="0"/>
                </a:spcAft>
                <a:defRPr/>
              </a:pPr>
              <a:t>33</a:t>
            </a:fld>
            <a:endParaRPr lang="en-US"/>
          </a:p>
        </p:txBody>
      </p:sp>
      <p:sp>
        <p:nvSpPr>
          <p:cNvPr id="67587"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9190952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6806D6-254F-445E-AB51-52EC507380EA}" type="slidenum">
              <a:rPr lang="en-US" smtClean="0"/>
              <a:pPr fontAlgn="base">
                <a:spcBef>
                  <a:spcPct val="0"/>
                </a:spcBef>
                <a:spcAft>
                  <a:spcPct val="0"/>
                </a:spcAft>
                <a:defRPr/>
              </a:pPr>
              <a:t>34</a:t>
            </a:fld>
            <a:endParaRPr lang="en-US"/>
          </a:p>
        </p:txBody>
      </p:sp>
      <p:sp>
        <p:nvSpPr>
          <p:cNvPr id="68611"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392814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63309A-0872-46CD-A83D-B55999F7207D}" type="slidenum">
              <a:rPr lang="en-US" smtClean="0"/>
              <a:pPr fontAlgn="base">
                <a:spcBef>
                  <a:spcPct val="0"/>
                </a:spcBef>
                <a:spcAft>
                  <a:spcPct val="0"/>
                </a:spcAft>
                <a:defRPr/>
              </a:pPr>
              <a:t>37</a:t>
            </a:fld>
            <a:endParaRPr lang="en-US"/>
          </a:p>
        </p:txBody>
      </p:sp>
      <p:sp>
        <p:nvSpPr>
          <p:cNvPr id="69635"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617379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4D7613-44B3-48A7-B4B7-E745302CFA4B}" type="slidenum">
              <a:rPr lang="en-US" smtClean="0"/>
              <a:pPr fontAlgn="base">
                <a:spcBef>
                  <a:spcPct val="0"/>
                </a:spcBef>
                <a:spcAft>
                  <a:spcPct val="0"/>
                </a:spcAft>
                <a:defRPr/>
              </a:pPr>
              <a:t>39</a:t>
            </a:fld>
            <a:endParaRPr lang="en-US"/>
          </a:p>
        </p:txBody>
      </p:sp>
      <p:sp>
        <p:nvSpPr>
          <p:cNvPr id="70659"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4160083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8243E2-BD2D-4F81-8377-7DCE1B072DC9}" type="slidenum">
              <a:rPr lang="en-US" smtClean="0"/>
              <a:pPr fontAlgn="base">
                <a:spcBef>
                  <a:spcPct val="0"/>
                </a:spcBef>
                <a:spcAft>
                  <a:spcPct val="0"/>
                </a:spcAft>
                <a:defRPr/>
              </a:pPr>
              <a:t>5</a:t>
            </a:fld>
            <a:endParaRPr lang="en-US"/>
          </a:p>
        </p:txBody>
      </p:sp>
      <p:sp>
        <p:nvSpPr>
          <p:cNvPr id="46083"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139339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C14B1E-E4FD-4B7B-9622-167D7B614AAB}" type="slidenum">
              <a:rPr lang="en-US" smtClean="0"/>
              <a:pPr fontAlgn="base">
                <a:spcBef>
                  <a:spcPct val="0"/>
                </a:spcBef>
                <a:spcAft>
                  <a:spcPct val="0"/>
                </a:spcAft>
                <a:defRPr/>
              </a:pPr>
              <a:t>6</a:t>
            </a:fld>
            <a:endParaRPr lang="en-US"/>
          </a:p>
        </p:txBody>
      </p:sp>
      <p:sp>
        <p:nvSpPr>
          <p:cNvPr id="47107" name="Rectangle 2"/>
          <p:cNvSpPr>
            <a:spLocks noGrp="1" noRot="1" noChangeAspect="1" noChangeArrowheads="1" noTextEdit="1"/>
          </p:cNvSpPr>
          <p:nvPr>
            <p:ph type="sldImg"/>
          </p:nvPr>
        </p:nvSpPr>
        <p:spPr bwMode="auto">
          <a:xfrm>
            <a:off x="434975" y="708025"/>
            <a:ext cx="6300788" cy="3544888"/>
          </a:xfrm>
          <a:noFill/>
          <a:ln>
            <a:solidFill>
              <a:srgbClr val="000000"/>
            </a:solidFill>
            <a:miter lim="800000"/>
            <a:headEnd/>
            <a:tailEnd/>
          </a:ln>
        </p:spPr>
      </p:sp>
      <p:sp>
        <p:nvSpPr>
          <p:cNvPr id="471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33758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C74E60-7828-4E22-9C85-15E021A1A66A}" type="slidenum">
              <a:rPr lang="en-US" smtClean="0"/>
              <a:pPr fontAlgn="base">
                <a:spcBef>
                  <a:spcPct val="0"/>
                </a:spcBef>
                <a:spcAft>
                  <a:spcPct val="0"/>
                </a:spcAft>
                <a:defRPr/>
              </a:pPr>
              <a:t>7</a:t>
            </a:fld>
            <a:endParaRPr lang="en-US"/>
          </a:p>
        </p:txBody>
      </p:sp>
      <p:sp>
        <p:nvSpPr>
          <p:cNvPr id="48131" name="Rectangle 2"/>
          <p:cNvSpPr>
            <a:spLocks noGrp="1" noRot="1" noChangeAspect="1" noChangeArrowheads="1" noTextEdit="1"/>
          </p:cNvSpPr>
          <p:nvPr>
            <p:ph type="sldImg"/>
          </p:nvPr>
        </p:nvSpPr>
        <p:spPr bwMode="auto">
          <a:xfrm>
            <a:off x="434975" y="709613"/>
            <a:ext cx="6299200" cy="3543300"/>
          </a:xfrm>
          <a:noFill/>
          <a:ln>
            <a:solidFill>
              <a:srgbClr val="000000"/>
            </a:solidFill>
            <a:miter lim="800000"/>
            <a:headEnd/>
            <a:tailEnd/>
          </a:ln>
        </p:spPr>
      </p:sp>
      <p:sp>
        <p:nvSpPr>
          <p:cNvPr id="48132" name="Rectangle 3"/>
          <p:cNvSpPr>
            <a:spLocks noGrp="1" noChangeArrowheads="1"/>
          </p:cNvSpPr>
          <p:nvPr>
            <p:ph type="body" idx="1"/>
          </p:nvPr>
        </p:nvSpPr>
        <p:spPr bwMode="auto">
          <a:xfrm>
            <a:off x="717269" y="4488418"/>
            <a:ext cx="5731651" cy="4252780"/>
          </a:xfrm>
          <a:noFill/>
        </p:spPr>
        <p:txBody>
          <a:bodyPr wrap="square" numCol="1" anchor="t" anchorCtr="0" compatLnSpc="1">
            <a:prstTxWarp prst="textNoShape">
              <a:avLst/>
            </a:prstTxWarp>
          </a:bodyPr>
          <a:lstStyle/>
          <a:p>
            <a:pPr eaLnBrk="1" hangingPunct="1">
              <a:spcBef>
                <a:spcPct val="0"/>
              </a:spcBef>
            </a:pPr>
            <a:endParaRPr lang="en-US">
              <a:latin typeface="Georgia" pitchFamily="18" charset="0"/>
            </a:endParaRPr>
          </a:p>
        </p:txBody>
      </p:sp>
    </p:spTree>
    <p:extLst>
      <p:ext uri="{BB962C8B-B14F-4D97-AF65-F5344CB8AC3E}">
        <p14:creationId xmlns:p14="http://schemas.microsoft.com/office/powerpoint/2010/main" val="1215279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2174FB-85C2-4F82-B328-55C71D8A7230}" type="slidenum">
              <a:rPr lang="en-US" smtClean="0"/>
              <a:pPr fontAlgn="base">
                <a:spcBef>
                  <a:spcPct val="0"/>
                </a:spcBef>
                <a:spcAft>
                  <a:spcPct val="0"/>
                </a:spcAft>
                <a:defRPr/>
              </a:pPr>
              <a:t>8</a:t>
            </a:fld>
            <a:endParaRPr lang="en-US"/>
          </a:p>
        </p:txBody>
      </p:sp>
      <p:sp>
        <p:nvSpPr>
          <p:cNvPr id="49155" name="Rectangle 2"/>
          <p:cNvSpPr>
            <a:spLocks noGrp="1" noRot="1" noChangeAspect="1" noChangeArrowheads="1" noTextEdit="1"/>
          </p:cNvSpPr>
          <p:nvPr>
            <p:ph type="sldImg"/>
          </p:nvPr>
        </p:nvSpPr>
        <p:spPr bwMode="auto">
          <a:xfrm>
            <a:off x="434975" y="709613"/>
            <a:ext cx="6299200" cy="3543300"/>
          </a:xfrm>
          <a:noFill/>
          <a:ln>
            <a:solidFill>
              <a:srgbClr val="000000"/>
            </a:solidFill>
            <a:miter lim="800000"/>
            <a:headEnd/>
            <a:tailEnd/>
          </a:ln>
        </p:spPr>
      </p:sp>
      <p:sp>
        <p:nvSpPr>
          <p:cNvPr id="49156" name="Rectangle 3"/>
          <p:cNvSpPr>
            <a:spLocks noGrp="1" noChangeArrowheads="1"/>
          </p:cNvSpPr>
          <p:nvPr>
            <p:ph type="body" idx="1"/>
          </p:nvPr>
        </p:nvSpPr>
        <p:spPr bwMode="auto">
          <a:xfrm>
            <a:off x="717269" y="4488418"/>
            <a:ext cx="5731651" cy="4252780"/>
          </a:xfrm>
          <a:noFill/>
        </p:spPr>
        <p:txBody>
          <a:bodyPr wrap="square" numCol="1" anchor="t" anchorCtr="0" compatLnSpc="1">
            <a:prstTxWarp prst="textNoShape">
              <a:avLst/>
            </a:prstTxWarp>
          </a:bodyPr>
          <a:lstStyle/>
          <a:p>
            <a:pPr eaLnBrk="1" hangingPunct="1">
              <a:spcBef>
                <a:spcPct val="0"/>
              </a:spcBef>
            </a:pPr>
            <a:endParaRPr lang="en-US">
              <a:latin typeface="Georgia" pitchFamily="18" charset="0"/>
            </a:endParaRPr>
          </a:p>
        </p:txBody>
      </p:sp>
    </p:spTree>
    <p:extLst>
      <p:ext uri="{BB962C8B-B14F-4D97-AF65-F5344CB8AC3E}">
        <p14:creationId xmlns:p14="http://schemas.microsoft.com/office/powerpoint/2010/main" val="1675989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B8B6EB-87A0-454C-A1ED-95689F208337}" type="slidenum">
              <a:rPr lang="en-US" smtClean="0"/>
              <a:pPr fontAlgn="base">
                <a:spcBef>
                  <a:spcPct val="0"/>
                </a:spcBef>
                <a:spcAft>
                  <a:spcPct val="0"/>
                </a:spcAft>
                <a:defRPr/>
              </a:pPr>
              <a:t>9</a:t>
            </a:fld>
            <a:endParaRPr lang="en-US"/>
          </a:p>
        </p:txBody>
      </p:sp>
      <p:sp>
        <p:nvSpPr>
          <p:cNvPr id="50179" name="Rectangle 2"/>
          <p:cNvSpPr>
            <a:spLocks noGrp="1" noRot="1" noChangeAspect="1" noChangeArrowheads="1" noTextEdit="1"/>
          </p:cNvSpPr>
          <p:nvPr>
            <p:ph type="sldImg"/>
          </p:nvPr>
        </p:nvSpPr>
        <p:spPr bwMode="auto">
          <a:xfrm>
            <a:off x="434975" y="709613"/>
            <a:ext cx="6299200" cy="3543300"/>
          </a:xfrm>
          <a:noFill/>
          <a:ln>
            <a:solidFill>
              <a:srgbClr val="000000"/>
            </a:solidFill>
            <a:miter lim="800000"/>
            <a:headEnd/>
            <a:tailEnd/>
          </a:ln>
        </p:spPr>
      </p:sp>
      <p:sp>
        <p:nvSpPr>
          <p:cNvPr id="50180" name="Rectangle 3"/>
          <p:cNvSpPr>
            <a:spLocks noGrp="1" noChangeArrowheads="1"/>
          </p:cNvSpPr>
          <p:nvPr>
            <p:ph type="body" idx="1"/>
          </p:nvPr>
        </p:nvSpPr>
        <p:spPr bwMode="auto">
          <a:xfrm>
            <a:off x="717269" y="4488418"/>
            <a:ext cx="5731651" cy="4252780"/>
          </a:xfrm>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637093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E34C57-0117-4808-80C6-CE047A1BBC52}" type="slidenum">
              <a:rPr lang="en-US" smtClean="0"/>
              <a:pPr fontAlgn="base">
                <a:spcBef>
                  <a:spcPct val="0"/>
                </a:spcBef>
                <a:spcAft>
                  <a:spcPct val="0"/>
                </a:spcAft>
                <a:defRPr/>
              </a:pPr>
              <a:t>10</a:t>
            </a:fld>
            <a:endParaRPr lang="en-US"/>
          </a:p>
        </p:txBody>
      </p:sp>
      <p:sp>
        <p:nvSpPr>
          <p:cNvPr id="51203" name="Rectangle 2"/>
          <p:cNvSpPr>
            <a:spLocks noGrp="1" noRot="1" noChangeAspect="1" noChangeArrowheads="1" noTextEdit="1"/>
          </p:cNvSpPr>
          <p:nvPr>
            <p:ph type="sldImg"/>
          </p:nvPr>
        </p:nvSpPr>
        <p:spPr bwMode="auto">
          <a:xfrm>
            <a:off x="434975" y="709613"/>
            <a:ext cx="6299200" cy="3543300"/>
          </a:xfrm>
          <a:noFill/>
          <a:ln>
            <a:solidFill>
              <a:srgbClr val="000000"/>
            </a:solidFill>
            <a:miter lim="800000"/>
            <a:headEnd/>
            <a:tailEnd/>
          </a:ln>
        </p:spPr>
      </p:sp>
      <p:sp>
        <p:nvSpPr>
          <p:cNvPr id="51204" name="Rectangle 3"/>
          <p:cNvSpPr>
            <a:spLocks noGrp="1" noChangeArrowheads="1"/>
          </p:cNvSpPr>
          <p:nvPr>
            <p:ph type="body" idx="1"/>
          </p:nvPr>
        </p:nvSpPr>
        <p:spPr bwMode="auto">
          <a:xfrm>
            <a:off x="717269" y="4488418"/>
            <a:ext cx="5731651" cy="4252780"/>
          </a:xfrm>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304531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9B86F1-AAD1-4E49-9B50-2BF9C6AB858F}" type="slidenum">
              <a:rPr lang="en-US" smtClean="0"/>
              <a:pPr fontAlgn="base">
                <a:spcBef>
                  <a:spcPct val="0"/>
                </a:spcBef>
                <a:spcAft>
                  <a:spcPct val="0"/>
                </a:spcAft>
                <a:defRPr/>
              </a:pPr>
              <a:t>11</a:t>
            </a:fld>
            <a:endParaRPr lang="en-US"/>
          </a:p>
        </p:txBody>
      </p:sp>
      <p:sp>
        <p:nvSpPr>
          <p:cNvPr id="52227" name="Rectangle 2"/>
          <p:cNvSpPr>
            <a:spLocks noGrp="1" noRot="1" noChangeAspect="1" noChangeArrowheads="1" noTextEdit="1"/>
          </p:cNvSpPr>
          <p:nvPr>
            <p:ph type="sldImg"/>
          </p:nvPr>
        </p:nvSpPr>
        <p:spPr bwMode="auto">
          <a:xfrm>
            <a:off x="434975" y="709613"/>
            <a:ext cx="6299200" cy="3543300"/>
          </a:xfrm>
          <a:noFill/>
          <a:ln>
            <a:solidFill>
              <a:srgbClr val="000000"/>
            </a:solidFill>
            <a:miter lim="800000"/>
            <a:headEnd/>
            <a:tailEnd/>
          </a:ln>
        </p:spPr>
      </p:sp>
      <p:sp>
        <p:nvSpPr>
          <p:cNvPr id="52228" name="Rectangle 3"/>
          <p:cNvSpPr>
            <a:spLocks noGrp="1" noChangeArrowheads="1"/>
          </p:cNvSpPr>
          <p:nvPr>
            <p:ph type="body" idx="1"/>
          </p:nvPr>
        </p:nvSpPr>
        <p:spPr bwMode="auto">
          <a:xfrm>
            <a:off x="717269" y="4488418"/>
            <a:ext cx="5731651" cy="4252780"/>
          </a:xfrm>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8550784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E70977-AF27-446A-A113-FBF22BF2A798}"/>
              </a:ext>
            </a:extLst>
          </p:cNvPr>
          <p:cNvSpPr/>
          <p:nvPr userDrawn="1"/>
        </p:nvSpPr>
        <p:spPr>
          <a:xfrm>
            <a:off x="1" y="0"/>
            <a:ext cx="579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Slide Number Placeholder 5">
            <a:extLst>
              <a:ext uri="{FF2B5EF4-FFF2-40B4-BE49-F238E27FC236}">
                <a16:creationId xmlns:a16="http://schemas.microsoft.com/office/drawing/2014/main" id="{F26B9615-649C-4782-BDBD-324FEE1B16A7}"/>
              </a:ext>
            </a:extLst>
          </p:cNvPr>
          <p:cNvSpPr txBox="1">
            <a:spLocks/>
          </p:cNvSpPr>
          <p:nvPr userDrawn="1"/>
        </p:nvSpPr>
        <p:spPr>
          <a:xfrm>
            <a:off x="6457950" y="320676"/>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4AB787-B93E-214C-A45A-67D7EDADB429}" type="slidenum">
              <a:rPr lang="en-US" smtClean="0"/>
              <a:pPr/>
              <a:t>‹#›</a:t>
            </a:fld>
            <a:endParaRPr lang="en-US" dirty="0"/>
          </a:p>
        </p:txBody>
      </p:sp>
      <p:sp>
        <p:nvSpPr>
          <p:cNvPr id="14" name="Title 1">
            <a:extLst>
              <a:ext uri="{FF2B5EF4-FFF2-40B4-BE49-F238E27FC236}">
                <a16:creationId xmlns:a16="http://schemas.microsoft.com/office/drawing/2014/main" id="{86DE6AA5-A07A-4567-8554-DD3C588ACEFD}"/>
              </a:ext>
            </a:extLst>
          </p:cNvPr>
          <p:cNvSpPr>
            <a:spLocks noGrp="1"/>
          </p:cNvSpPr>
          <p:nvPr>
            <p:ph type="ctrTitle" hasCustomPrompt="1"/>
          </p:nvPr>
        </p:nvSpPr>
        <p:spPr>
          <a:xfrm>
            <a:off x="683855" y="4220306"/>
            <a:ext cx="11406619" cy="967154"/>
          </a:xfrm>
        </p:spPr>
        <p:txBody>
          <a:bodyPr anchor="t">
            <a:normAutofit/>
          </a:bodyPr>
          <a:lstStyle>
            <a:lvl1pPr algn="l">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5" name="TextBox 4">
            <a:extLst>
              <a:ext uri="{FF2B5EF4-FFF2-40B4-BE49-F238E27FC236}">
                <a16:creationId xmlns:a16="http://schemas.microsoft.com/office/drawing/2014/main" id="{66DAE912-552C-43EC-8E9F-D0CF9DCADEEF}"/>
              </a:ext>
            </a:extLst>
          </p:cNvPr>
          <p:cNvSpPr txBox="1"/>
          <p:nvPr userDrawn="1"/>
        </p:nvSpPr>
        <p:spPr>
          <a:xfrm rot="16200000">
            <a:off x="-2976916" y="3159651"/>
            <a:ext cx="6495439" cy="338554"/>
          </a:xfrm>
          <a:prstGeom prst="rect">
            <a:avLst/>
          </a:prstGeom>
          <a:noFill/>
        </p:spPr>
        <p:txBody>
          <a:bodyPr wrap="square" rtlCol="0">
            <a:spAutoFit/>
          </a:bodyPr>
          <a:lstStyle/>
          <a:p>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Highlights – June 2020</a:t>
            </a:r>
          </a:p>
        </p:txBody>
      </p:sp>
      <p:pic>
        <p:nvPicPr>
          <p:cNvPr id="4" name="Picture 3">
            <a:extLst>
              <a:ext uri="{FF2B5EF4-FFF2-40B4-BE49-F238E27FC236}">
                <a16:creationId xmlns:a16="http://schemas.microsoft.com/office/drawing/2014/main" id="{5F1BEAA9-C414-4E60-987A-764F301890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346" y="5543159"/>
            <a:ext cx="3840813" cy="876376"/>
          </a:xfrm>
          <a:prstGeom prst="rect">
            <a:avLst/>
          </a:prstGeom>
        </p:spPr>
      </p:pic>
      <p:pic>
        <p:nvPicPr>
          <p:cNvPr id="8" name="Picture 7">
            <a:extLst>
              <a:ext uri="{FF2B5EF4-FFF2-40B4-BE49-F238E27FC236}">
                <a16:creationId xmlns:a16="http://schemas.microsoft.com/office/drawing/2014/main" id="{0D22F3BA-F4B4-48DB-86ED-71369157EB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63884" y="5623176"/>
            <a:ext cx="3840813" cy="716342"/>
          </a:xfrm>
          <a:prstGeom prst="rect">
            <a:avLst/>
          </a:prstGeom>
        </p:spPr>
      </p:pic>
      <p:pic>
        <p:nvPicPr>
          <p:cNvPr id="6" name="Picture 5">
            <a:extLst>
              <a:ext uri="{FF2B5EF4-FFF2-40B4-BE49-F238E27FC236}">
                <a16:creationId xmlns:a16="http://schemas.microsoft.com/office/drawing/2014/main" id="{D985B759-FD81-45D8-A973-D7FFA743522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9121" y="0"/>
            <a:ext cx="11613549" cy="4017818"/>
          </a:xfrm>
          <a:prstGeom prst="rect">
            <a:avLst/>
          </a:prstGeom>
        </p:spPr>
      </p:pic>
    </p:spTree>
    <p:extLst>
      <p:ext uri="{BB962C8B-B14F-4D97-AF65-F5344CB8AC3E}">
        <p14:creationId xmlns:p14="http://schemas.microsoft.com/office/powerpoint/2010/main" val="1039140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2932854"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Canadian Cancer Research Alliance</a:t>
            </a:r>
            <a:endParaRPr lang="en-US" sz="1400" b="1" i="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Content Placeholder 2">
            <a:extLst>
              <a:ext uri="{FF2B5EF4-FFF2-40B4-BE49-F238E27FC236}">
                <a16:creationId xmlns:a16="http://schemas.microsoft.com/office/drawing/2014/main" id="{61F736EB-4C2C-4739-8A8C-F336E8E97E4E}"/>
              </a:ext>
            </a:extLst>
          </p:cNvPr>
          <p:cNvSpPr>
            <a:spLocks noGrp="1"/>
          </p:cNvSpPr>
          <p:nvPr>
            <p:ph idx="1"/>
          </p:nvPr>
        </p:nvSpPr>
        <p:spPr>
          <a:xfrm>
            <a:off x="745147" y="1833130"/>
            <a:ext cx="11089299" cy="4547804"/>
          </a:xfrm>
        </p:spPr>
        <p:txBody>
          <a:bodyPr/>
          <a:lstStyle>
            <a:lvl1pPr marL="342900" indent="-342900">
              <a:lnSpc>
                <a:spcPct val="100000"/>
              </a:lnSpc>
              <a:spcAft>
                <a:spcPts val="600"/>
              </a:spcAft>
              <a:buClr>
                <a:schemeClr val="accent1"/>
              </a:buClr>
              <a:buFont typeface="Wingdings" pitchFamily="2" charset="2"/>
              <a:buChar char="§"/>
              <a:defRPr/>
            </a:lvl1pPr>
            <a:lvl2pPr marL="800100" indent="-342900">
              <a:lnSpc>
                <a:spcPct val="100000"/>
              </a:lnSpc>
              <a:spcAft>
                <a:spcPts val="600"/>
              </a:spcAft>
              <a:buClr>
                <a:schemeClr val="accent1"/>
              </a:buClr>
              <a:buFont typeface="Wingdings" pitchFamily="2" charset="2"/>
              <a:buChar char="§"/>
              <a:defRPr/>
            </a:lvl2pPr>
            <a:lvl3pPr marL="1257300" indent="-342900">
              <a:lnSpc>
                <a:spcPct val="100000"/>
              </a:lnSpc>
              <a:spcAft>
                <a:spcPts val="600"/>
              </a:spcAft>
              <a:buClr>
                <a:schemeClr val="accent1"/>
              </a:buClr>
              <a:buFont typeface="Wingdings" pitchFamily="2" charset="2"/>
              <a:buChar char="§"/>
              <a:defRPr/>
            </a:lvl3pPr>
            <a:lvl4pPr marL="1714500" indent="-342900">
              <a:lnSpc>
                <a:spcPct val="100000"/>
              </a:lnSpc>
              <a:spcAft>
                <a:spcPts val="600"/>
              </a:spcAft>
              <a:buClr>
                <a:schemeClr val="accent1"/>
              </a:buClr>
              <a:buFont typeface="Wingdings" pitchFamily="2" charset="2"/>
              <a:buChar char="§"/>
              <a:defRPr/>
            </a:lvl4pPr>
            <a:lvl5pPr marL="2171700" indent="-342900">
              <a:lnSpc>
                <a:spcPct val="100000"/>
              </a:lnSpc>
              <a:spcAft>
                <a:spcPts val="600"/>
              </a:spcAft>
              <a:buClr>
                <a:schemeClr val="accent1"/>
              </a:buClr>
              <a:buFont typeface="Wingdings"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7448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2932854"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Canadian Cancer Research Alliance</a:t>
            </a:r>
            <a:endParaRPr lang="en-US" sz="1400" b="1" i="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163174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CFAE19-FA1A-4539-9132-747CE69C88D4}"/>
              </a:ext>
            </a:extLst>
          </p:cNvPr>
          <p:cNvSpPr/>
          <p:nvPr userDrawn="1"/>
        </p:nvSpPr>
        <p:spPr>
          <a:xfrm>
            <a:off x="0" y="0"/>
            <a:ext cx="562709" cy="68667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B5B56C3C-E35E-46A5-9DFA-1A2159284C3B}"/>
              </a:ext>
            </a:extLst>
          </p:cNvPr>
          <p:cNvSpPr txBox="1"/>
          <p:nvPr userDrawn="1"/>
        </p:nvSpPr>
        <p:spPr>
          <a:xfrm>
            <a:off x="745147" y="6450575"/>
            <a:ext cx="2932854"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Canadian Cancer Research Alliance</a:t>
            </a:r>
            <a:endParaRPr lang="en-US" sz="1400" b="1" i="0" dirty="0">
              <a:solidFill>
                <a:srgbClr val="7F7F7F"/>
              </a:solidFill>
              <a:latin typeface="Segoe Pro" panose="020B0502040504020203" pitchFamily="34" charset="0"/>
            </a:endParaRPr>
          </a:p>
        </p:txBody>
      </p:sp>
      <p:sp>
        <p:nvSpPr>
          <p:cNvPr id="14" name="Slide Number Placeholder 5">
            <a:extLst>
              <a:ext uri="{FF2B5EF4-FFF2-40B4-BE49-F238E27FC236}">
                <a16:creationId xmlns:a16="http://schemas.microsoft.com/office/drawing/2014/main" id="{95AF8AF2-E7CB-4A08-9A93-ACA589AB8A78}"/>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130622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4C29C-6DCE-406D-AE51-FD22A69720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BA7ED7-92ED-46B1-9C00-51629188F1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863CE5-B638-4DDD-9ED7-BCFC2E3457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BFD78A9C-24A9-42A3-AA27-676F0B8C42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712E81-4DE0-42FF-81CA-83AA02BA1F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0BBA2-3E38-4CBB-8F3D-74275677F356}" type="slidenum">
              <a:rPr lang="en-US" smtClean="0"/>
              <a:t>‹#›</a:t>
            </a:fld>
            <a:endParaRPr lang="en-US"/>
          </a:p>
        </p:txBody>
      </p:sp>
    </p:spTree>
    <p:extLst>
      <p:ext uri="{BB962C8B-B14F-4D97-AF65-F5344CB8AC3E}">
        <p14:creationId xmlns:p14="http://schemas.microsoft.com/office/powerpoint/2010/main" val="1203709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5"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www.ccra-acrc.ca/"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mailto:info@ccra-acrc.ca"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4C517E-D5E7-41DA-B198-897D8F639A7D}"/>
              </a:ext>
            </a:extLst>
          </p:cNvPr>
          <p:cNvSpPr>
            <a:spLocks noGrp="1"/>
          </p:cNvSpPr>
          <p:nvPr>
            <p:ph type="ctrTitle"/>
          </p:nvPr>
        </p:nvSpPr>
        <p:spPr/>
        <p:txBody>
          <a:bodyPr>
            <a:normAutofit fontScale="90000"/>
          </a:bodyPr>
          <a:lstStyle/>
          <a:p>
            <a:r>
              <a:rPr lang="en-US" dirty="0"/>
              <a:t>Cancer Research Investment in Canada, 2018</a:t>
            </a:r>
          </a:p>
        </p:txBody>
      </p:sp>
    </p:spTree>
    <p:extLst>
      <p:ext uri="{BB962C8B-B14F-4D97-AF65-F5344CB8AC3E}">
        <p14:creationId xmlns:p14="http://schemas.microsoft.com/office/powerpoint/2010/main" val="412157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eaLnBrk="1" hangingPunct="1"/>
            <a:r>
              <a:rPr lang="en-US" sz="2800" dirty="0"/>
              <a:t>Participating Organizations</a:t>
            </a:r>
          </a:p>
        </p:txBody>
      </p:sp>
      <p:sp>
        <p:nvSpPr>
          <p:cNvPr id="16387" name="Slide Number Placeholder 5"/>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C4E030F3-CC93-4A2C-A91E-DACE8E3084F4}" type="slidenum">
              <a:rPr lang="en-US" smtClean="0"/>
              <a:pPr/>
              <a:t>10</a:t>
            </a:fld>
            <a:endParaRPr lang="en-US"/>
          </a:p>
        </p:txBody>
      </p:sp>
      <p:graphicFrame>
        <p:nvGraphicFramePr>
          <p:cNvPr id="83182" name="Group 238"/>
          <p:cNvGraphicFramePr>
            <a:graphicFrameLocks noGrp="1"/>
          </p:cNvGraphicFramePr>
          <p:nvPr>
            <p:ph type="tbl" idx="4294967295"/>
            <p:extLst>
              <p:ext uri="{D42A27DB-BD31-4B8C-83A1-F6EECF244321}">
                <p14:modId xmlns:p14="http://schemas.microsoft.com/office/powerpoint/2010/main" val="3834600488"/>
              </p:ext>
            </p:extLst>
          </p:nvPr>
        </p:nvGraphicFramePr>
        <p:xfrm>
          <a:off x="786501" y="1514001"/>
          <a:ext cx="10975799" cy="4017817"/>
        </p:xfrm>
        <a:graphic>
          <a:graphicData uri="http://schemas.openxmlformats.org/drawingml/2006/table">
            <a:tbl>
              <a:tblPr/>
              <a:tblGrid>
                <a:gridCol w="2534215">
                  <a:extLst>
                    <a:ext uri="{9D8B030D-6E8A-4147-A177-3AD203B41FA5}">
                      <a16:colId xmlns:a16="http://schemas.microsoft.com/office/drawing/2014/main" val="20000"/>
                    </a:ext>
                  </a:extLst>
                </a:gridCol>
                <a:gridCol w="1888958">
                  <a:extLst>
                    <a:ext uri="{9D8B030D-6E8A-4147-A177-3AD203B41FA5}">
                      <a16:colId xmlns:a16="http://schemas.microsoft.com/office/drawing/2014/main" val="20001"/>
                    </a:ext>
                  </a:extLst>
                </a:gridCol>
                <a:gridCol w="2719137">
                  <a:extLst>
                    <a:ext uri="{9D8B030D-6E8A-4147-A177-3AD203B41FA5}">
                      <a16:colId xmlns:a16="http://schemas.microsoft.com/office/drawing/2014/main" val="20002"/>
                    </a:ext>
                  </a:extLst>
                </a:gridCol>
                <a:gridCol w="1744578">
                  <a:extLst>
                    <a:ext uri="{9D8B030D-6E8A-4147-A177-3AD203B41FA5}">
                      <a16:colId xmlns:a16="http://schemas.microsoft.com/office/drawing/2014/main" val="20003"/>
                    </a:ext>
                  </a:extLst>
                </a:gridCol>
                <a:gridCol w="2088911">
                  <a:extLst>
                    <a:ext uri="{9D8B030D-6E8A-4147-A177-3AD203B41FA5}">
                      <a16:colId xmlns:a16="http://schemas.microsoft.com/office/drawing/2014/main" val="20004"/>
                    </a:ext>
                  </a:extLst>
                </a:gridCol>
              </a:tblGrid>
              <a:tr h="275802">
                <a:tc gridSpan="3">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1200" b="1"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GOVERNMENT</a:t>
                      </a:r>
                    </a:p>
                  </a:txBody>
                  <a:tcPr marL="91441" marR="91441"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50000"/>
                      </a:schemeClr>
                    </a:solidFill>
                  </a:tcPr>
                </a:tc>
                <a:tc hMerge="1">
                  <a:txBody>
                    <a:bodyPr/>
                    <a:lstStyle/>
                    <a:p>
                      <a:pPr marL="0" marR="0" lvl="0" indent="0" algn="ctr" defTabSz="914400" rtl="0" eaLnBrk="1" fontAlgn="base" latinLnBrk="0" hangingPunct="1">
                        <a:lnSpc>
                          <a:spcPct val="100000"/>
                        </a:lnSpc>
                        <a:spcBef>
                          <a:spcPct val="20000"/>
                        </a:spcBef>
                        <a:spcAft>
                          <a:spcPct val="40000"/>
                        </a:spcAft>
                        <a:buClrTx/>
                        <a:buSzTx/>
                        <a:buFontTx/>
                        <a:buNone/>
                        <a:tabLst/>
                      </a:pPr>
                      <a:endParaRPr kumimoji="0" lang="en-US" sz="1000" b="1" i="0" u="none" strike="noStrike" cap="none" normalizeH="0" baseline="0" dirty="0">
                        <a:ln>
                          <a:noFill/>
                        </a:ln>
                        <a:solidFill>
                          <a:schemeClr val="bg1"/>
                        </a:solidFill>
                        <a:effectLst/>
                        <a:latin typeface="Century Gothic" pitchFamily="34" charset="0"/>
                      </a:endParaRPr>
                    </a:p>
                  </a:txBody>
                  <a:tcPr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50000"/>
                      </a:schemeClr>
                    </a:solidFill>
                  </a:tcPr>
                </a:tc>
                <a:tc hMerge="1">
                  <a:txBody>
                    <a:bodyPr/>
                    <a:lstStyle/>
                    <a:p>
                      <a:pPr marL="0" marR="0" lvl="0" indent="0" algn="ctr" defTabSz="914400" rtl="0" eaLnBrk="1" fontAlgn="base" latinLnBrk="0" hangingPunct="1">
                        <a:lnSpc>
                          <a:spcPct val="100000"/>
                        </a:lnSpc>
                        <a:spcBef>
                          <a:spcPct val="20000"/>
                        </a:spcBef>
                        <a:spcAft>
                          <a:spcPct val="40000"/>
                        </a:spcAft>
                        <a:buClrTx/>
                        <a:buSzTx/>
                        <a:buFontTx/>
                        <a:buNone/>
                        <a:tabLst/>
                      </a:pPr>
                      <a:endParaRPr kumimoji="0" lang="en-US" sz="900" b="1" i="0" u="none" strike="noStrike" cap="none" normalizeH="0" baseline="0" dirty="0">
                        <a:ln>
                          <a:noFill/>
                        </a:ln>
                        <a:solidFill>
                          <a:srgbClr val="FFFFFF"/>
                        </a:solidFill>
                        <a:effectLst/>
                        <a:latin typeface="Century Gothic" pitchFamily="34" charset="0"/>
                      </a:endParaRPr>
                    </a:p>
                  </a:txBody>
                  <a:tcPr anchor="b"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50000"/>
                      </a:schemeClr>
                    </a:solidFill>
                  </a:tcPr>
                </a:tc>
                <a:tc rowSpan="2" gridSpan="2">
                  <a:txBody>
                    <a:bodyPr/>
                    <a:lstStyle/>
                    <a:p>
                      <a:pPr marL="0" marR="0" lvl="0" indent="0" algn="ctr" defTabSz="914400" rtl="0" eaLnBrk="1" fontAlgn="base" latinLnBrk="0" hangingPunct="1">
                        <a:lnSpc>
                          <a:spcPct val="100000"/>
                        </a:lnSpc>
                        <a:spcBef>
                          <a:spcPts val="0"/>
                        </a:spcBef>
                        <a:spcAft>
                          <a:spcPts val="0"/>
                        </a:spcAft>
                        <a:buClrTx/>
                        <a:buSzTx/>
                        <a:buFontTx/>
                        <a:buNone/>
                        <a:tabLst/>
                      </a:pPr>
                      <a:endParaRPr kumimoji="0" lang="en-US" sz="1200" b="1"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base" latinLnBrk="0" hangingPunct="1">
                        <a:lnSpc>
                          <a:spcPct val="100000"/>
                        </a:lnSpc>
                        <a:spcBef>
                          <a:spcPts val="0"/>
                        </a:spcBef>
                        <a:spcAft>
                          <a:spcPts val="0"/>
                        </a:spcAft>
                        <a:buClrTx/>
                        <a:buSzTx/>
                        <a:buFontTx/>
                        <a:buNone/>
                        <a:tabLst/>
                      </a:pPr>
                      <a:r>
                        <a:rPr kumimoji="0" lang="en-US" sz="1200" b="1"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CHARITIES/ASSOCIATIONS</a:t>
                      </a:r>
                    </a:p>
                  </a:txBody>
                  <a:tcPr marL="91441" marR="9144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rowSpan="2" hMerge="1">
                  <a:txBody>
                    <a:bodyPr/>
                    <a:lstStyle/>
                    <a:p>
                      <a:pPr marL="0" marR="0" lvl="0" indent="0" algn="ctr" defTabSz="914400" rtl="0" eaLnBrk="1" fontAlgn="base" latinLnBrk="0" hangingPunct="1">
                        <a:lnSpc>
                          <a:spcPct val="100000"/>
                        </a:lnSpc>
                        <a:spcBef>
                          <a:spcPct val="20000"/>
                        </a:spcBef>
                        <a:spcAft>
                          <a:spcPct val="40000"/>
                        </a:spcAft>
                        <a:buClrTx/>
                        <a:buSzTx/>
                        <a:buFontTx/>
                        <a:buNone/>
                        <a:tabLst/>
                      </a:pPr>
                      <a:endParaRPr kumimoji="0" lang="en-US" sz="1000" b="1" i="0" u="none" strike="noStrike" cap="none" normalizeH="0" baseline="0" dirty="0">
                        <a:ln>
                          <a:noFill/>
                        </a:ln>
                        <a:solidFill>
                          <a:schemeClr val="tx1"/>
                        </a:solidFill>
                        <a:effectLst/>
                        <a:latin typeface="+mn-lt"/>
                      </a:endParaRPr>
                    </a:p>
                  </a:txBody>
                  <a:tcPr marL="91441" marR="9144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461841">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1200" b="1"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Federal Government Agencies</a:t>
                      </a:r>
                    </a:p>
                  </a:txBody>
                  <a:tcPr marL="90001" marR="90001" marT="46801" marB="46801"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12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Provincial Cancer Agencies</a:t>
                      </a:r>
                    </a:p>
                  </a:txBody>
                  <a:tcPr marL="90001" marR="90001" marT="46801" marB="4680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12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Provincial Health Research Organizations</a:t>
                      </a:r>
                    </a:p>
                  </a:txBody>
                  <a:tcPr marL="90001" marR="90001" marT="46801" marB="468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gridSpan="2" vMerge="1">
                  <a:txBody>
                    <a:bodyPr/>
                    <a:lstStyle/>
                    <a:p>
                      <a:pPr marL="0" marR="0" lvl="0" indent="0" algn="ctr" defTabSz="914400" rtl="0" eaLnBrk="1" fontAlgn="base" latinLnBrk="0" hangingPunct="1">
                        <a:lnSpc>
                          <a:spcPct val="100000"/>
                        </a:lnSpc>
                        <a:spcBef>
                          <a:spcPct val="20000"/>
                        </a:spcBef>
                        <a:spcAft>
                          <a:spcPct val="40000"/>
                        </a:spcAft>
                        <a:buClrTx/>
                        <a:buSzTx/>
                        <a:buFontTx/>
                        <a:buNone/>
                        <a:tabLst/>
                      </a:pPr>
                      <a:endParaRPr kumimoji="0" lang="en-US" sz="1000" b="1" i="0" u="none" strike="noStrike" cap="none" normalizeH="0" baseline="0" dirty="0">
                        <a:ln>
                          <a:noFill/>
                        </a:ln>
                        <a:solidFill>
                          <a:schemeClr val="tx1"/>
                        </a:solidFill>
                        <a:effectLst/>
                        <a:latin typeface="Century Gothic" pitchFamily="34" charset="0"/>
                      </a:endParaRPr>
                    </a:p>
                  </a:txBody>
                  <a:tcPr marL="90000" marR="90000" marT="46800" marB="468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tx1">
                        <a:alpha val="50000"/>
                      </a:schemeClr>
                    </a:solidFill>
                  </a:tcPr>
                </a:tc>
                <a:tc hMerge="1" vMerge="1">
                  <a:txBody>
                    <a:bodyPr/>
                    <a:lstStyle/>
                    <a:p>
                      <a:endParaRPr lang="en-CA"/>
                    </a:p>
                  </a:txBody>
                  <a:tcPr/>
                </a:tc>
                <a:extLst>
                  <a:ext uri="{0D108BD9-81ED-4DB2-BD59-A6C34878D82A}">
                    <a16:rowId xmlns:a16="http://schemas.microsoft.com/office/drawing/2014/main" val="10001"/>
                  </a:ext>
                </a:extLst>
              </a:tr>
              <a:tr h="3280174">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Canada Excellence Research Chairs</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Canada Foundation for Innovation</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Canada Research Chairs Program</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Canadian Institutes of Health Research</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Canadian Partnership Against Cancer</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Genome Canada</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National Research Council Canada</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Natural Sciences and Engineering Research Council</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Networks of </a:t>
                      </a:r>
                      <a:r>
                        <a:rPr kumimoji="0" lang="en-US" sz="1200" b="0" i="0" u="none" strike="noStrike" cap="none" normalizeH="0" baseline="0" dirty="0" err="1">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Centres</a:t>
                      </a:r>
                      <a:r>
                        <a:rPr kumimoji="0" lang="en-US"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 of Excellence</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Public Health Agency of Canada</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Social Sciences and Humanities Research Council</a:t>
                      </a:r>
                    </a:p>
                  </a:txBody>
                  <a:tcPr marL="91441" marR="91441"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err="1">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CancerCare</a:t>
                      </a: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Manitoba</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Cancer Care Nova Scotia</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Cancer Care Ontario [1]</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Saskatchewan Cancer Agency</a:t>
                      </a:r>
                    </a:p>
                    <a:p>
                      <a:pPr marL="0" marR="0" lvl="0" indent="0" algn="l" defTabSz="914400" rtl="0" eaLnBrk="1" fontAlgn="base" latinLnBrk="0" hangingPunct="1">
                        <a:lnSpc>
                          <a:spcPct val="100000"/>
                        </a:lnSpc>
                        <a:spcBef>
                          <a:spcPts val="0"/>
                        </a:spcBef>
                        <a:spcAft>
                          <a:spcPts val="0"/>
                        </a:spcAft>
                        <a:buClrTx/>
                        <a:buSzTx/>
                        <a:buFontTx/>
                        <a:buNone/>
                        <a:tabLst/>
                      </a:pPr>
                      <a:endPar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91441" marR="91441"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Alberta Innovates </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err="1">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Fonds</a:t>
                      </a: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de </a:t>
                      </a:r>
                      <a:r>
                        <a:rPr kumimoji="0" lang="en-US" sz="1200" b="0" i="0" u="none" strike="noStrike" cap="none" normalizeH="0" baseline="0" dirty="0" err="1">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recherche</a:t>
                      </a: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du Québec - Santé </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Michael Smith Foundation for Health Research</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New Brunswick Health Research Foundation</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Newfoundland and Labrador Centre for Applied Health Research</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Nova Scotia Health Research Foundation [2]</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Ontario Institute for Cancer Research</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Ontario Ministry of Economic Development, Job Creation and Trade</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Research Manitoba</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Saskatchewan Health Research Foundation</a:t>
                      </a:r>
                    </a:p>
                  </a:txBody>
                  <a:tcPr marL="91441" marR="91441"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Alberta Cancer Foundation</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Beatrice Hunter Cancer Research Institute</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Brain </a:t>
                      </a:r>
                      <a:r>
                        <a:rPr kumimoji="0" lang="en-US" sz="1200" b="0" i="0" u="none" strike="noStrike" cap="none" normalizeH="0" baseline="0" dirty="0" err="1">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Tumour</a:t>
                      </a: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Foundation of Canada</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Breast Cancer Society of Canada</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C</a:t>
                      </a:r>
                      <a:r>
                        <a:rPr kumimoji="0" lang="en-US" sz="1200" b="0" i="0" u="none" strike="noStrike" cap="none" normalizeH="0" baseline="3000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17</a:t>
                      </a: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Research Network</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Canadian Association of Radiation Oncology</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Canadian Cancer Society</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Cancer Research Society</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The Cole Foundation</a:t>
                      </a:r>
                    </a:p>
                  </a:txBody>
                  <a:tcPr marL="91441" marR="91441"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The Kidney Foundation of Canada</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The Leukemia &amp; Lymphoma Society of Canada</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Ovarian Cancer Canada</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Pancreatic Cancer Canada</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Pediatric Oncology Group of Ontario</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PROCURE</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Prostate Cancer Canada [3]</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Quebec Breast Cancer Foundation</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The Terry Fox Research Institute</a:t>
                      </a:r>
                    </a:p>
                    <a:p>
                      <a:pPr marL="0" marR="0" lvl="0" indent="0" algn="l" defTabSz="914400" rtl="0" eaLnBrk="1" fontAlgn="base" latinLnBrk="0" hangingPunct="1">
                        <a:lnSpc>
                          <a:spcPct val="100000"/>
                        </a:lnSpc>
                        <a:spcBef>
                          <a:spcPts val="0"/>
                        </a:spcBef>
                        <a:spcAft>
                          <a:spcPts val="0"/>
                        </a:spcAft>
                        <a:buClrTx/>
                        <a:buSzTx/>
                        <a:buFontTx/>
                        <a:buNone/>
                        <a:tabLst/>
                      </a:pPr>
                      <a:endParaRPr kumimoji="0" lang="en-US"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91441" marR="91441"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2"/>
                  </a:ext>
                </a:extLst>
              </a:tr>
            </a:tbl>
          </a:graphicData>
        </a:graphic>
      </p:graphicFrame>
      <p:sp>
        <p:nvSpPr>
          <p:cNvPr id="2" name="Rectangle 1"/>
          <p:cNvSpPr/>
          <p:nvPr/>
        </p:nvSpPr>
        <p:spPr>
          <a:xfrm>
            <a:off x="745147" y="5531818"/>
            <a:ext cx="11242992" cy="900246"/>
          </a:xfrm>
          <a:prstGeom prst="rect">
            <a:avLst/>
          </a:prstGeom>
        </p:spPr>
        <p:txBody>
          <a:bodyPr wrap="square">
            <a:spAutoFit/>
          </a:bodyPr>
          <a:lstStyle/>
          <a:p>
            <a:r>
              <a:rPr lang="en-US" sz="1050" i="1" dirty="0">
                <a:latin typeface="Segoe UI" panose="020B0502040204020203" pitchFamily="34" charset="0"/>
                <a:ea typeface="Segoe UI" panose="020B0502040204020203" pitchFamily="34" charset="0"/>
                <a:cs typeface="Segoe UI" panose="020B0502040204020203" pitchFamily="34" charset="0"/>
              </a:rPr>
              <a:t>[1] Cancer Care Ontario was dissolved in December 2019 and is now part of Ontario Health.</a:t>
            </a:r>
          </a:p>
          <a:p>
            <a:r>
              <a:rPr lang="en-US" sz="1050" i="1" dirty="0">
                <a:latin typeface="Segoe UI" panose="020B0502040204020203" pitchFamily="34" charset="0"/>
                <a:ea typeface="Segoe UI" panose="020B0502040204020203" pitchFamily="34" charset="0"/>
                <a:cs typeface="Segoe UI" panose="020B0502040204020203" pitchFamily="34" charset="0"/>
              </a:rPr>
              <a:t>[2] The operations of the former Nova Scotia Health Research Foundation became part of Research Nova Scotia in April 2019. Research Nova Scotia continued to offer the NSHRF programs until March 2020.</a:t>
            </a:r>
          </a:p>
          <a:p>
            <a:r>
              <a:rPr lang="en-US" sz="1050" i="1" dirty="0">
                <a:latin typeface="Segoe UI" panose="020B0502040204020203" pitchFamily="34" charset="0"/>
                <a:ea typeface="Segoe UI" panose="020B0502040204020203" pitchFamily="34" charset="0"/>
                <a:cs typeface="Segoe UI" panose="020B0502040204020203" pitchFamily="34" charset="0"/>
              </a:rPr>
              <a:t>[3] As of February 3, 2020, the Canadian Cancer Society and Prostate Cancer Canada amalgamated. The data in this presentation reflects the investments made by these individual organizations prior to this merger.</a:t>
            </a:r>
          </a:p>
        </p:txBody>
      </p:sp>
    </p:spTree>
    <p:extLst>
      <p:ext uri="{BB962C8B-B14F-4D97-AF65-F5344CB8AC3E}">
        <p14:creationId xmlns:p14="http://schemas.microsoft.com/office/powerpoint/2010/main" val="397893448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p:txBody>
          <a:bodyPr/>
          <a:lstStyle/>
          <a:p>
            <a:r>
              <a:rPr lang="en-CA" dirty="0"/>
              <a:t>Projects funded by two or more organizations are represented in the investment amounts of the organizations that provided the funding.</a:t>
            </a:r>
            <a:endParaRPr lang="en-US" dirty="0"/>
          </a:p>
          <a:p>
            <a:r>
              <a:rPr lang="en-US" dirty="0"/>
              <a:t>The budgets of projects were weighted on the basis of their cancer relevance. For projects that were not entirely focused on cancer, budgets were weighted between 5% and 80%.</a:t>
            </a:r>
          </a:p>
          <a:p>
            <a:r>
              <a:rPr lang="en-US" dirty="0"/>
              <a:t>Analyses by geographic region were based solely on the institutional affiliation of the nominated principal investigator (PI).</a:t>
            </a:r>
          </a:p>
        </p:txBody>
      </p:sp>
      <p:sp>
        <p:nvSpPr>
          <p:cNvPr id="17410" name="Rectangle 2"/>
          <p:cNvSpPr>
            <a:spLocks noGrp="1" noChangeArrowheads="1"/>
          </p:cNvSpPr>
          <p:nvPr>
            <p:ph type="title"/>
          </p:nvPr>
        </p:nvSpPr>
        <p:spPr/>
        <p:txBody>
          <a:bodyPr/>
          <a:lstStyle/>
          <a:p>
            <a:r>
              <a:rPr lang="en-US"/>
              <a:t>Reporting Conventions</a:t>
            </a:r>
            <a:endParaRPr lang="en-US" dirty="0"/>
          </a:p>
        </p:txBody>
      </p:sp>
      <p:sp>
        <p:nvSpPr>
          <p:cNvPr id="17412" name="Slide Number Placeholder 5"/>
          <p:cNvSpPr>
            <a:spLocks noGrp="1"/>
          </p:cNvSpPr>
          <p:nvPr>
            <p:ph type="sldNum" sz="quarter" idx="4"/>
          </p:nvPr>
        </p:nvSpPr>
        <p:spPr>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84C3AD-2DB4-48D4-97A7-87626E2C668C}" type="slidenum">
              <a:rPr lang="en-CA" smtClean="0"/>
              <a:pPr/>
              <a:t>11</a:t>
            </a:fld>
            <a:endParaRPr lang="en-US"/>
          </a:p>
        </p:txBody>
      </p:sp>
    </p:spTree>
    <p:extLst>
      <p:ext uri="{BB962C8B-B14F-4D97-AF65-F5344CB8AC3E}">
        <p14:creationId xmlns:p14="http://schemas.microsoft.com/office/powerpoint/2010/main" val="53526073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7"/>
          <p:cNvSpPr>
            <a:spLocks noGrp="1" noChangeArrowheads="1"/>
          </p:cNvSpPr>
          <p:nvPr>
            <p:ph idx="1"/>
          </p:nvPr>
        </p:nvSpPr>
        <p:spPr/>
        <p:txBody>
          <a:bodyPr>
            <a:normAutofit fontScale="77500" lnSpcReduction="20000"/>
          </a:bodyPr>
          <a:lstStyle/>
          <a:p>
            <a:r>
              <a:rPr lang="en-US" dirty="0"/>
              <a:t>There was $491M invested in 2018 by the 43 organizations/programs tracked in the survey. This was a slight rise over 2017. </a:t>
            </a:r>
          </a:p>
          <a:p>
            <a:r>
              <a:rPr lang="en-US" dirty="0"/>
              <a:t>The number of funded projects was considerably lower, which means higher amounts for fewer grants/awards. </a:t>
            </a:r>
          </a:p>
          <a:p>
            <a:r>
              <a:rPr lang="en-US" dirty="0"/>
              <a:t>Programs/agencies of the federal government accounted for 51% of the investment in 2018.</a:t>
            </a:r>
          </a:p>
          <a:p>
            <a:r>
              <a:rPr lang="en-US" dirty="0"/>
              <a:t>The largest investment was made by the Canadian Institutes of Health Research (CIHR) at $165M, which represented 33% of the total investment in 2018 and 66% of the total federal investment.</a:t>
            </a:r>
          </a:p>
          <a:p>
            <a:r>
              <a:rPr lang="en-US" dirty="0"/>
              <a:t>The overall provincial investment, which includes the matching provincial investments in programs of the Canada Foundation of Innovation, was fairly constant for years 2014 to 2018, although there were fluctuations among individual organizations.</a:t>
            </a:r>
          </a:p>
        </p:txBody>
      </p:sp>
      <p:sp>
        <p:nvSpPr>
          <p:cNvPr id="19458" name="Rectangle 6"/>
          <p:cNvSpPr>
            <a:spLocks noGrp="1" noChangeArrowheads="1"/>
          </p:cNvSpPr>
          <p:nvPr>
            <p:ph type="title"/>
          </p:nvPr>
        </p:nvSpPr>
        <p:spPr/>
        <p:txBody>
          <a:bodyPr>
            <a:normAutofit fontScale="90000"/>
          </a:bodyPr>
          <a:lstStyle/>
          <a:p>
            <a:r>
              <a:rPr lang="en-US" dirty="0"/>
              <a:t>A1. Overall Investment – Highlights for 2018</a:t>
            </a:r>
          </a:p>
        </p:txBody>
      </p:sp>
      <p:sp>
        <p:nvSpPr>
          <p:cNvPr id="19460" name="Slide Number Placeholder 5"/>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84C3AD-2DB4-48D4-97A7-87626E2C668C}" type="slidenum">
              <a:rPr lang="en-CA" smtClean="0"/>
              <a:pPr/>
              <a:t>12</a:t>
            </a:fld>
            <a:endParaRPr lang="en-US"/>
          </a:p>
        </p:txBody>
      </p:sp>
    </p:spTree>
    <p:extLst>
      <p:ext uri="{BB962C8B-B14F-4D97-AF65-F5344CB8AC3E}">
        <p14:creationId xmlns:p14="http://schemas.microsoft.com/office/powerpoint/2010/main" val="180869564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7"/>
          <p:cNvSpPr>
            <a:spLocks noGrp="1" noChangeArrowheads="1"/>
          </p:cNvSpPr>
          <p:nvPr>
            <p:ph idx="1"/>
          </p:nvPr>
        </p:nvSpPr>
        <p:spPr/>
        <p:txBody>
          <a:bodyPr>
            <a:normAutofit fontScale="92500" lnSpcReduction="10000"/>
          </a:bodyPr>
          <a:lstStyle/>
          <a:p>
            <a:r>
              <a:rPr lang="en-US" dirty="0"/>
              <a:t>Among the charitable organizations/associations, the highest level of funding in 2018 was for the Canadian Cancer Society, which reflects the merger with the Canadian Breast Cancer Foundation that happened in 2017. The other leading research charity was The Terry Fox Research Institute. New federal monies will only see this investment increase in the coming years.</a:t>
            </a:r>
          </a:p>
          <a:p>
            <a:r>
              <a:rPr lang="en-US" dirty="0"/>
              <a:t>Notably, the research investment by The Leukemia &amp; Lymphoma Society of Canada more than doubled from 2014 to 2018.</a:t>
            </a:r>
          </a:p>
          <a:p>
            <a:r>
              <a:rPr lang="en-CA" dirty="0"/>
              <a:t>The research investment calculated on a per capita basis was highest for</a:t>
            </a:r>
            <a:r>
              <a:rPr lang="en-US" dirty="0"/>
              <a:t> Canada’s most populous provinces – Ontario, Quebec and British Columbia. </a:t>
            </a:r>
            <a:endParaRPr lang="en-CA" dirty="0"/>
          </a:p>
        </p:txBody>
      </p:sp>
      <p:sp>
        <p:nvSpPr>
          <p:cNvPr id="19458" name="Rectangle 6"/>
          <p:cNvSpPr>
            <a:spLocks noGrp="1" noChangeArrowheads="1"/>
          </p:cNvSpPr>
          <p:nvPr>
            <p:ph type="title"/>
          </p:nvPr>
        </p:nvSpPr>
        <p:spPr/>
        <p:txBody>
          <a:bodyPr>
            <a:normAutofit fontScale="90000"/>
          </a:bodyPr>
          <a:lstStyle/>
          <a:p>
            <a:r>
              <a:rPr lang="en-US" dirty="0"/>
              <a:t>A2. Overall Investment – Highlights for 2018</a:t>
            </a:r>
          </a:p>
        </p:txBody>
      </p:sp>
      <p:sp>
        <p:nvSpPr>
          <p:cNvPr id="19460" name="Slide Number Placeholder 5"/>
          <p:cNvSpPr>
            <a:spLocks noGrp="1"/>
          </p:cNvSpPr>
          <p:nvPr>
            <p:ph type="sldNum" sz="quarter" idx="4"/>
          </p:nvPr>
        </p:nvSpPr>
        <p:spPr>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84C3AD-2DB4-48D4-97A7-87626E2C668C}" type="slidenum">
              <a:rPr lang="en-CA" smtClean="0"/>
              <a:pPr/>
              <a:t>13</a:t>
            </a:fld>
            <a:endParaRPr lang="en-US"/>
          </a:p>
        </p:txBody>
      </p:sp>
    </p:spTree>
    <p:extLst>
      <p:ext uri="{BB962C8B-B14F-4D97-AF65-F5344CB8AC3E}">
        <p14:creationId xmlns:p14="http://schemas.microsoft.com/office/powerpoint/2010/main" val="230474942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defRPr/>
            </a:pPr>
            <a:fld id="{CEC0135C-C6E0-442A-9514-5C42A74DE569}" type="slidenum">
              <a:rPr lang="en-US" smtClean="0"/>
              <a:pPr>
                <a:defRPr/>
              </a:pPr>
              <a:t>14</a:t>
            </a:fld>
            <a:endParaRPr lang="en-US" dirty="0"/>
          </a:p>
        </p:txBody>
      </p:sp>
      <p:pic>
        <p:nvPicPr>
          <p:cNvPr id="5" name="Picture 4">
            <a:extLst>
              <a:ext uri="{FF2B5EF4-FFF2-40B4-BE49-F238E27FC236}">
                <a16:creationId xmlns:a16="http://schemas.microsoft.com/office/drawing/2014/main" id="{136CB284-0BC4-48FE-A139-50CA74F8C7CC}"/>
              </a:ext>
            </a:extLst>
          </p:cNvPr>
          <p:cNvPicPr>
            <a:picLocks noChangeAspect="1"/>
          </p:cNvPicPr>
          <p:nvPr/>
        </p:nvPicPr>
        <p:blipFill>
          <a:blip r:embed="rId2"/>
          <a:stretch>
            <a:fillRect/>
          </a:stretch>
        </p:blipFill>
        <p:spPr>
          <a:xfrm>
            <a:off x="857933" y="787470"/>
            <a:ext cx="10629980" cy="5444888"/>
          </a:xfrm>
          <a:prstGeom prst="rect">
            <a:avLst/>
          </a:prstGeom>
        </p:spPr>
      </p:pic>
    </p:spTree>
    <p:extLst>
      <p:ext uri="{BB962C8B-B14F-4D97-AF65-F5344CB8AC3E}">
        <p14:creationId xmlns:p14="http://schemas.microsoft.com/office/powerpoint/2010/main" val="3287021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3"/>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3D4268F7-DFEB-4926-AAA4-2E0CC0272D23}" type="slidenum">
              <a:rPr lang="en-US" smtClean="0"/>
              <a:pPr/>
              <a:t>15</a:t>
            </a:fld>
            <a:endParaRPr lang="en-US"/>
          </a:p>
        </p:txBody>
      </p:sp>
      <p:pic>
        <p:nvPicPr>
          <p:cNvPr id="3" name="Picture 2">
            <a:extLst>
              <a:ext uri="{FF2B5EF4-FFF2-40B4-BE49-F238E27FC236}">
                <a16:creationId xmlns:a16="http://schemas.microsoft.com/office/drawing/2014/main" id="{62E8D649-551A-4E4F-9E87-7485B836C253}"/>
              </a:ext>
            </a:extLst>
          </p:cNvPr>
          <p:cNvPicPr>
            <a:picLocks noChangeAspect="1"/>
          </p:cNvPicPr>
          <p:nvPr/>
        </p:nvPicPr>
        <p:blipFill>
          <a:blip r:embed="rId2"/>
          <a:stretch>
            <a:fillRect/>
          </a:stretch>
        </p:blipFill>
        <p:spPr>
          <a:xfrm>
            <a:off x="834605" y="1178461"/>
            <a:ext cx="9837406" cy="4501078"/>
          </a:xfrm>
          <a:prstGeom prst="rect">
            <a:avLst/>
          </a:prstGeom>
        </p:spPr>
      </p:pic>
    </p:spTree>
    <p:extLst>
      <p:ext uri="{BB962C8B-B14F-4D97-AF65-F5344CB8AC3E}">
        <p14:creationId xmlns:p14="http://schemas.microsoft.com/office/powerpoint/2010/main" val="2950208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4"/>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25759989-A391-40CA-9708-CD34CB0BCC9C}" type="slidenum">
              <a:rPr lang="en-US" smtClean="0"/>
              <a:pPr/>
              <a:t>16</a:t>
            </a:fld>
            <a:endParaRPr lang="en-US"/>
          </a:p>
        </p:txBody>
      </p:sp>
      <p:pic>
        <p:nvPicPr>
          <p:cNvPr id="2" name="Picture 1">
            <a:extLst>
              <a:ext uri="{FF2B5EF4-FFF2-40B4-BE49-F238E27FC236}">
                <a16:creationId xmlns:a16="http://schemas.microsoft.com/office/drawing/2014/main" id="{EB819A20-5189-44D5-AA04-B5BE545C0751}"/>
              </a:ext>
            </a:extLst>
          </p:cNvPr>
          <p:cNvPicPr>
            <a:picLocks noChangeAspect="1"/>
          </p:cNvPicPr>
          <p:nvPr/>
        </p:nvPicPr>
        <p:blipFill>
          <a:blip r:embed="rId3"/>
          <a:stretch>
            <a:fillRect/>
          </a:stretch>
        </p:blipFill>
        <p:spPr>
          <a:xfrm>
            <a:off x="1836144" y="343739"/>
            <a:ext cx="9213357" cy="6117219"/>
          </a:xfrm>
          <a:prstGeom prst="rect">
            <a:avLst/>
          </a:prstGeom>
        </p:spPr>
      </p:pic>
    </p:spTree>
    <p:extLst>
      <p:ext uri="{BB962C8B-B14F-4D97-AF65-F5344CB8AC3E}">
        <p14:creationId xmlns:p14="http://schemas.microsoft.com/office/powerpoint/2010/main" val="177913816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Slide Number Placeholder 4"/>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CEE74977-BB3C-4695-ABF8-834017F735EA}" type="slidenum">
              <a:rPr lang="en-US" smtClean="0"/>
              <a:pPr/>
              <a:t>17</a:t>
            </a:fld>
            <a:endParaRPr lang="en-US"/>
          </a:p>
        </p:txBody>
      </p:sp>
      <p:pic>
        <p:nvPicPr>
          <p:cNvPr id="2" name="Picture 1">
            <a:extLst>
              <a:ext uri="{FF2B5EF4-FFF2-40B4-BE49-F238E27FC236}">
                <a16:creationId xmlns:a16="http://schemas.microsoft.com/office/drawing/2014/main" id="{FDC1771C-AEFD-4136-A831-E0A343F5E182}"/>
              </a:ext>
            </a:extLst>
          </p:cNvPr>
          <p:cNvPicPr>
            <a:picLocks noChangeAspect="1"/>
          </p:cNvPicPr>
          <p:nvPr/>
        </p:nvPicPr>
        <p:blipFill>
          <a:blip r:embed="rId3"/>
          <a:stretch>
            <a:fillRect/>
          </a:stretch>
        </p:blipFill>
        <p:spPr>
          <a:xfrm>
            <a:off x="2762250" y="441325"/>
            <a:ext cx="6667500" cy="5975350"/>
          </a:xfrm>
          <a:prstGeom prst="rect">
            <a:avLst/>
          </a:prstGeom>
        </p:spPr>
      </p:pic>
    </p:spTree>
    <p:extLst>
      <p:ext uri="{BB962C8B-B14F-4D97-AF65-F5344CB8AC3E}">
        <p14:creationId xmlns:p14="http://schemas.microsoft.com/office/powerpoint/2010/main" val="273355561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pPr eaLnBrk="0" hangingPunct="0"/>
            <a:fld id="{59C0123B-D50B-4929-BD16-3C0C8D361577}" type="slidenum">
              <a:rPr lang="en-US" smtClean="0"/>
              <a:pPr eaLnBrk="0" hangingPunct="0"/>
              <a:t>18</a:t>
            </a:fld>
            <a:endParaRPr lang="en-US" dirty="0"/>
          </a:p>
        </p:txBody>
      </p:sp>
      <p:pic>
        <p:nvPicPr>
          <p:cNvPr id="3" name="Picture 2">
            <a:extLst>
              <a:ext uri="{FF2B5EF4-FFF2-40B4-BE49-F238E27FC236}">
                <a16:creationId xmlns:a16="http://schemas.microsoft.com/office/drawing/2014/main" id="{A41C1485-0D78-4C75-A8A4-8AA23206A45E}"/>
              </a:ext>
            </a:extLst>
          </p:cNvPr>
          <p:cNvPicPr>
            <a:picLocks noChangeAspect="1"/>
          </p:cNvPicPr>
          <p:nvPr/>
        </p:nvPicPr>
        <p:blipFill>
          <a:blip r:embed="rId3"/>
          <a:stretch>
            <a:fillRect/>
          </a:stretch>
        </p:blipFill>
        <p:spPr>
          <a:xfrm>
            <a:off x="905627" y="1026443"/>
            <a:ext cx="9685178" cy="5109662"/>
          </a:xfrm>
          <a:prstGeom prst="rect">
            <a:avLst/>
          </a:prstGeom>
        </p:spPr>
      </p:pic>
    </p:spTree>
    <p:extLst>
      <p:ext uri="{BB962C8B-B14F-4D97-AF65-F5344CB8AC3E}">
        <p14:creationId xmlns:p14="http://schemas.microsoft.com/office/powerpoint/2010/main" val="117689905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0"/>
          <p:cNvSpPr>
            <a:spLocks noGrp="1"/>
          </p:cNvSpPr>
          <p:nvPr>
            <p:ph idx="1"/>
          </p:nvPr>
        </p:nvSpPr>
        <p:spPr>
          <a:xfrm>
            <a:off x="745147" y="1833129"/>
            <a:ext cx="11089299" cy="4704191"/>
          </a:xfrm>
        </p:spPr>
        <p:txBody>
          <a:bodyPr>
            <a:normAutofit fontScale="85000" lnSpcReduction="20000"/>
          </a:bodyPr>
          <a:lstStyle/>
          <a:p>
            <a:r>
              <a:rPr lang="en-US" dirty="0"/>
              <a:t>The 2018 investment by the six categories of the CSO was as follows:</a:t>
            </a:r>
          </a:p>
          <a:p>
            <a:pPr lvl="2"/>
            <a:r>
              <a:rPr lang="en-US" dirty="0"/>
              <a:t>$115 M Biology</a:t>
            </a:r>
          </a:p>
          <a:p>
            <a:pPr lvl="2"/>
            <a:r>
              <a:rPr lang="en-US" dirty="0"/>
              <a:t>$  59 M Etiology </a:t>
            </a:r>
          </a:p>
          <a:p>
            <a:pPr lvl="2"/>
            <a:r>
              <a:rPr lang="en-US" dirty="0"/>
              <a:t>$  14 M Prevention </a:t>
            </a:r>
          </a:p>
          <a:p>
            <a:pPr lvl="2"/>
            <a:r>
              <a:rPr lang="en-US" dirty="0"/>
              <a:t>$  91 M Early detection, diagnosis &amp; prognosis</a:t>
            </a:r>
          </a:p>
          <a:p>
            <a:pPr lvl="2"/>
            <a:r>
              <a:rPr lang="en-US" dirty="0"/>
              <a:t>$170 M Treatment</a:t>
            </a:r>
          </a:p>
          <a:p>
            <a:pPr lvl="2"/>
            <a:r>
              <a:rPr lang="en-US" dirty="0"/>
              <a:t>$  42 M Cancer control, survivorship &amp; outcomes</a:t>
            </a:r>
          </a:p>
          <a:p>
            <a:pPr>
              <a:lnSpc>
                <a:spcPct val="120000"/>
              </a:lnSpc>
            </a:pPr>
            <a:r>
              <a:rPr lang="en-US" dirty="0"/>
              <a:t>There was $38M more invested in Treatment research in 2018, compared with 2014. </a:t>
            </a:r>
          </a:p>
          <a:p>
            <a:pPr>
              <a:lnSpc>
                <a:spcPct val="120000"/>
              </a:lnSpc>
            </a:pPr>
            <a:r>
              <a:rPr lang="en-US" dirty="0"/>
              <a:t>Investment in Biology research continued its downward trend – this investment peaked in 2007 at $195M. In 2018, it was $170M.</a:t>
            </a:r>
            <a:endParaRPr lang="en-CA" dirty="0"/>
          </a:p>
          <a:p>
            <a:endParaRPr lang="en-US" dirty="0"/>
          </a:p>
        </p:txBody>
      </p:sp>
      <p:sp>
        <p:nvSpPr>
          <p:cNvPr id="24578" name="Rectangle 4"/>
          <p:cNvSpPr>
            <a:spLocks noGrp="1" noChangeArrowheads="1"/>
          </p:cNvSpPr>
          <p:nvPr>
            <p:ph type="title"/>
          </p:nvPr>
        </p:nvSpPr>
        <p:spPr/>
        <p:txBody>
          <a:bodyPr/>
          <a:lstStyle/>
          <a:p>
            <a:r>
              <a:rPr lang="en-US" dirty="0"/>
              <a:t>B1. Areas of Science/CSO - Highlights</a:t>
            </a:r>
          </a:p>
        </p:txBody>
      </p:sp>
      <p:sp>
        <p:nvSpPr>
          <p:cNvPr id="24580" name="Slide Number Placeholder 5"/>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84C3AD-2DB4-48D4-97A7-87626E2C668C}" type="slidenum">
              <a:rPr lang="en-CA" smtClean="0"/>
              <a:pPr/>
              <a:t>19</a:t>
            </a:fld>
            <a:endParaRPr lang="en-US" dirty="0"/>
          </a:p>
        </p:txBody>
      </p:sp>
    </p:spTree>
    <p:extLst>
      <p:ext uri="{BB962C8B-B14F-4D97-AF65-F5344CB8AC3E}">
        <p14:creationId xmlns:p14="http://schemas.microsoft.com/office/powerpoint/2010/main" val="127438243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576787409"/>
              </p:ext>
            </p:extLst>
          </p:nvPr>
        </p:nvGraphicFramePr>
        <p:xfrm>
          <a:off x="850283" y="2128614"/>
          <a:ext cx="8915153" cy="4023360"/>
        </p:xfrm>
        <a:graphic>
          <a:graphicData uri="http://schemas.openxmlformats.org/drawingml/2006/table">
            <a:tbl>
              <a:tblPr firstRow="1" bandRow="1">
                <a:tableStyleId>{5C22544A-7EE6-4342-B048-85BDC9FD1C3A}</a:tableStyleId>
              </a:tblPr>
              <a:tblGrid>
                <a:gridCol w="6251685">
                  <a:extLst>
                    <a:ext uri="{9D8B030D-6E8A-4147-A177-3AD203B41FA5}">
                      <a16:colId xmlns:a16="http://schemas.microsoft.com/office/drawing/2014/main" val="20000"/>
                    </a:ext>
                  </a:extLst>
                </a:gridCol>
                <a:gridCol w="2663468">
                  <a:extLst>
                    <a:ext uri="{9D8B030D-6E8A-4147-A177-3AD203B41FA5}">
                      <a16:colId xmlns:a16="http://schemas.microsoft.com/office/drawing/2014/main" val="20001"/>
                    </a:ext>
                  </a:extLst>
                </a:gridCol>
              </a:tblGrid>
              <a:tr h="322842">
                <a:tc>
                  <a:txBody>
                    <a:bodyPr/>
                    <a:lstStyle/>
                    <a:p>
                      <a:r>
                        <a:rPr lang="en-US" sz="1600" dirty="0"/>
                        <a:t>Topic</a:t>
                      </a:r>
                    </a:p>
                  </a:txBody>
                  <a:tcPr marL="168599" marR="168599" anchor="b"/>
                </a:tc>
                <a:tc>
                  <a:txBody>
                    <a:bodyPr/>
                    <a:lstStyle/>
                    <a:p>
                      <a:r>
                        <a:rPr lang="en-US" sz="1600" dirty="0"/>
                        <a:t>Slides</a:t>
                      </a:r>
                    </a:p>
                  </a:txBody>
                  <a:tcPr marL="168599" marR="168599" anchor="b"/>
                </a:tc>
                <a:extLst>
                  <a:ext uri="{0D108BD9-81ED-4DB2-BD59-A6C34878D82A}">
                    <a16:rowId xmlns:a16="http://schemas.microsoft.com/office/drawing/2014/main" val="10000"/>
                  </a:ext>
                </a:extLst>
              </a:tr>
              <a:tr h="0">
                <a:tc>
                  <a:txBody>
                    <a:bodyPr/>
                    <a:lstStyle/>
                    <a:p>
                      <a:r>
                        <a:rPr lang="en-US" sz="1600" dirty="0"/>
                        <a:t>Background</a:t>
                      </a:r>
                    </a:p>
                  </a:txBody>
                  <a:tcPr marL="168599" marR="168599" anchor="ctr"/>
                </a:tc>
                <a:tc>
                  <a:txBody>
                    <a:bodyPr/>
                    <a:lstStyle/>
                    <a:p>
                      <a:r>
                        <a:rPr lang="en-US" sz="1600" dirty="0"/>
                        <a:t>3, 4, 5</a:t>
                      </a:r>
                    </a:p>
                  </a:txBody>
                  <a:tcPr marL="168599" marR="168599" anchor="ctr"/>
                </a:tc>
                <a:extLst>
                  <a:ext uri="{0D108BD9-81ED-4DB2-BD59-A6C34878D82A}">
                    <a16:rowId xmlns:a16="http://schemas.microsoft.com/office/drawing/2014/main" val="10001"/>
                  </a:ext>
                </a:extLst>
              </a:tr>
              <a:tr h="0">
                <a:tc>
                  <a:txBody>
                    <a:bodyPr/>
                    <a:lstStyle/>
                    <a:p>
                      <a:r>
                        <a:rPr lang="en-US" sz="1600" dirty="0"/>
                        <a:t>Methodology</a:t>
                      </a:r>
                    </a:p>
                  </a:txBody>
                  <a:tcPr marL="168599" marR="168599" anchor="ctr"/>
                </a:tc>
                <a:tc>
                  <a:txBody>
                    <a:bodyPr/>
                    <a:lstStyle/>
                    <a:p>
                      <a:r>
                        <a:rPr lang="en-US" sz="1600" dirty="0"/>
                        <a:t>6, 7, 8, 9, 10, 11</a:t>
                      </a:r>
                    </a:p>
                  </a:txBody>
                  <a:tcPr marL="168599" marR="168599" anchor="ctr"/>
                </a:tc>
                <a:extLst>
                  <a:ext uri="{0D108BD9-81ED-4DB2-BD59-A6C34878D82A}">
                    <a16:rowId xmlns:a16="http://schemas.microsoft.com/office/drawing/2014/main" val="10002"/>
                  </a:ext>
                </a:extLst>
              </a:tr>
              <a:tr h="0">
                <a:tc>
                  <a:txBody>
                    <a:bodyPr/>
                    <a:lstStyle/>
                    <a:p>
                      <a:r>
                        <a:rPr lang="en-US" sz="1600" dirty="0"/>
                        <a:t>Overall Investment Highlights</a:t>
                      </a:r>
                    </a:p>
                  </a:txBody>
                  <a:tcPr marL="168599" marR="168599" anchor="ctr"/>
                </a:tc>
                <a:tc>
                  <a:txBody>
                    <a:bodyPr/>
                    <a:lstStyle/>
                    <a:p>
                      <a:r>
                        <a:rPr lang="en-US" sz="1600" dirty="0"/>
                        <a:t>12, 13, 14, 15, 16,</a:t>
                      </a:r>
                      <a:r>
                        <a:rPr lang="en-US" sz="1600" baseline="0" dirty="0"/>
                        <a:t> 17, 18</a:t>
                      </a:r>
                      <a:endParaRPr lang="en-US" sz="1600" dirty="0"/>
                    </a:p>
                  </a:txBody>
                  <a:tcPr marL="168599" marR="168599" anchor="ctr"/>
                </a:tc>
                <a:extLst>
                  <a:ext uri="{0D108BD9-81ED-4DB2-BD59-A6C34878D82A}">
                    <a16:rowId xmlns:a16="http://schemas.microsoft.com/office/drawing/2014/main" val="10003"/>
                  </a:ext>
                </a:extLst>
              </a:tr>
              <a:tr h="0">
                <a:tc>
                  <a:txBody>
                    <a:bodyPr/>
                    <a:lstStyle/>
                    <a:p>
                      <a:r>
                        <a:rPr lang="en-US" sz="1600" dirty="0"/>
                        <a:t>Areas of Science/CSO</a:t>
                      </a:r>
                      <a:r>
                        <a:rPr lang="en-US" sz="1600" baseline="0" dirty="0"/>
                        <a:t> Highlights</a:t>
                      </a:r>
                      <a:endParaRPr lang="en-US" sz="1600" dirty="0"/>
                    </a:p>
                  </a:txBody>
                  <a:tcPr marL="168599" marR="168599" anchor="ctr"/>
                </a:tc>
                <a:tc>
                  <a:txBody>
                    <a:bodyPr/>
                    <a:lstStyle/>
                    <a:p>
                      <a:r>
                        <a:rPr lang="en-US" sz="1600" dirty="0"/>
                        <a:t>19, 20, 21</a:t>
                      </a:r>
                    </a:p>
                  </a:txBody>
                  <a:tcPr marL="168599" marR="168599" anchor="ctr"/>
                </a:tc>
                <a:extLst>
                  <a:ext uri="{0D108BD9-81ED-4DB2-BD59-A6C34878D82A}">
                    <a16:rowId xmlns:a16="http://schemas.microsoft.com/office/drawing/2014/main" val="10004"/>
                  </a:ext>
                </a:extLst>
              </a:tr>
              <a:tr h="0">
                <a:tc>
                  <a:txBody>
                    <a:bodyPr/>
                    <a:lstStyle/>
                    <a:p>
                      <a:r>
                        <a:rPr lang="en-US" sz="1600" dirty="0"/>
                        <a:t>Cancer Sites Highlights</a:t>
                      </a:r>
                    </a:p>
                  </a:txBody>
                  <a:tcPr marL="168599" marR="168599" anchor="ctr"/>
                </a:tc>
                <a:tc>
                  <a:txBody>
                    <a:bodyPr/>
                    <a:lstStyle/>
                    <a:p>
                      <a:r>
                        <a:rPr lang="en-US" sz="1600" dirty="0"/>
                        <a:t>22, 23, 24</a:t>
                      </a:r>
                    </a:p>
                  </a:txBody>
                  <a:tcPr marL="168599" marR="168599" anchor="ctr"/>
                </a:tc>
                <a:extLst>
                  <a:ext uri="{0D108BD9-81ED-4DB2-BD59-A6C34878D82A}">
                    <a16:rowId xmlns:a16="http://schemas.microsoft.com/office/drawing/2014/main" val="10005"/>
                  </a:ext>
                </a:extLst>
              </a:tr>
              <a:tr h="0">
                <a:tc>
                  <a:txBody>
                    <a:bodyPr/>
                    <a:lstStyle/>
                    <a:p>
                      <a:r>
                        <a:rPr lang="en-US" sz="1600" dirty="0"/>
                        <a:t>Funding Mechanisms - Highlights</a:t>
                      </a:r>
                    </a:p>
                  </a:txBody>
                  <a:tcPr marL="168599" marR="168599" anchor="ctr"/>
                </a:tc>
                <a:tc>
                  <a:txBody>
                    <a:bodyPr/>
                    <a:lstStyle/>
                    <a:p>
                      <a:r>
                        <a:rPr lang="en-US" sz="1600" dirty="0"/>
                        <a:t>25, 26, 27</a:t>
                      </a:r>
                    </a:p>
                  </a:txBody>
                  <a:tcPr marL="168599" marR="168599" anchor="ctr"/>
                </a:tc>
                <a:extLst>
                  <a:ext uri="{0D108BD9-81ED-4DB2-BD59-A6C34878D82A}">
                    <a16:rowId xmlns:a16="http://schemas.microsoft.com/office/drawing/2014/main" val="10006"/>
                  </a:ext>
                </a:extLst>
              </a:tr>
              <a:tr h="0">
                <a:tc>
                  <a:txBody>
                    <a:bodyPr/>
                    <a:lstStyle/>
                    <a:p>
                      <a:pPr marL="285750" indent="-285750">
                        <a:buFont typeface="Arial" panose="020B0604020202020204" pitchFamily="34" charset="0"/>
                        <a:buChar char="•"/>
                      </a:pPr>
                      <a:r>
                        <a:rPr lang="en-US" sz="1600" dirty="0"/>
                        <a:t>Operating Grants</a:t>
                      </a:r>
                    </a:p>
                  </a:txBody>
                  <a:tcPr marL="168599" marR="168599" anchor="ctr"/>
                </a:tc>
                <a:tc>
                  <a:txBody>
                    <a:bodyPr/>
                    <a:lstStyle/>
                    <a:p>
                      <a:r>
                        <a:rPr lang="en-US" sz="1600" dirty="0"/>
                        <a:t>28,</a:t>
                      </a:r>
                      <a:r>
                        <a:rPr lang="en-US" sz="1600" baseline="0" dirty="0"/>
                        <a:t> 29, 30</a:t>
                      </a:r>
                      <a:endParaRPr lang="en-US" sz="1600" dirty="0"/>
                    </a:p>
                  </a:txBody>
                  <a:tcPr marL="168599" marR="168599" anchor="ctr"/>
                </a:tc>
                <a:extLst>
                  <a:ext uri="{0D108BD9-81ED-4DB2-BD59-A6C34878D82A}">
                    <a16:rowId xmlns:a16="http://schemas.microsoft.com/office/drawing/2014/main" val="10007"/>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Trainee Awards</a:t>
                      </a:r>
                    </a:p>
                  </a:txBody>
                  <a:tcPr marL="168599" marR="168599" anchor="ctr"/>
                </a:tc>
                <a:tc>
                  <a:txBody>
                    <a:bodyPr/>
                    <a:lstStyle/>
                    <a:p>
                      <a:r>
                        <a:rPr lang="en-US" sz="1600" dirty="0"/>
                        <a:t>31,</a:t>
                      </a:r>
                      <a:r>
                        <a:rPr lang="en-US" sz="1600" baseline="0" dirty="0"/>
                        <a:t> 32, 33</a:t>
                      </a:r>
                      <a:endParaRPr lang="en-US" sz="1600" dirty="0"/>
                    </a:p>
                  </a:txBody>
                  <a:tcPr marL="168599" marR="168599" anchor="ctr"/>
                </a:tc>
                <a:extLst>
                  <a:ext uri="{0D108BD9-81ED-4DB2-BD59-A6C34878D82A}">
                    <a16:rowId xmlns:a16="http://schemas.microsoft.com/office/drawing/2014/main" val="10008"/>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Career Awards</a:t>
                      </a:r>
                    </a:p>
                  </a:txBody>
                  <a:tcPr marL="168599" marR="168599" anchor="ctr"/>
                </a:tc>
                <a:tc>
                  <a:txBody>
                    <a:bodyPr/>
                    <a:lstStyle/>
                    <a:p>
                      <a:r>
                        <a:rPr lang="en-US" sz="1600" dirty="0"/>
                        <a:t>34,</a:t>
                      </a:r>
                      <a:r>
                        <a:rPr lang="en-US" sz="1600" baseline="0" dirty="0"/>
                        <a:t> 35</a:t>
                      </a:r>
                      <a:endParaRPr lang="en-US" sz="1600" dirty="0"/>
                    </a:p>
                  </a:txBody>
                  <a:tcPr marL="168599" marR="168599" anchor="ctr"/>
                </a:tc>
                <a:extLst>
                  <a:ext uri="{0D108BD9-81ED-4DB2-BD59-A6C34878D82A}">
                    <a16:rowId xmlns:a16="http://schemas.microsoft.com/office/drawing/2014/main" val="10009"/>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Equipment/infrastructure</a:t>
                      </a:r>
                      <a:r>
                        <a:rPr lang="en-US" sz="1600" baseline="0" dirty="0"/>
                        <a:t> grants and Research Support Fund</a:t>
                      </a:r>
                      <a:endParaRPr lang="en-US" sz="1600" dirty="0"/>
                    </a:p>
                  </a:txBody>
                  <a:tcPr marL="168599" marR="168599" anchor="ctr"/>
                </a:tc>
                <a:tc>
                  <a:txBody>
                    <a:bodyPr/>
                    <a:lstStyle/>
                    <a:p>
                      <a:r>
                        <a:rPr lang="en-US" sz="1600" dirty="0"/>
                        <a:t>36, 37,</a:t>
                      </a:r>
                      <a:r>
                        <a:rPr lang="en-US" sz="1600" baseline="0" dirty="0"/>
                        <a:t> 38</a:t>
                      </a:r>
                      <a:endParaRPr lang="en-US" sz="1600" dirty="0"/>
                    </a:p>
                  </a:txBody>
                  <a:tcPr marL="168599" marR="168599" anchor="ctr"/>
                </a:tc>
                <a:extLst>
                  <a:ext uri="{0D108BD9-81ED-4DB2-BD59-A6C34878D82A}">
                    <a16:rowId xmlns:a16="http://schemas.microsoft.com/office/drawing/2014/main" val="1001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Further information</a:t>
                      </a:r>
                    </a:p>
                  </a:txBody>
                  <a:tcPr marL="168599" marR="168599" anchor="ctr"/>
                </a:tc>
                <a:tc>
                  <a:txBody>
                    <a:bodyPr/>
                    <a:lstStyle/>
                    <a:p>
                      <a:r>
                        <a:rPr lang="en-US" sz="1600" dirty="0"/>
                        <a:t>39, 40</a:t>
                      </a:r>
                    </a:p>
                  </a:txBody>
                  <a:tcPr marL="168599" marR="168599" anchor="ctr"/>
                </a:tc>
                <a:extLst>
                  <a:ext uri="{0D108BD9-81ED-4DB2-BD59-A6C34878D82A}">
                    <a16:rowId xmlns:a16="http://schemas.microsoft.com/office/drawing/2014/main" val="10011"/>
                  </a:ext>
                </a:extLst>
              </a:tr>
            </a:tbl>
          </a:graphicData>
        </a:graphic>
      </p:graphicFrame>
      <p:sp>
        <p:nvSpPr>
          <p:cNvPr id="6" name="Title 5"/>
          <p:cNvSpPr>
            <a:spLocks noGrp="1"/>
          </p:cNvSpPr>
          <p:nvPr>
            <p:ph type="title"/>
          </p:nvPr>
        </p:nvSpPr>
        <p:spPr/>
        <p:txBody>
          <a:bodyPr/>
          <a:lstStyle/>
          <a:p>
            <a:r>
              <a:rPr lang="en-US" dirty="0"/>
              <a:t>Slide Index</a:t>
            </a:r>
          </a:p>
        </p:txBody>
      </p:sp>
      <p:sp>
        <p:nvSpPr>
          <p:cNvPr id="4" name="Slide Number Placeholder 3"/>
          <p:cNvSpPr>
            <a:spLocks noGrp="1"/>
          </p:cNvSpPr>
          <p:nvPr>
            <p:ph type="sldNum" sz="quarter" idx="4"/>
          </p:nvPr>
        </p:nvSpPr>
        <p:spPr/>
        <p:txBody>
          <a:bodyPr/>
          <a:lstStyle/>
          <a:p>
            <a:fld id="{BC84C3AD-2DB4-48D4-97A7-87626E2C668C}" type="slidenum">
              <a:rPr lang="en-CA" smtClean="0"/>
              <a:pPr/>
              <a:t>2</a:t>
            </a:fld>
            <a:endParaRPr lang="en-CA"/>
          </a:p>
        </p:txBody>
      </p:sp>
      <p:sp>
        <p:nvSpPr>
          <p:cNvPr id="2" name="TextBox 1">
            <a:extLst>
              <a:ext uri="{FF2B5EF4-FFF2-40B4-BE49-F238E27FC236}">
                <a16:creationId xmlns:a16="http://schemas.microsoft.com/office/drawing/2014/main" id="{A7AEC78C-5F31-48C2-86E3-BDEEDE7D7205}"/>
              </a:ext>
            </a:extLst>
          </p:cNvPr>
          <p:cNvSpPr txBox="1"/>
          <p:nvPr/>
        </p:nvSpPr>
        <p:spPr>
          <a:xfrm>
            <a:off x="745147" y="1440323"/>
            <a:ext cx="9840735" cy="646331"/>
          </a:xfrm>
          <a:prstGeom prst="rect">
            <a:avLst/>
          </a:prstGeom>
          <a:noFill/>
        </p:spPr>
        <p:txBody>
          <a:bodyPr wrap="square" rtlCol="0">
            <a:spAutoFit/>
          </a:bodyPr>
          <a:lstStyle/>
          <a:p>
            <a:r>
              <a:rPr lang="en-US" dirty="0">
                <a:latin typeface="Segoe UI" panose="020B0502040204020203" pitchFamily="34" charset="0"/>
                <a:ea typeface="Segoe UI" panose="020B0502040204020203" pitchFamily="34" charset="0"/>
                <a:cs typeface="Segoe UI" panose="020B0502040204020203" pitchFamily="34" charset="0"/>
              </a:rPr>
              <a:t>This slide deck is intended as a companion to the report</a:t>
            </a:r>
            <a:r>
              <a:rPr lang="en-US" i="1" dirty="0">
                <a:latin typeface="Segoe UI" panose="020B0502040204020203" pitchFamily="34" charset="0"/>
                <a:ea typeface="Segoe UI" panose="020B0502040204020203" pitchFamily="34" charset="0"/>
                <a:cs typeface="Segoe UI" panose="020B0502040204020203" pitchFamily="34" charset="0"/>
              </a:rPr>
              <a:t>, Cancer Research Investment in Canada, 2018 </a:t>
            </a:r>
            <a:r>
              <a:rPr lang="en-US" dirty="0">
                <a:latin typeface="Segoe UI" panose="020B0502040204020203" pitchFamily="34" charset="0"/>
                <a:ea typeface="Segoe UI" panose="020B0502040204020203" pitchFamily="34" charset="0"/>
                <a:cs typeface="Segoe UI" panose="020B0502040204020203" pitchFamily="34" charset="0"/>
              </a:rPr>
              <a:t>and presents different graphs and analyses to complement those in the report.</a:t>
            </a:r>
          </a:p>
        </p:txBody>
      </p:sp>
    </p:spTree>
    <p:extLst>
      <p:ext uri="{BB962C8B-B14F-4D97-AF65-F5344CB8AC3E}">
        <p14:creationId xmlns:p14="http://schemas.microsoft.com/office/powerpoint/2010/main" val="2599505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5"/>
          <p:cNvSpPr>
            <a:spLocks noGrp="1"/>
          </p:cNvSpPr>
          <p:nvPr>
            <p:ph type="sldNum" sz="quarter" idx="4"/>
          </p:nvPr>
        </p:nvSpPr>
        <p:spPr/>
        <p:txBody>
          <a:bodyPr/>
          <a:lstStyle/>
          <a:p>
            <a:fld id="{2B1C87EB-4821-4FA7-8CD9-0D5E81BA0A8C}" type="slidenum">
              <a:rPr lang="en-US" smtClean="0"/>
              <a:pPr/>
              <a:t>20</a:t>
            </a:fld>
            <a:endParaRPr lang="en-US" dirty="0"/>
          </a:p>
        </p:txBody>
      </p:sp>
      <p:pic>
        <p:nvPicPr>
          <p:cNvPr id="4" name="Picture 3">
            <a:extLst>
              <a:ext uri="{FF2B5EF4-FFF2-40B4-BE49-F238E27FC236}">
                <a16:creationId xmlns:a16="http://schemas.microsoft.com/office/drawing/2014/main" id="{2B81011D-3510-40BA-A06A-C0445DF2F702}"/>
              </a:ext>
            </a:extLst>
          </p:cNvPr>
          <p:cNvPicPr>
            <a:picLocks noChangeAspect="1"/>
          </p:cNvPicPr>
          <p:nvPr/>
        </p:nvPicPr>
        <p:blipFill rotWithShape="1">
          <a:blip r:embed="rId3"/>
          <a:srcRect b="19164"/>
          <a:stretch/>
        </p:blipFill>
        <p:spPr>
          <a:xfrm>
            <a:off x="1088087" y="244317"/>
            <a:ext cx="7963402" cy="4963788"/>
          </a:xfrm>
          <a:prstGeom prst="rect">
            <a:avLst/>
          </a:prstGeom>
        </p:spPr>
      </p:pic>
      <p:pic>
        <p:nvPicPr>
          <p:cNvPr id="5" name="Picture 4">
            <a:extLst>
              <a:ext uri="{FF2B5EF4-FFF2-40B4-BE49-F238E27FC236}">
                <a16:creationId xmlns:a16="http://schemas.microsoft.com/office/drawing/2014/main" id="{5F8BB30A-0E5C-4BB3-9254-41589AE8CA8F}"/>
              </a:ext>
            </a:extLst>
          </p:cNvPr>
          <p:cNvPicPr>
            <a:picLocks noChangeAspect="1"/>
          </p:cNvPicPr>
          <p:nvPr/>
        </p:nvPicPr>
        <p:blipFill rotWithShape="1">
          <a:blip r:embed="rId3"/>
          <a:srcRect t="78354"/>
          <a:stretch/>
        </p:blipFill>
        <p:spPr>
          <a:xfrm>
            <a:off x="1048330" y="5049079"/>
            <a:ext cx="7963402" cy="1329189"/>
          </a:xfrm>
          <a:prstGeom prst="rect">
            <a:avLst/>
          </a:prstGeom>
        </p:spPr>
      </p:pic>
    </p:spTree>
    <p:extLst>
      <p:ext uri="{BB962C8B-B14F-4D97-AF65-F5344CB8AC3E}">
        <p14:creationId xmlns:p14="http://schemas.microsoft.com/office/powerpoint/2010/main" val="413225687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defRPr/>
            </a:pPr>
            <a:fld id="{CEC0135C-C6E0-442A-9514-5C42A74DE569}" type="slidenum">
              <a:rPr lang="en-US" smtClean="0"/>
              <a:pPr>
                <a:defRPr/>
              </a:pPr>
              <a:t>21</a:t>
            </a:fld>
            <a:endParaRPr lang="en-US"/>
          </a:p>
        </p:txBody>
      </p:sp>
      <p:pic>
        <p:nvPicPr>
          <p:cNvPr id="4" name="Picture 3">
            <a:extLst>
              <a:ext uri="{FF2B5EF4-FFF2-40B4-BE49-F238E27FC236}">
                <a16:creationId xmlns:a16="http://schemas.microsoft.com/office/drawing/2014/main" id="{FE923233-4C07-4F29-872D-1855E66D1868}"/>
              </a:ext>
            </a:extLst>
          </p:cNvPr>
          <p:cNvPicPr>
            <a:picLocks noChangeAspect="1"/>
          </p:cNvPicPr>
          <p:nvPr/>
        </p:nvPicPr>
        <p:blipFill>
          <a:blip r:embed="rId2"/>
          <a:stretch>
            <a:fillRect/>
          </a:stretch>
        </p:blipFill>
        <p:spPr>
          <a:xfrm>
            <a:off x="872038" y="866276"/>
            <a:ext cx="10053570" cy="5317954"/>
          </a:xfrm>
          <a:prstGeom prst="rect">
            <a:avLst/>
          </a:prstGeom>
        </p:spPr>
      </p:pic>
    </p:spTree>
    <p:extLst>
      <p:ext uri="{BB962C8B-B14F-4D97-AF65-F5344CB8AC3E}">
        <p14:creationId xmlns:p14="http://schemas.microsoft.com/office/powerpoint/2010/main" val="1105149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p:txBody>
          <a:bodyPr>
            <a:normAutofit fontScale="92500" lnSpcReduction="10000"/>
          </a:bodyPr>
          <a:lstStyle/>
          <a:p>
            <a:r>
              <a:rPr lang="en-US" dirty="0"/>
              <a:t>Of the 2018 research investment, 57% was related to one or more cancer sites. The research investment related to brain cancers, leukemias, and ovarian cancers increased most substantially from 2010 to 2014 and again in 2018.</a:t>
            </a:r>
          </a:p>
          <a:p>
            <a:r>
              <a:rPr lang="en-US" dirty="0"/>
              <a:t>Conversely, the investment in breast cancer research declined by $14M from 2010 to 2018.</a:t>
            </a:r>
          </a:p>
          <a:p>
            <a:r>
              <a:rPr lang="en-US" dirty="0"/>
              <a:t>There remains a poor correlation between disease burden and site-specific research investment for some cancer sites.</a:t>
            </a:r>
          </a:p>
          <a:p>
            <a:r>
              <a:rPr lang="en-US" dirty="0"/>
              <a:t>Burden of disease is just one way to assess the relative research investment.</a:t>
            </a:r>
          </a:p>
          <a:p>
            <a:endParaRPr lang="en-US" dirty="0"/>
          </a:p>
        </p:txBody>
      </p:sp>
      <p:sp>
        <p:nvSpPr>
          <p:cNvPr id="26626" name="Rectangle 2"/>
          <p:cNvSpPr>
            <a:spLocks noGrp="1" noChangeArrowheads="1"/>
          </p:cNvSpPr>
          <p:nvPr>
            <p:ph type="title"/>
          </p:nvPr>
        </p:nvSpPr>
        <p:spPr/>
        <p:txBody>
          <a:bodyPr/>
          <a:lstStyle/>
          <a:p>
            <a:r>
              <a:rPr lang="en-US" dirty="0"/>
              <a:t>C1. Cancer Sites - Highlights</a:t>
            </a:r>
          </a:p>
        </p:txBody>
      </p:sp>
      <p:sp>
        <p:nvSpPr>
          <p:cNvPr id="26628" name="Slide Number Placeholder 5"/>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84C3AD-2DB4-48D4-97A7-87626E2C668C}" type="slidenum">
              <a:rPr lang="en-CA" smtClean="0"/>
              <a:pPr/>
              <a:t>22</a:t>
            </a:fld>
            <a:endParaRPr lang="en-US"/>
          </a:p>
        </p:txBody>
      </p:sp>
    </p:spTree>
    <p:extLst>
      <p:ext uri="{BB962C8B-B14F-4D97-AF65-F5344CB8AC3E}">
        <p14:creationId xmlns:p14="http://schemas.microsoft.com/office/powerpoint/2010/main" val="93307672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09DAA9-B264-4BE4-B390-B2719FE6802B}"/>
              </a:ext>
            </a:extLst>
          </p:cNvPr>
          <p:cNvSpPr>
            <a:spLocks noGrp="1"/>
          </p:cNvSpPr>
          <p:nvPr>
            <p:ph type="sldNum" sz="quarter" idx="4"/>
          </p:nvPr>
        </p:nvSpPr>
        <p:spPr/>
        <p:txBody>
          <a:bodyPr/>
          <a:lstStyle/>
          <a:p>
            <a:fld id="{BC84C3AD-2DB4-48D4-97A7-87626E2C668C}" type="slidenum">
              <a:rPr lang="en-CA" smtClean="0"/>
              <a:t>23</a:t>
            </a:fld>
            <a:endParaRPr lang="en-CA"/>
          </a:p>
        </p:txBody>
      </p:sp>
      <p:pic>
        <p:nvPicPr>
          <p:cNvPr id="3" name="Picture 2">
            <a:extLst>
              <a:ext uri="{FF2B5EF4-FFF2-40B4-BE49-F238E27FC236}">
                <a16:creationId xmlns:a16="http://schemas.microsoft.com/office/drawing/2014/main" id="{5F821814-12FC-4141-81A3-2FFC54088242}"/>
              </a:ext>
            </a:extLst>
          </p:cNvPr>
          <p:cNvPicPr>
            <a:picLocks noChangeAspect="1"/>
          </p:cNvPicPr>
          <p:nvPr/>
        </p:nvPicPr>
        <p:blipFill>
          <a:blip r:embed="rId2"/>
          <a:stretch>
            <a:fillRect/>
          </a:stretch>
        </p:blipFill>
        <p:spPr>
          <a:xfrm>
            <a:off x="846221" y="320679"/>
            <a:ext cx="9157212" cy="6216642"/>
          </a:xfrm>
          <a:prstGeom prst="rect">
            <a:avLst/>
          </a:prstGeom>
        </p:spPr>
      </p:pic>
    </p:spTree>
    <p:extLst>
      <p:ext uri="{BB962C8B-B14F-4D97-AF65-F5344CB8AC3E}">
        <p14:creationId xmlns:p14="http://schemas.microsoft.com/office/powerpoint/2010/main" val="3707260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5"/>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33C4D1F6-022C-417B-A634-5B940FDC17DD}" type="slidenum">
              <a:rPr lang="en-US" smtClean="0"/>
              <a:pPr/>
              <a:t>24</a:t>
            </a:fld>
            <a:endParaRPr lang="en-US"/>
          </a:p>
        </p:txBody>
      </p:sp>
      <p:pic>
        <p:nvPicPr>
          <p:cNvPr id="4" name="Picture 3">
            <a:extLst>
              <a:ext uri="{FF2B5EF4-FFF2-40B4-BE49-F238E27FC236}">
                <a16:creationId xmlns:a16="http://schemas.microsoft.com/office/drawing/2014/main" id="{3F2EB908-47DA-48C0-B780-1F9F347E5DBD}"/>
              </a:ext>
            </a:extLst>
          </p:cNvPr>
          <p:cNvPicPr>
            <a:picLocks noChangeAspect="1"/>
          </p:cNvPicPr>
          <p:nvPr/>
        </p:nvPicPr>
        <p:blipFill>
          <a:blip r:embed="rId3"/>
          <a:stretch>
            <a:fillRect/>
          </a:stretch>
        </p:blipFill>
        <p:spPr>
          <a:xfrm>
            <a:off x="776538" y="320679"/>
            <a:ext cx="8858250" cy="6076950"/>
          </a:xfrm>
          <a:prstGeom prst="rect">
            <a:avLst/>
          </a:prstGeom>
        </p:spPr>
      </p:pic>
    </p:spTree>
    <p:extLst>
      <p:ext uri="{BB962C8B-B14F-4D97-AF65-F5344CB8AC3E}">
        <p14:creationId xmlns:p14="http://schemas.microsoft.com/office/powerpoint/2010/main" val="80391391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p:txBody>
          <a:bodyPr>
            <a:normAutofit fontScale="92500" lnSpcReduction="10000"/>
          </a:bodyPr>
          <a:lstStyle/>
          <a:p>
            <a:r>
              <a:rPr lang="en-CA" dirty="0"/>
              <a:t>The federal government sector investment, being the largest, also represented the largest portions of investment in operating grants, careers awards, trainee awards, and related support. </a:t>
            </a:r>
          </a:p>
          <a:p>
            <a:r>
              <a:rPr lang="en-CA" dirty="0"/>
              <a:t>Research-related support remained a small component of the overall funding mechanism mix, accounting for $0.7M in 2018.</a:t>
            </a:r>
          </a:p>
          <a:p>
            <a:r>
              <a:rPr lang="en-CA" dirty="0"/>
              <a:t>Investigator-initiated operating grants represented 47% of 2018 investment, re-bounding from previous years where there was growth in priority-driven investments.</a:t>
            </a:r>
          </a:p>
          <a:p>
            <a:r>
              <a:rPr lang="en-CA" dirty="0"/>
              <a:t>Nominated principal investigators working in Ontario, Canada’s largest province, received 54% of the total operating grant investment in 2018.</a:t>
            </a:r>
          </a:p>
          <a:p>
            <a:endParaRPr lang="en-CA" dirty="0"/>
          </a:p>
          <a:p>
            <a:endParaRPr lang="en-US" dirty="0"/>
          </a:p>
        </p:txBody>
      </p:sp>
      <p:sp>
        <p:nvSpPr>
          <p:cNvPr id="26626" name="Rectangle 2"/>
          <p:cNvSpPr>
            <a:spLocks noGrp="1" noChangeArrowheads="1"/>
          </p:cNvSpPr>
          <p:nvPr>
            <p:ph type="title"/>
          </p:nvPr>
        </p:nvSpPr>
        <p:spPr/>
        <p:txBody>
          <a:bodyPr/>
          <a:lstStyle/>
          <a:p>
            <a:r>
              <a:rPr lang="en-US" dirty="0"/>
              <a:t>D1. Funding Mechanisms - Highlights</a:t>
            </a:r>
          </a:p>
        </p:txBody>
      </p:sp>
      <p:sp>
        <p:nvSpPr>
          <p:cNvPr id="26628" name="Slide Number Placeholder 5"/>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84C3AD-2DB4-48D4-97A7-87626E2C668C}" type="slidenum">
              <a:rPr lang="en-CA" smtClean="0"/>
              <a:pPr/>
              <a:t>25</a:t>
            </a:fld>
            <a:endParaRPr lang="en-US"/>
          </a:p>
        </p:txBody>
      </p:sp>
    </p:spTree>
    <p:extLst>
      <p:ext uri="{BB962C8B-B14F-4D97-AF65-F5344CB8AC3E}">
        <p14:creationId xmlns:p14="http://schemas.microsoft.com/office/powerpoint/2010/main" val="73893001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p:txBody>
          <a:bodyPr>
            <a:normAutofit fontScale="85000" lnSpcReduction="20000"/>
          </a:bodyPr>
          <a:lstStyle/>
          <a:p>
            <a:r>
              <a:rPr lang="en-CA" dirty="0"/>
              <a:t>In 2018, $24M was invested trainee awards, which included all levels</a:t>
            </a:r>
            <a:r>
              <a:rPr lang="en-CA" dirty="0">
                <a:latin typeface="Calibri" panose="020F0502020204030204" pitchFamily="34" charset="0"/>
                <a:cs typeface="Calibri" panose="020F0502020204030204" pitchFamily="34" charset="0"/>
              </a:rPr>
              <a:t>—</a:t>
            </a:r>
            <a:r>
              <a:rPr lang="en-CA" dirty="0"/>
              <a:t>undergraduate to post-doctorate.</a:t>
            </a:r>
          </a:p>
          <a:p>
            <a:r>
              <a:rPr lang="en-CA" dirty="0"/>
              <a:t>The trainee investment in Biology research showed the same declining trend as operating grants for the three years highlighted in this report. For all three years, proportionately more of the investment in trainee awards focused on Cancer control, survivorship and outcomes research.</a:t>
            </a:r>
          </a:p>
          <a:p>
            <a:r>
              <a:rPr lang="en-CA" dirty="0"/>
              <a:t>The investment in equipment/infrastructure in 2018 was higher than in 2014, although still lower than 2010. </a:t>
            </a:r>
          </a:p>
          <a:p>
            <a:r>
              <a:rPr lang="en-CA" dirty="0"/>
              <a:t>Institutional support, which for the purposes of the report was an estimate of the cancer component of the federal government’s Research Support Fund (RSF), was estimated to be $28M in 2018.</a:t>
            </a:r>
            <a:r>
              <a:rPr lang="en-US" dirty="0"/>
              <a:t> The RSF assists Canadian postsecondary institutions with the costs associated with managing their research activities.</a:t>
            </a:r>
            <a:endParaRPr lang="en-CA" dirty="0"/>
          </a:p>
        </p:txBody>
      </p:sp>
      <p:sp>
        <p:nvSpPr>
          <p:cNvPr id="26626" name="Rectangle 2"/>
          <p:cNvSpPr>
            <a:spLocks noGrp="1" noChangeArrowheads="1"/>
          </p:cNvSpPr>
          <p:nvPr>
            <p:ph type="title"/>
          </p:nvPr>
        </p:nvSpPr>
        <p:spPr/>
        <p:txBody>
          <a:bodyPr/>
          <a:lstStyle/>
          <a:p>
            <a:r>
              <a:rPr lang="en-US" dirty="0"/>
              <a:t>D2. Funding Mechanisms- Highlights</a:t>
            </a:r>
          </a:p>
        </p:txBody>
      </p:sp>
      <p:sp>
        <p:nvSpPr>
          <p:cNvPr id="26628" name="Slide Number Placeholder 5"/>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84C3AD-2DB4-48D4-97A7-87626E2C668C}" type="slidenum">
              <a:rPr lang="en-CA" smtClean="0"/>
              <a:pPr/>
              <a:t>26</a:t>
            </a:fld>
            <a:endParaRPr lang="en-US"/>
          </a:p>
        </p:txBody>
      </p:sp>
    </p:spTree>
    <p:extLst>
      <p:ext uri="{BB962C8B-B14F-4D97-AF65-F5344CB8AC3E}">
        <p14:creationId xmlns:p14="http://schemas.microsoft.com/office/powerpoint/2010/main" val="376124808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5"/>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4FB4AFB9-71D6-417F-95A3-E5BE1110CB68}" type="slidenum">
              <a:rPr lang="en-US" smtClean="0"/>
              <a:pPr/>
              <a:t>27</a:t>
            </a:fld>
            <a:endParaRPr lang="en-US"/>
          </a:p>
        </p:txBody>
      </p:sp>
      <p:pic>
        <p:nvPicPr>
          <p:cNvPr id="3" name="Picture 2">
            <a:extLst>
              <a:ext uri="{FF2B5EF4-FFF2-40B4-BE49-F238E27FC236}">
                <a16:creationId xmlns:a16="http://schemas.microsoft.com/office/drawing/2014/main" id="{7D906A0D-FF6E-46A8-83C1-EEB6804EF0FA}"/>
              </a:ext>
            </a:extLst>
          </p:cNvPr>
          <p:cNvPicPr>
            <a:picLocks noChangeAspect="1"/>
          </p:cNvPicPr>
          <p:nvPr/>
        </p:nvPicPr>
        <p:blipFill>
          <a:blip r:embed="rId3"/>
          <a:stretch>
            <a:fillRect/>
          </a:stretch>
        </p:blipFill>
        <p:spPr>
          <a:xfrm>
            <a:off x="793807" y="819150"/>
            <a:ext cx="9108959" cy="5473366"/>
          </a:xfrm>
          <a:prstGeom prst="rect">
            <a:avLst/>
          </a:prstGeom>
        </p:spPr>
      </p:pic>
    </p:spTree>
    <p:extLst>
      <p:ext uri="{BB962C8B-B14F-4D97-AF65-F5344CB8AC3E}">
        <p14:creationId xmlns:p14="http://schemas.microsoft.com/office/powerpoint/2010/main" val="213687398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5"/>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752525A4-BE5E-46CD-8A0B-7AEFD8E42FA9}" type="slidenum">
              <a:rPr lang="en-US" smtClean="0"/>
              <a:pPr/>
              <a:t>28</a:t>
            </a:fld>
            <a:endParaRPr lang="en-US"/>
          </a:p>
        </p:txBody>
      </p:sp>
      <p:pic>
        <p:nvPicPr>
          <p:cNvPr id="3" name="Picture 2">
            <a:extLst>
              <a:ext uri="{FF2B5EF4-FFF2-40B4-BE49-F238E27FC236}">
                <a16:creationId xmlns:a16="http://schemas.microsoft.com/office/drawing/2014/main" id="{20F47581-1836-4E7B-9EFF-E9F3CCBC3D2F}"/>
              </a:ext>
            </a:extLst>
          </p:cNvPr>
          <p:cNvPicPr>
            <a:picLocks noChangeAspect="1"/>
          </p:cNvPicPr>
          <p:nvPr/>
        </p:nvPicPr>
        <p:blipFill>
          <a:blip r:embed="rId3"/>
          <a:stretch>
            <a:fillRect/>
          </a:stretch>
        </p:blipFill>
        <p:spPr>
          <a:xfrm>
            <a:off x="2286001" y="685804"/>
            <a:ext cx="8054441" cy="5851517"/>
          </a:xfrm>
          <a:prstGeom prst="rect">
            <a:avLst/>
          </a:prstGeom>
        </p:spPr>
      </p:pic>
    </p:spTree>
    <p:extLst>
      <p:ext uri="{BB962C8B-B14F-4D97-AF65-F5344CB8AC3E}">
        <p14:creationId xmlns:p14="http://schemas.microsoft.com/office/powerpoint/2010/main" val="180212414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5"/>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4D420E0D-5CD8-4FB9-829E-5925C20EC648}" type="slidenum">
              <a:rPr lang="en-US" smtClean="0"/>
              <a:pPr/>
              <a:t>29</a:t>
            </a:fld>
            <a:endParaRPr lang="en-US"/>
          </a:p>
        </p:txBody>
      </p:sp>
      <p:pic>
        <p:nvPicPr>
          <p:cNvPr id="3" name="Picture 2">
            <a:extLst>
              <a:ext uri="{FF2B5EF4-FFF2-40B4-BE49-F238E27FC236}">
                <a16:creationId xmlns:a16="http://schemas.microsoft.com/office/drawing/2014/main" id="{6033CBDE-0764-4180-BA9F-1C66268A4D61}"/>
              </a:ext>
            </a:extLst>
          </p:cNvPr>
          <p:cNvPicPr>
            <a:picLocks noChangeAspect="1"/>
          </p:cNvPicPr>
          <p:nvPr/>
        </p:nvPicPr>
        <p:blipFill>
          <a:blip r:embed="rId2"/>
          <a:stretch>
            <a:fillRect/>
          </a:stretch>
        </p:blipFill>
        <p:spPr>
          <a:xfrm>
            <a:off x="823292" y="1132473"/>
            <a:ext cx="10402171" cy="4722038"/>
          </a:xfrm>
          <a:prstGeom prst="rect">
            <a:avLst/>
          </a:prstGeom>
        </p:spPr>
      </p:pic>
    </p:spTree>
    <p:extLst>
      <p:ext uri="{BB962C8B-B14F-4D97-AF65-F5344CB8AC3E}">
        <p14:creationId xmlns:p14="http://schemas.microsoft.com/office/powerpoint/2010/main" val="819829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5"/>
          <p:cNvSpPr>
            <a:spLocks noGrp="1" noChangeArrowheads="1"/>
          </p:cNvSpPr>
          <p:nvPr>
            <p:ph idx="1"/>
          </p:nvPr>
        </p:nvSpPr>
        <p:spPr/>
        <p:txBody>
          <a:bodyPr>
            <a:normAutofit fontScale="62500" lnSpcReduction="20000"/>
          </a:bodyPr>
          <a:lstStyle/>
          <a:p>
            <a:r>
              <a:rPr lang="en-CA" dirty="0"/>
              <a:t>The CCRA is an alliance of organizations that collectively fund most of the cancer research conducted in Canada – research that will lead to better ways to prevent, diagnose, and treat cancer and improve survivor outcomes. </a:t>
            </a:r>
          </a:p>
          <a:p>
            <a:r>
              <a:rPr lang="en-CA" dirty="0"/>
              <a:t>Members include federal research funding programs/agencies, provincial research agencies, provincial cancer care agencies, cancer charities, and other voluntary associations. </a:t>
            </a:r>
          </a:p>
          <a:p>
            <a:r>
              <a:rPr lang="en-CA" dirty="0"/>
              <a:t>Member are motivated by the belief that, through effective collaboration, Canadian cancer research funding organizations can maximize their collective impact on cancer control and accelerate discovery for the ultimate benefit of Canadians affected by cancer.</a:t>
            </a:r>
          </a:p>
          <a:p>
            <a:r>
              <a:rPr lang="en-US" dirty="0"/>
              <a:t>The Executive Office is supported by the Canadian Partnership Against Cancer, funded by Health Canada to work with Canada’s cancer community to implement the Canadian Strategy for Cancer Control to reduce the incidence of cancer, lessen the likelihood of Canadians dying from cancer, and enhance the quality of life of those affected by cancer. The Partnership is committed to enhancing the cancer research environment in Canada through its support of the CCRA and CCRA’s role in coordinating the cancer research funding system. As a member and funder of the CCRA, the Partnership collaborates with other member organizations to enable the strategy for cancer research in Canada. </a:t>
            </a:r>
          </a:p>
        </p:txBody>
      </p:sp>
      <p:sp>
        <p:nvSpPr>
          <p:cNvPr id="4" name="Title 3">
            <a:extLst>
              <a:ext uri="{FF2B5EF4-FFF2-40B4-BE49-F238E27FC236}">
                <a16:creationId xmlns:a16="http://schemas.microsoft.com/office/drawing/2014/main" id="{C272C62F-BDF6-4391-944E-0ABA0AE51999}"/>
              </a:ext>
            </a:extLst>
          </p:cNvPr>
          <p:cNvSpPr>
            <a:spLocks noGrp="1"/>
          </p:cNvSpPr>
          <p:nvPr>
            <p:ph type="title"/>
          </p:nvPr>
        </p:nvSpPr>
        <p:spPr/>
        <p:txBody>
          <a:bodyPr/>
          <a:lstStyle/>
          <a:p>
            <a:r>
              <a:rPr lang="en-US" dirty="0"/>
              <a:t>Introduction</a:t>
            </a:r>
          </a:p>
        </p:txBody>
      </p:sp>
      <p:sp>
        <p:nvSpPr>
          <p:cNvPr id="10243" name="Slide Number Placeholder 5"/>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84C3AD-2DB4-48D4-97A7-87626E2C668C}" type="slidenum">
              <a:rPr lang="en-CA" smtClean="0"/>
              <a:pPr/>
              <a:t>3</a:t>
            </a:fld>
            <a:endParaRPr lang="en-US"/>
          </a:p>
        </p:txBody>
      </p:sp>
    </p:spTree>
    <p:extLst>
      <p:ext uri="{BB962C8B-B14F-4D97-AF65-F5344CB8AC3E}">
        <p14:creationId xmlns:p14="http://schemas.microsoft.com/office/powerpoint/2010/main" val="217807433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2C7CD4-25EB-41ED-BDC9-ED334C5FA27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610853" y="685804"/>
            <a:ext cx="7543800" cy="5975908"/>
          </a:xfrm>
          <a:prstGeom prst="rect">
            <a:avLst/>
          </a:prstGeom>
        </p:spPr>
      </p:pic>
      <p:sp>
        <p:nvSpPr>
          <p:cNvPr id="33795" name="Slide Number Placeholder 5"/>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4D420E0D-5CD8-4FB9-829E-5925C20EC648}" type="slidenum">
              <a:rPr lang="en-US" smtClean="0"/>
              <a:pPr/>
              <a:t>30</a:t>
            </a:fld>
            <a:endParaRPr lang="en-US"/>
          </a:p>
        </p:txBody>
      </p:sp>
    </p:spTree>
    <p:extLst>
      <p:ext uri="{BB962C8B-B14F-4D97-AF65-F5344CB8AC3E}">
        <p14:creationId xmlns:p14="http://schemas.microsoft.com/office/powerpoint/2010/main" val="14122050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5"/>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9053437A-7F17-4D8F-AFD7-4A98811AF339}" type="slidenum">
              <a:rPr lang="en-US" smtClean="0"/>
              <a:pPr/>
              <a:t>31</a:t>
            </a:fld>
            <a:endParaRPr lang="en-US"/>
          </a:p>
        </p:txBody>
      </p:sp>
      <p:graphicFrame>
        <p:nvGraphicFramePr>
          <p:cNvPr id="52457" name="Group 233"/>
          <p:cNvGraphicFramePr>
            <a:graphicFrameLocks noGrp="1"/>
          </p:cNvGraphicFramePr>
          <p:nvPr/>
        </p:nvGraphicFramePr>
        <p:xfrm>
          <a:off x="60631388" y="2560638"/>
          <a:ext cx="3567112" cy="1431926"/>
        </p:xfrm>
        <a:graphic>
          <a:graphicData uri="http://schemas.openxmlformats.org/drawingml/2006/table">
            <a:tbl>
              <a:tblPr/>
              <a:tblGrid>
                <a:gridCol w="863600">
                  <a:extLst>
                    <a:ext uri="{9D8B030D-6E8A-4147-A177-3AD203B41FA5}">
                      <a16:colId xmlns:a16="http://schemas.microsoft.com/office/drawing/2014/main" val="20000"/>
                    </a:ext>
                  </a:extLst>
                </a:gridCol>
                <a:gridCol w="742950">
                  <a:extLst>
                    <a:ext uri="{9D8B030D-6E8A-4147-A177-3AD203B41FA5}">
                      <a16:colId xmlns:a16="http://schemas.microsoft.com/office/drawing/2014/main" val="20001"/>
                    </a:ext>
                  </a:extLst>
                </a:gridCol>
                <a:gridCol w="542925">
                  <a:extLst>
                    <a:ext uri="{9D8B030D-6E8A-4147-A177-3AD203B41FA5}">
                      <a16:colId xmlns:a16="http://schemas.microsoft.com/office/drawing/2014/main" val="20002"/>
                    </a:ext>
                  </a:extLst>
                </a:gridCol>
                <a:gridCol w="600075">
                  <a:extLst>
                    <a:ext uri="{9D8B030D-6E8A-4147-A177-3AD203B41FA5}">
                      <a16:colId xmlns:a16="http://schemas.microsoft.com/office/drawing/2014/main" val="20003"/>
                    </a:ext>
                  </a:extLst>
                </a:gridCol>
                <a:gridCol w="817562">
                  <a:extLst>
                    <a:ext uri="{9D8B030D-6E8A-4147-A177-3AD203B41FA5}">
                      <a16:colId xmlns:a16="http://schemas.microsoft.com/office/drawing/2014/main" val="20004"/>
                    </a:ext>
                  </a:extLst>
                </a:gridCol>
              </a:tblGrid>
              <a:tr h="152380">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 </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2006 Investment</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 </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 </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8684">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TYPE OF AWARD</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a:t>
                      </a:r>
                      <a:endParaRPr kumimoji="0" lang="en-US" sz="1200" b="0" i="0" u="none" strike="noStrike" cap="none" normalizeH="0" baseline="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a:t>
                      </a:r>
                      <a:endParaRPr kumimoji="0" lang="en-US" sz="1200" b="0" i="0" u="none" strike="noStrike" cap="none" normalizeH="0" baseline="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Number of </a:t>
                      </a:r>
                      <a:endParaRPr kumimoji="0" lang="en-US" sz="600" b="0" i="0" u="none" strike="noStrike" cap="none" normalizeH="0" baseline="0" dirty="0">
                        <a:ln>
                          <a:noFill/>
                        </a:ln>
                        <a:solidFill>
                          <a:schemeClr val="tx1"/>
                        </a:solidFill>
                        <a:effectLst/>
                        <a:latin typeface="Century Gothic" pitchFamily="34" charset="0"/>
                      </a:endParaRPr>
                    </a:p>
                    <a:p>
                      <a:pPr marL="0" marR="0" lvl="0" indent="0" algn="ctr" defTabSz="914400" rtl="0" eaLnBrk="0" fontAlgn="base" latinLnBrk="0" hangingPunct="0">
                        <a:lnSpc>
                          <a:spcPct val="100000"/>
                        </a:lnSpc>
                        <a:spcBef>
                          <a:spcPct val="0"/>
                        </a:spcBef>
                        <a:spcAft>
                          <a:spcPct val="40000"/>
                        </a:spcAft>
                        <a:buClrTx/>
                        <a:buSzTx/>
                        <a:buFontTx/>
                        <a:buNone/>
                        <a:tabLst/>
                      </a:pPr>
                      <a:r>
                        <a:rPr kumimoji="0" lang="en-US" sz="400" b="1" i="0" u="none" strike="noStrike" cap="none" normalizeH="0" baseline="0" dirty="0">
                          <a:ln>
                            <a:noFill/>
                          </a:ln>
                          <a:solidFill>
                            <a:srgbClr val="000000"/>
                          </a:solidFill>
                          <a:effectLst/>
                          <a:latin typeface="Century Gothic" pitchFamily="34" charset="0"/>
                        </a:rPr>
                        <a:t>Projects</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Number of </a:t>
                      </a:r>
                      <a:endParaRPr kumimoji="0" lang="en-US" sz="600" b="0" i="0" u="none" strike="noStrike" cap="none" normalizeH="0" baseline="0" dirty="0">
                        <a:ln>
                          <a:noFill/>
                        </a:ln>
                        <a:solidFill>
                          <a:schemeClr val="tx1"/>
                        </a:solidFill>
                        <a:effectLst/>
                        <a:latin typeface="Century Gothic" pitchFamily="34" charset="0"/>
                      </a:endParaRPr>
                    </a:p>
                    <a:p>
                      <a:pPr marL="0" marR="0" lvl="0" indent="0" algn="ctr" defTabSz="914400" rtl="0" eaLnBrk="0" fontAlgn="base" latinLnBrk="0" hangingPunct="0">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Projects Weighted at 100</a:t>
                      </a:r>
                      <a:r>
                        <a:rPr kumimoji="0" lang="en-US" sz="400" b="1" i="0" u="none" strike="noStrike" cap="none" normalizeH="0" baseline="0" dirty="0">
                          <a:ln>
                            <a:noFill/>
                          </a:ln>
                          <a:solidFill>
                            <a:srgbClr val="000000"/>
                          </a:solidFill>
                          <a:effectLst/>
                          <a:latin typeface="Century Gothic" pitchFamily="34" charset="0"/>
                        </a:rPr>
                        <a:t>%</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Career/salary</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$18,718,461</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50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339</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306</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Establishment</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$987,565</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37</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33</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Tier 1 CRC</a:t>
                      </a:r>
                      <a:endParaRPr kumimoji="0" lang="en-US"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$11,574,000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31</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100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40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Tier 2 CRC</a:t>
                      </a:r>
                      <a:endParaRPr kumimoji="0" lang="en-US"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$5,383,083</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14</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111</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43</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Other chair</a:t>
                      </a:r>
                      <a:endParaRPr kumimoji="0" lang="en-US"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$844,425</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2</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7</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5</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63477">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TOTAL</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$37,507,534</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100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594</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427</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52456" name="Group 232"/>
          <p:cNvGraphicFramePr>
            <a:graphicFrameLocks noGrp="1"/>
          </p:cNvGraphicFramePr>
          <p:nvPr/>
        </p:nvGraphicFramePr>
        <p:xfrm>
          <a:off x="60631388" y="2560638"/>
          <a:ext cx="3567112" cy="1431926"/>
        </p:xfrm>
        <a:graphic>
          <a:graphicData uri="http://schemas.openxmlformats.org/drawingml/2006/table">
            <a:tbl>
              <a:tblPr/>
              <a:tblGrid>
                <a:gridCol w="863600">
                  <a:extLst>
                    <a:ext uri="{9D8B030D-6E8A-4147-A177-3AD203B41FA5}">
                      <a16:colId xmlns:a16="http://schemas.microsoft.com/office/drawing/2014/main" val="20000"/>
                    </a:ext>
                  </a:extLst>
                </a:gridCol>
                <a:gridCol w="742950">
                  <a:extLst>
                    <a:ext uri="{9D8B030D-6E8A-4147-A177-3AD203B41FA5}">
                      <a16:colId xmlns:a16="http://schemas.microsoft.com/office/drawing/2014/main" val="20001"/>
                    </a:ext>
                  </a:extLst>
                </a:gridCol>
                <a:gridCol w="542925">
                  <a:extLst>
                    <a:ext uri="{9D8B030D-6E8A-4147-A177-3AD203B41FA5}">
                      <a16:colId xmlns:a16="http://schemas.microsoft.com/office/drawing/2014/main" val="20002"/>
                    </a:ext>
                  </a:extLst>
                </a:gridCol>
                <a:gridCol w="600075">
                  <a:extLst>
                    <a:ext uri="{9D8B030D-6E8A-4147-A177-3AD203B41FA5}">
                      <a16:colId xmlns:a16="http://schemas.microsoft.com/office/drawing/2014/main" val="20003"/>
                    </a:ext>
                  </a:extLst>
                </a:gridCol>
                <a:gridCol w="817562">
                  <a:extLst>
                    <a:ext uri="{9D8B030D-6E8A-4147-A177-3AD203B41FA5}">
                      <a16:colId xmlns:a16="http://schemas.microsoft.com/office/drawing/2014/main" val="20004"/>
                    </a:ext>
                  </a:extLst>
                </a:gridCol>
              </a:tblGrid>
              <a:tr h="152380">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 </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2006 Investment</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 </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 </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8684">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TYPE OF AWARD</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a:t>
                      </a:r>
                      <a:endParaRPr kumimoji="0" lang="en-US" sz="1200" b="0" i="0" u="none" strike="noStrike" cap="none" normalizeH="0" baseline="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a:t>
                      </a:r>
                      <a:endParaRPr kumimoji="0" lang="en-US" sz="1200" b="0" i="0" u="none" strike="noStrike" cap="none" normalizeH="0" baseline="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Number of </a:t>
                      </a:r>
                      <a:endParaRPr kumimoji="0" lang="en-US" sz="600" b="0" i="0" u="none" strike="noStrike" cap="none" normalizeH="0" baseline="0" dirty="0">
                        <a:ln>
                          <a:noFill/>
                        </a:ln>
                        <a:solidFill>
                          <a:schemeClr val="tx1"/>
                        </a:solidFill>
                        <a:effectLst/>
                        <a:latin typeface="Century Gothic" pitchFamily="34" charset="0"/>
                      </a:endParaRPr>
                    </a:p>
                    <a:p>
                      <a:pPr marL="0" marR="0" lvl="0" indent="0" algn="ctr" defTabSz="914400" rtl="0" eaLnBrk="0" fontAlgn="base" latinLnBrk="0" hangingPunct="0">
                        <a:lnSpc>
                          <a:spcPct val="100000"/>
                        </a:lnSpc>
                        <a:spcBef>
                          <a:spcPct val="0"/>
                        </a:spcBef>
                        <a:spcAft>
                          <a:spcPct val="40000"/>
                        </a:spcAft>
                        <a:buClrTx/>
                        <a:buSzTx/>
                        <a:buFontTx/>
                        <a:buNone/>
                        <a:tabLst/>
                      </a:pPr>
                      <a:r>
                        <a:rPr kumimoji="0" lang="en-US" sz="400" b="1" i="0" u="none" strike="noStrike" cap="none" normalizeH="0" baseline="0" dirty="0">
                          <a:ln>
                            <a:noFill/>
                          </a:ln>
                          <a:solidFill>
                            <a:srgbClr val="000000"/>
                          </a:solidFill>
                          <a:effectLst/>
                          <a:latin typeface="Century Gothic" pitchFamily="34" charset="0"/>
                        </a:rPr>
                        <a:t>Projects</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Number of </a:t>
                      </a:r>
                      <a:endParaRPr kumimoji="0" lang="en-US" sz="600" b="0" i="0" u="none" strike="noStrike" cap="none" normalizeH="0" baseline="0" dirty="0">
                        <a:ln>
                          <a:noFill/>
                        </a:ln>
                        <a:solidFill>
                          <a:schemeClr val="tx1"/>
                        </a:solidFill>
                        <a:effectLst/>
                        <a:latin typeface="Century Gothic" pitchFamily="34" charset="0"/>
                      </a:endParaRPr>
                    </a:p>
                    <a:p>
                      <a:pPr marL="0" marR="0" lvl="0" indent="0" algn="ctr" defTabSz="914400" rtl="0" eaLnBrk="0" fontAlgn="base" latinLnBrk="0" hangingPunct="0">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Projects Weighted at 100</a:t>
                      </a:r>
                      <a:r>
                        <a:rPr kumimoji="0" lang="en-US" sz="400" b="1" i="0" u="none" strike="noStrike" cap="none" normalizeH="0" baseline="0" dirty="0">
                          <a:ln>
                            <a:noFill/>
                          </a:ln>
                          <a:solidFill>
                            <a:srgbClr val="000000"/>
                          </a:solidFill>
                          <a:effectLst/>
                          <a:latin typeface="Century Gothic" pitchFamily="34" charset="0"/>
                        </a:rPr>
                        <a:t>%</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Career/salary</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$18,718,461</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50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339</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306</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Establishment</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$987,565</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37</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33</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Tier 1 CRC</a:t>
                      </a:r>
                      <a:endParaRPr kumimoji="0" lang="en-US"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$11,574,000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31</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100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40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Tier 2 CRC</a:t>
                      </a:r>
                      <a:endParaRPr kumimoji="0" lang="en-US"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$5,383,083</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14</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111</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43</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Other chair</a:t>
                      </a:r>
                      <a:endParaRPr kumimoji="0" lang="en-US"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$844,425</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2</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7</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5</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63477">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TOTAL</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$37,507,534</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100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594</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427</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52455" name="Group 231"/>
          <p:cNvGraphicFramePr>
            <a:graphicFrameLocks noGrp="1"/>
          </p:cNvGraphicFramePr>
          <p:nvPr/>
        </p:nvGraphicFramePr>
        <p:xfrm>
          <a:off x="60631388" y="2560638"/>
          <a:ext cx="3567112" cy="1431926"/>
        </p:xfrm>
        <a:graphic>
          <a:graphicData uri="http://schemas.openxmlformats.org/drawingml/2006/table">
            <a:tbl>
              <a:tblPr/>
              <a:tblGrid>
                <a:gridCol w="863600">
                  <a:extLst>
                    <a:ext uri="{9D8B030D-6E8A-4147-A177-3AD203B41FA5}">
                      <a16:colId xmlns:a16="http://schemas.microsoft.com/office/drawing/2014/main" val="20000"/>
                    </a:ext>
                  </a:extLst>
                </a:gridCol>
                <a:gridCol w="742950">
                  <a:extLst>
                    <a:ext uri="{9D8B030D-6E8A-4147-A177-3AD203B41FA5}">
                      <a16:colId xmlns:a16="http://schemas.microsoft.com/office/drawing/2014/main" val="20001"/>
                    </a:ext>
                  </a:extLst>
                </a:gridCol>
                <a:gridCol w="542925">
                  <a:extLst>
                    <a:ext uri="{9D8B030D-6E8A-4147-A177-3AD203B41FA5}">
                      <a16:colId xmlns:a16="http://schemas.microsoft.com/office/drawing/2014/main" val="20002"/>
                    </a:ext>
                  </a:extLst>
                </a:gridCol>
                <a:gridCol w="600075">
                  <a:extLst>
                    <a:ext uri="{9D8B030D-6E8A-4147-A177-3AD203B41FA5}">
                      <a16:colId xmlns:a16="http://schemas.microsoft.com/office/drawing/2014/main" val="20003"/>
                    </a:ext>
                  </a:extLst>
                </a:gridCol>
                <a:gridCol w="817562">
                  <a:extLst>
                    <a:ext uri="{9D8B030D-6E8A-4147-A177-3AD203B41FA5}">
                      <a16:colId xmlns:a16="http://schemas.microsoft.com/office/drawing/2014/main" val="20004"/>
                    </a:ext>
                  </a:extLst>
                </a:gridCol>
              </a:tblGrid>
              <a:tr h="152380">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 </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2006 Investment</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 </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 </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8684">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TYPE OF AWARD</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a:t>
                      </a:r>
                      <a:endParaRPr kumimoji="0" lang="en-US" sz="1200" b="0" i="0" u="none" strike="noStrike" cap="none" normalizeH="0" baseline="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a:t>
                      </a:r>
                      <a:endParaRPr kumimoji="0" lang="en-US" sz="1200" b="0" i="0" u="none" strike="noStrike" cap="none" normalizeH="0" baseline="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Number of </a:t>
                      </a:r>
                      <a:endParaRPr kumimoji="0" lang="en-US" sz="600" b="0" i="0" u="none" strike="noStrike" cap="none" normalizeH="0" baseline="0" dirty="0">
                        <a:ln>
                          <a:noFill/>
                        </a:ln>
                        <a:solidFill>
                          <a:schemeClr val="tx1"/>
                        </a:solidFill>
                        <a:effectLst/>
                        <a:latin typeface="Century Gothic" pitchFamily="34" charset="0"/>
                      </a:endParaRPr>
                    </a:p>
                    <a:p>
                      <a:pPr marL="0" marR="0" lvl="0" indent="0" algn="ctr" defTabSz="914400" rtl="0" eaLnBrk="0" fontAlgn="base" latinLnBrk="0" hangingPunct="0">
                        <a:lnSpc>
                          <a:spcPct val="100000"/>
                        </a:lnSpc>
                        <a:spcBef>
                          <a:spcPct val="0"/>
                        </a:spcBef>
                        <a:spcAft>
                          <a:spcPct val="40000"/>
                        </a:spcAft>
                        <a:buClrTx/>
                        <a:buSzTx/>
                        <a:buFontTx/>
                        <a:buNone/>
                        <a:tabLst/>
                      </a:pPr>
                      <a:r>
                        <a:rPr kumimoji="0" lang="en-US" sz="400" b="1" i="0" u="none" strike="noStrike" cap="none" normalizeH="0" baseline="0" dirty="0">
                          <a:ln>
                            <a:noFill/>
                          </a:ln>
                          <a:solidFill>
                            <a:srgbClr val="000000"/>
                          </a:solidFill>
                          <a:effectLst/>
                          <a:latin typeface="Century Gothic" pitchFamily="34" charset="0"/>
                        </a:rPr>
                        <a:t>Projects</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Number of </a:t>
                      </a:r>
                      <a:endParaRPr kumimoji="0" lang="en-US" sz="600" b="0" i="0" u="none" strike="noStrike" cap="none" normalizeH="0" baseline="0" dirty="0">
                        <a:ln>
                          <a:noFill/>
                        </a:ln>
                        <a:solidFill>
                          <a:schemeClr val="tx1"/>
                        </a:solidFill>
                        <a:effectLst/>
                        <a:latin typeface="Century Gothic" pitchFamily="34" charset="0"/>
                      </a:endParaRPr>
                    </a:p>
                    <a:p>
                      <a:pPr marL="0" marR="0" lvl="0" indent="0" algn="ctr" defTabSz="914400" rtl="0" eaLnBrk="0" fontAlgn="base" latinLnBrk="0" hangingPunct="0">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Projects Weighted at 100</a:t>
                      </a:r>
                      <a:r>
                        <a:rPr kumimoji="0" lang="en-US" sz="400" b="1" i="0" u="none" strike="noStrike" cap="none" normalizeH="0" baseline="0" dirty="0">
                          <a:ln>
                            <a:noFill/>
                          </a:ln>
                          <a:solidFill>
                            <a:srgbClr val="000000"/>
                          </a:solidFill>
                          <a:effectLst/>
                          <a:latin typeface="Century Gothic" pitchFamily="34" charset="0"/>
                        </a:rPr>
                        <a:t>%</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Career/salary</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$18,718,461</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50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339</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306</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Establishment</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$987,565</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37</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33</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Tier 1 CRC</a:t>
                      </a:r>
                      <a:endParaRPr kumimoji="0" lang="en-US"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$11,574,000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31</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100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40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Tier 2 CRC</a:t>
                      </a:r>
                      <a:endParaRPr kumimoji="0" lang="en-US"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$5,383,083</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14</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111</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43</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Other chair</a:t>
                      </a:r>
                      <a:endParaRPr kumimoji="0" lang="en-US"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$844,425</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2</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7</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5</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63477">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TOTAL</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$37,507,534</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100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594</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427</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34973" name="Control 5"/>
          <p:cNvSpPr>
            <a:spLocks noChangeArrowheads="1" noChangeShapeType="1"/>
          </p:cNvSpPr>
          <p:nvPr/>
        </p:nvSpPr>
        <p:spPr bwMode="auto">
          <a:xfrm>
            <a:off x="-52008088" y="2560638"/>
            <a:ext cx="3567113" cy="1371600"/>
          </a:xfrm>
          <a:prstGeom prst="rect">
            <a:avLst/>
          </a:prstGeom>
          <a:noFill/>
          <a:ln w="9525" algn="in">
            <a:noFill/>
            <a:miter lim="800000"/>
            <a:headEnd/>
            <a:tailEnd/>
          </a:ln>
        </p:spPr>
        <p:txBody>
          <a:bodyPr lIns="0" tIns="0" rIns="0" bIns="0"/>
          <a:lstStyle/>
          <a:p>
            <a:endParaRPr lang="en-CA"/>
          </a:p>
        </p:txBody>
      </p:sp>
      <p:sp>
        <p:nvSpPr>
          <p:cNvPr id="34974" name="Control 61"/>
          <p:cNvSpPr>
            <a:spLocks noChangeArrowheads="1" noChangeShapeType="1"/>
          </p:cNvSpPr>
          <p:nvPr/>
        </p:nvSpPr>
        <p:spPr bwMode="auto">
          <a:xfrm>
            <a:off x="-52008088" y="2560638"/>
            <a:ext cx="3567113" cy="1371600"/>
          </a:xfrm>
          <a:prstGeom prst="rect">
            <a:avLst/>
          </a:prstGeom>
          <a:noFill/>
          <a:ln w="9525" algn="in">
            <a:noFill/>
            <a:miter lim="800000"/>
            <a:headEnd/>
            <a:tailEnd/>
          </a:ln>
        </p:spPr>
        <p:txBody>
          <a:bodyPr lIns="0" tIns="0" rIns="0" bIns="0"/>
          <a:lstStyle/>
          <a:p>
            <a:endParaRPr lang="en-CA"/>
          </a:p>
        </p:txBody>
      </p:sp>
      <p:sp>
        <p:nvSpPr>
          <p:cNvPr id="34975" name="Control 117"/>
          <p:cNvSpPr>
            <a:spLocks noChangeArrowheads="1" noChangeShapeType="1"/>
          </p:cNvSpPr>
          <p:nvPr/>
        </p:nvSpPr>
        <p:spPr bwMode="auto">
          <a:xfrm>
            <a:off x="-52008088" y="2560638"/>
            <a:ext cx="3567113" cy="1371600"/>
          </a:xfrm>
          <a:prstGeom prst="rect">
            <a:avLst/>
          </a:prstGeom>
          <a:noFill/>
          <a:ln w="9525" algn="in">
            <a:noFill/>
            <a:miter lim="800000"/>
            <a:headEnd/>
            <a:tailEnd/>
          </a:ln>
        </p:spPr>
        <p:txBody>
          <a:bodyPr lIns="0" tIns="0" rIns="0" bIns="0"/>
          <a:lstStyle/>
          <a:p>
            <a:endParaRPr lang="en-CA"/>
          </a:p>
        </p:txBody>
      </p:sp>
      <p:pic>
        <p:nvPicPr>
          <p:cNvPr id="2" name="Picture 1">
            <a:extLst>
              <a:ext uri="{FF2B5EF4-FFF2-40B4-BE49-F238E27FC236}">
                <a16:creationId xmlns:a16="http://schemas.microsoft.com/office/drawing/2014/main" id="{3AB2EB3B-18B4-4E74-971C-E4993941A2DC}"/>
              </a:ext>
            </a:extLst>
          </p:cNvPr>
          <p:cNvPicPr>
            <a:picLocks noChangeAspect="1"/>
          </p:cNvPicPr>
          <p:nvPr/>
        </p:nvPicPr>
        <p:blipFill>
          <a:blip r:embed="rId3"/>
          <a:stretch>
            <a:fillRect/>
          </a:stretch>
        </p:blipFill>
        <p:spPr>
          <a:xfrm>
            <a:off x="1093351" y="1013790"/>
            <a:ext cx="10469201" cy="5078897"/>
          </a:xfrm>
          <a:prstGeom prst="rect">
            <a:avLst/>
          </a:prstGeom>
        </p:spPr>
      </p:pic>
    </p:spTree>
    <p:extLst>
      <p:ext uri="{BB962C8B-B14F-4D97-AF65-F5344CB8AC3E}">
        <p14:creationId xmlns:p14="http://schemas.microsoft.com/office/powerpoint/2010/main" val="55392242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defRPr/>
            </a:pPr>
            <a:fld id="{CEC0135C-C6E0-442A-9514-5C42A74DE569}" type="slidenum">
              <a:rPr lang="en-US" smtClean="0"/>
              <a:pPr>
                <a:defRPr/>
              </a:pPr>
              <a:t>32</a:t>
            </a:fld>
            <a:endParaRPr lang="en-US"/>
          </a:p>
        </p:txBody>
      </p:sp>
      <p:pic>
        <p:nvPicPr>
          <p:cNvPr id="4" name="Picture 3">
            <a:extLst>
              <a:ext uri="{FF2B5EF4-FFF2-40B4-BE49-F238E27FC236}">
                <a16:creationId xmlns:a16="http://schemas.microsoft.com/office/drawing/2014/main" id="{FCE548A2-C544-4CE3-9D50-3AA4AC897DCE}"/>
              </a:ext>
            </a:extLst>
          </p:cNvPr>
          <p:cNvPicPr>
            <a:picLocks noChangeAspect="1"/>
          </p:cNvPicPr>
          <p:nvPr/>
        </p:nvPicPr>
        <p:blipFill>
          <a:blip r:embed="rId2"/>
          <a:stretch>
            <a:fillRect/>
          </a:stretch>
        </p:blipFill>
        <p:spPr>
          <a:xfrm>
            <a:off x="801478" y="1185611"/>
            <a:ext cx="10589043" cy="4733925"/>
          </a:xfrm>
          <a:prstGeom prst="rect">
            <a:avLst/>
          </a:prstGeom>
        </p:spPr>
      </p:pic>
    </p:spTree>
    <p:extLst>
      <p:ext uri="{BB962C8B-B14F-4D97-AF65-F5344CB8AC3E}">
        <p14:creationId xmlns:p14="http://schemas.microsoft.com/office/powerpoint/2010/main" val="1807687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5"/>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8ABFC1CB-6BFF-4D9A-A250-3321885C41E3}" type="slidenum">
              <a:rPr lang="en-US" smtClean="0"/>
              <a:pPr/>
              <a:t>33</a:t>
            </a:fld>
            <a:endParaRPr lang="en-US"/>
          </a:p>
        </p:txBody>
      </p:sp>
      <p:pic>
        <p:nvPicPr>
          <p:cNvPr id="4" name="Picture 3">
            <a:extLst>
              <a:ext uri="{FF2B5EF4-FFF2-40B4-BE49-F238E27FC236}">
                <a16:creationId xmlns:a16="http://schemas.microsoft.com/office/drawing/2014/main" id="{638B15C2-FD6C-4DF7-8B9B-67C38904AEDD}"/>
              </a:ext>
            </a:extLst>
          </p:cNvPr>
          <p:cNvPicPr>
            <a:picLocks noChangeAspect="1"/>
          </p:cNvPicPr>
          <p:nvPr/>
        </p:nvPicPr>
        <p:blipFill>
          <a:blip r:embed="rId3"/>
          <a:stretch>
            <a:fillRect/>
          </a:stretch>
        </p:blipFill>
        <p:spPr>
          <a:xfrm>
            <a:off x="2440087" y="320679"/>
            <a:ext cx="7634188" cy="5991221"/>
          </a:xfrm>
          <a:prstGeom prst="rect">
            <a:avLst/>
          </a:prstGeom>
        </p:spPr>
      </p:pic>
    </p:spTree>
    <p:extLst>
      <p:ext uri="{BB962C8B-B14F-4D97-AF65-F5344CB8AC3E}">
        <p14:creationId xmlns:p14="http://schemas.microsoft.com/office/powerpoint/2010/main" val="391870963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lide Number Placeholder 5"/>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E9A7B759-B59C-4889-B8C5-68635DFF1B8E}" type="slidenum">
              <a:rPr lang="en-US" smtClean="0"/>
              <a:pPr/>
              <a:t>34</a:t>
            </a:fld>
            <a:endParaRPr lang="en-US"/>
          </a:p>
        </p:txBody>
      </p:sp>
      <p:graphicFrame>
        <p:nvGraphicFramePr>
          <p:cNvPr id="52457" name="Group 233"/>
          <p:cNvGraphicFramePr>
            <a:graphicFrameLocks noGrp="1"/>
          </p:cNvGraphicFramePr>
          <p:nvPr/>
        </p:nvGraphicFramePr>
        <p:xfrm>
          <a:off x="60631388" y="2560638"/>
          <a:ext cx="3567112" cy="1431926"/>
        </p:xfrm>
        <a:graphic>
          <a:graphicData uri="http://schemas.openxmlformats.org/drawingml/2006/table">
            <a:tbl>
              <a:tblPr/>
              <a:tblGrid>
                <a:gridCol w="863600">
                  <a:extLst>
                    <a:ext uri="{9D8B030D-6E8A-4147-A177-3AD203B41FA5}">
                      <a16:colId xmlns:a16="http://schemas.microsoft.com/office/drawing/2014/main" val="20000"/>
                    </a:ext>
                  </a:extLst>
                </a:gridCol>
                <a:gridCol w="742950">
                  <a:extLst>
                    <a:ext uri="{9D8B030D-6E8A-4147-A177-3AD203B41FA5}">
                      <a16:colId xmlns:a16="http://schemas.microsoft.com/office/drawing/2014/main" val="20001"/>
                    </a:ext>
                  </a:extLst>
                </a:gridCol>
                <a:gridCol w="542925">
                  <a:extLst>
                    <a:ext uri="{9D8B030D-6E8A-4147-A177-3AD203B41FA5}">
                      <a16:colId xmlns:a16="http://schemas.microsoft.com/office/drawing/2014/main" val="20002"/>
                    </a:ext>
                  </a:extLst>
                </a:gridCol>
                <a:gridCol w="600075">
                  <a:extLst>
                    <a:ext uri="{9D8B030D-6E8A-4147-A177-3AD203B41FA5}">
                      <a16:colId xmlns:a16="http://schemas.microsoft.com/office/drawing/2014/main" val="20003"/>
                    </a:ext>
                  </a:extLst>
                </a:gridCol>
                <a:gridCol w="817562">
                  <a:extLst>
                    <a:ext uri="{9D8B030D-6E8A-4147-A177-3AD203B41FA5}">
                      <a16:colId xmlns:a16="http://schemas.microsoft.com/office/drawing/2014/main" val="20004"/>
                    </a:ext>
                  </a:extLst>
                </a:gridCol>
              </a:tblGrid>
              <a:tr h="152380">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 </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2006 Investment</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 </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 </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8684">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TYPE OF AWARD</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a:t>
                      </a:r>
                      <a:endParaRPr kumimoji="0" lang="en-US" sz="1200" b="0" i="0" u="none" strike="noStrike" cap="none" normalizeH="0" baseline="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a:t>
                      </a:r>
                      <a:endParaRPr kumimoji="0" lang="en-US" sz="1200" b="0" i="0" u="none" strike="noStrike" cap="none" normalizeH="0" baseline="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Number of </a:t>
                      </a:r>
                      <a:endParaRPr kumimoji="0" lang="en-US" sz="600" b="0" i="0" u="none" strike="noStrike" cap="none" normalizeH="0" baseline="0" dirty="0">
                        <a:ln>
                          <a:noFill/>
                        </a:ln>
                        <a:solidFill>
                          <a:schemeClr val="tx1"/>
                        </a:solidFill>
                        <a:effectLst/>
                        <a:latin typeface="Century Gothic" pitchFamily="34" charset="0"/>
                      </a:endParaRPr>
                    </a:p>
                    <a:p>
                      <a:pPr marL="0" marR="0" lvl="0" indent="0" algn="ctr" defTabSz="914400" rtl="0" eaLnBrk="0" fontAlgn="base" latinLnBrk="0" hangingPunct="0">
                        <a:lnSpc>
                          <a:spcPct val="100000"/>
                        </a:lnSpc>
                        <a:spcBef>
                          <a:spcPct val="0"/>
                        </a:spcBef>
                        <a:spcAft>
                          <a:spcPct val="40000"/>
                        </a:spcAft>
                        <a:buClrTx/>
                        <a:buSzTx/>
                        <a:buFontTx/>
                        <a:buNone/>
                        <a:tabLst/>
                      </a:pPr>
                      <a:r>
                        <a:rPr kumimoji="0" lang="en-US" sz="400" b="1" i="0" u="none" strike="noStrike" cap="none" normalizeH="0" baseline="0" dirty="0">
                          <a:ln>
                            <a:noFill/>
                          </a:ln>
                          <a:solidFill>
                            <a:srgbClr val="000000"/>
                          </a:solidFill>
                          <a:effectLst/>
                          <a:latin typeface="Century Gothic" pitchFamily="34" charset="0"/>
                        </a:rPr>
                        <a:t>Projects</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Number of </a:t>
                      </a:r>
                      <a:endParaRPr kumimoji="0" lang="en-US" sz="600" b="0" i="0" u="none" strike="noStrike" cap="none" normalizeH="0" baseline="0" dirty="0">
                        <a:ln>
                          <a:noFill/>
                        </a:ln>
                        <a:solidFill>
                          <a:schemeClr val="tx1"/>
                        </a:solidFill>
                        <a:effectLst/>
                        <a:latin typeface="Century Gothic" pitchFamily="34" charset="0"/>
                      </a:endParaRPr>
                    </a:p>
                    <a:p>
                      <a:pPr marL="0" marR="0" lvl="0" indent="0" algn="ctr" defTabSz="914400" rtl="0" eaLnBrk="0" fontAlgn="base" latinLnBrk="0" hangingPunct="0">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Projects Weighted at 100</a:t>
                      </a:r>
                      <a:r>
                        <a:rPr kumimoji="0" lang="en-US" sz="400" b="1" i="0" u="none" strike="noStrike" cap="none" normalizeH="0" baseline="0" dirty="0">
                          <a:ln>
                            <a:noFill/>
                          </a:ln>
                          <a:solidFill>
                            <a:srgbClr val="000000"/>
                          </a:solidFill>
                          <a:effectLst/>
                          <a:latin typeface="Century Gothic" pitchFamily="34" charset="0"/>
                        </a:rPr>
                        <a:t>%</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Career/salary</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$18,718,461</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50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339</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306</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Establishment</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$987,565</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37</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33</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Tier 1 CRC</a:t>
                      </a:r>
                      <a:endParaRPr kumimoji="0" lang="en-US"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$11,574,000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31</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100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40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Tier 2 CRC</a:t>
                      </a:r>
                      <a:endParaRPr kumimoji="0" lang="en-US"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$5,383,083</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14</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111</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43</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Other chair</a:t>
                      </a:r>
                      <a:endParaRPr kumimoji="0" lang="en-US"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$844,425</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2</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7</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5</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63477">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TOTAL</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$37,507,534</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100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594</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427</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52456" name="Group 232"/>
          <p:cNvGraphicFramePr>
            <a:graphicFrameLocks noGrp="1"/>
          </p:cNvGraphicFramePr>
          <p:nvPr/>
        </p:nvGraphicFramePr>
        <p:xfrm>
          <a:off x="60631388" y="2560638"/>
          <a:ext cx="3567112" cy="1431926"/>
        </p:xfrm>
        <a:graphic>
          <a:graphicData uri="http://schemas.openxmlformats.org/drawingml/2006/table">
            <a:tbl>
              <a:tblPr/>
              <a:tblGrid>
                <a:gridCol w="863600">
                  <a:extLst>
                    <a:ext uri="{9D8B030D-6E8A-4147-A177-3AD203B41FA5}">
                      <a16:colId xmlns:a16="http://schemas.microsoft.com/office/drawing/2014/main" val="20000"/>
                    </a:ext>
                  </a:extLst>
                </a:gridCol>
                <a:gridCol w="742950">
                  <a:extLst>
                    <a:ext uri="{9D8B030D-6E8A-4147-A177-3AD203B41FA5}">
                      <a16:colId xmlns:a16="http://schemas.microsoft.com/office/drawing/2014/main" val="20001"/>
                    </a:ext>
                  </a:extLst>
                </a:gridCol>
                <a:gridCol w="542925">
                  <a:extLst>
                    <a:ext uri="{9D8B030D-6E8A-4147-A177-3AD203B41FA5}">
                      <a16:colId xmlns:a16="http://schemas.microsoft.com/office/drawing/2014/main" val="20002"/>
                    </a:ext>
                  </a:extLst>
                </a:gridCol>
                <a:gridCol w="600075">
                  <a:extLst>
                    <a:ext uri="{9D8B030D-6E8A-4147-A177-3AD203B41FA5}">
                      <a16:colId xmlns:a16="http://schemas.microsoft.com/office/drawing/2014/main" val="20003"/>
                    </a:ext>
                  </a:extLst>
                </a:gridCol>
                <a:gridCol w="817562">
                  <a:extLst>
                    <a:ext uri="{9D8B030D-6E8A-4147-A177-3AD203B41FA5}">
                      <a16:colId xmlns:a16="http://schemas.microsoft.com/office/drawing/2014/main" val="20004"/>
                    </a:ext>
                  </a:extLst>
                </a:gridCol>
              </a:tblGrid>
              <a:tr h="152380">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 </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2006 Investment</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 </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 </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8684">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TYPE OF AWARD</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a:t>
                      </a:r>
                      <a:endParaRPr kumimoji="0" lang="en-US" sz="1200" b="0" i="0" u="none" strike="noStrike" cap="none" normalizeH="0" baseline="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a:t>
                      </a:r>
                      <a:endParaRPr kumimoji="0" lang="en-US" sz="1200" b="0" i="0" u="none" strike="noStrike" cap="none" normalizeH="0" baseline="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Number of </a:t>
                      </a:r>
                      <a:endParaRPr kumimoji="0" lang="en-US" sz="600" b="0" i="0" u="none" strike="noStrike" cap="none" normalizeH="0" baseline="0" dirty="0">
                        <a:ln>
                          <a:noFill/>
                        </a:ln>
                        <a:solidFill>
                          <a:schemeClr val="tx1"/>
                        </a:solidFill>
                        <a:effectLst/>
                        <a:latin typeface="Century Gothic" pitchFamily="34" charset="0"/>
                      </a:endParaRPr>
                    </a:p>
                    <a:p>
                      <a:pPr marL="0" marR="0" lvl="0" indent="0" algn="ctr" defTabSz="914400" rtl="0" eaLnBrk="0" fontAlgn="base" latinLnBrk="0" hangingPunct="0">
                        <a:lnSpc>
                          <a:spcPct val="100000"/>
                        </a:lnSpc>
                        <a:spcBef>
                          <a:spcPct val="0"/>
                        </a:spcBef>
                        <a:spcAft>
                          <a:spcPct val="40000"/>
                        </a:spcAft>
                        <a:buClrTx/>
                        <a:buSzTx/>
                        <a:buFontTx/>
                        <a:buNone/>
                        <a:tabLst/>
                      </a:pPr>
                      <a:r>
                        <a:rPr kumimoji="0" lang="en-US" sz="400" b="1" i="0" u="none" strike="noStrike" cap="none" normalizeH="0" baseline="0" dirty="0">
                          <a:ln>
                            <a:noFill/>
                          </a:ln>
                          <a:solidFill>
                            <a:srgbClr val="000000"/>
                          </a:solidFill>
                          <a:effectLst/>
                          <a:latin typeface="Century Gothic" pitchFamily="34" charset="0"/>
                        </a:rPr>
                        <a:t>Projects</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Number of </a:t>
                      </a:r>
                      <a:endParaRPr kumimoji="0" lang="en-US" sz="600" b="0" i="0" u="none" strike="noStrike" cap="none" normalizeH="0" baseline="0" dirty="0">
                        <a:ln>
                          <a:noFill/>
                        </a:ln>
                        <a:solidFill>
                          <a:schemeClr val="tx1"/>
                        </a:solidFill>
                        <a:effectLst/>
                        <a:latin typeface="Century Gothic" pitchFamily="34" charset="0"/>
                      </a:endParaRPr>
                    </a:p>
                    <a:p>
                      <a:pPr marL="0" marR="0" lvl="0" indent="0" algn="ctr" defTabSz="914400" rtl="0" eaLnBrk="0" fontAlgn="base" latinLnBrk="0" hangingPunct="0">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Projects Weighted at 100</a:t>
                      </a:r>
                      <a:r>
                        <a:rPr kumimoji="0" lang="en-US" sz="400" b="1" i="0" u="none" strike="noStrike" cap="none" normalizeH="0" baseline="0" dirty="0">
                          <a:ln>
                            <a:noFill/>
                          </a:ln>
                          <a:solidFill>
                            <a:srgbClr val="000000"/>
                          </a:solidFill>
                          <a:effectLst/>
                          <a:latin typeface="Century Gothic" pitchFamily="34" charset="0"/>
                        </a:rPr>
                        <a:t>%</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Career/salary</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$18,718,461</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50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339</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306</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Establishment</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$987,565</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37</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33</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Tier 1 CRC</a:t>
                      </a:r>
                      <a:endParaRPr kumimoji="0" lang="en-US"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$11,574,000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31</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100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40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Tier 2 CRC</a:t>
                      </a:r>
                      <a:endParaRPr kumimoji="0" lang="en-US"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$5,383,083</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14</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111</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43</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Other chair</a:t>
                      </a:r>
                      <a:endParaRPr kumimoji="0" lang="en-US"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$844,425</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2</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7</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5</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63477">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TOTAL</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$37,507,534</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100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594</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427</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52455" name="Group 231"/>
          <p:cNvGraphicFramePr>
            <a:graphicFrameLocks noGrp="1"/>
          </p:cNvGraphicFramePr>
          <p:nvPr/>
        </p:nvGraphicFramePr>
        <p:xfrm>
          <a:off x="60631388" y="2560638"/>
          <a:ext cx="3567112" cy="1431926"/>
        </p:xfrm>
        <a:graphic>
          <a:graphicData uri="http://schemas.openxmlformats.org/drawingml/2006/table">
            <a:tbl>
              <a:tblPr/>
              <a:tblGrid>
                <a:gridCol w="863600">
                  <a:extLst>
                    <a:ext uri="{9D8B030D-6E8A-4147-A177-3AD203B41FA5}">
                      <a16:colId xmlns:a16="http://schemas.microsoft.com/office/drawing/2014/main" val="20000"/>
                    </a:ext>
                  </a:extLst>
                </a:gridCol>
                <a:gridCol w="742950">
                  <a:extLst>
                    <a:ext uri="{9D8B030D-6E8A-4147-A177-3AD203B41FA5}">
                      <a16:colId xmlns:a16="http://schemas.microsoft.com/office/drawing/2014/main" val="20001"/>
                    </a:ext>
                  </a:extLst>
                </a:gridCol>
                <a:gridCol w="542925">
                  <a:extLst>
                    <a:ext uri="{9D8B030D-6E8A-4147-A177-3AD203B41FA5}">
                      <a16:colId xmlns:a16="http://schemas.microsoft.com/office/drawing/2014/main" val="20002"/>
                    </a:ext>
                  </a:extLst>
                </a:gridCol>
                <a:gridCol w="600075">
                  <a:extLst>
                    <a:ext uri="{9D8B030D-6E8A-4147-A177-3AD203B41FA5}">
                      <a16:colId xmlns:a16="http://schemas.microsoft.com/office/drawing/2014/main" val="20003"/>
                    </a:ext>
                  </a:extLst>
                </a:gridCol>
                <a:gridCol w="817562">
                  <a:extLst>
                    <a:ext uri="{9D8B030D-6E8A-4147-A177-3AD203B41FA5}">
                      <a16:colId xmlns:a16="http://schemas.microsoft.com/office/drawing/2014/main" val="20004"/>
                    </a:ext>
                  </a:extLst>
                </a:gridCol>
              </a:tblGrid>
              <a:tr h="152380">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 </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2006 Investment</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 </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 </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8684">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TYPE OF AWARD</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a:t>
                      </a:r>
                      <a:endParaRPr kumimoji="0" lang="en-US" sz="1200" b="0" i="0" u="none" strike="noStrike" cap="none" normalizeH="0" baseline="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a:t>
                      </a:r>
                      <a:endParaRPr kumimoji="0" lang="en-US" sz="1200" b="0" i="0" u="none" strike="noStrike" cap="none" normalizeH="0" baseline="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Number of </a:t>
                      </a:r>
                      <a:endParaRPr kumimoji="0" lang="en-US" sz="600" b="0" i="0" u="none" strike="noStrike" cap="none" normalizeH="0" baseline="0" dirty="0">
                        <a:ln>
                          <a:noFill/>
                        </a:ln>
                        <a:solidFill>
                          <a:schemeClr val="tx1"/>
                        </a:solidFill>
                        <a:effectLst/>
                        <a:latin typeface="Century Gothic" pitchFamily="34" charset="0"/>
                      </a:endParaRPr>
                    </a:p>
                    <a:p>
                      <a:pPr marL="0" marR="0" lvl="0" indent="0" algn="ctr" defTabSz="914400" rtl="0" eaLnBrk="0" fontAlgn="base" latinLnBrk="0" hangingPunct="0">
                        <a:lnSpc>
                          <a:spcPct val="100000"/>
                        </a:lnSpc>
                        <a:spcBef>
                          <a:spcPct val="0"/>
                        </a:spcBef>
                        <a:spcAft>
                          <a:spcPct val="40000"/>
                        </a:spcAft>
                        <a:buClrTx/>
                        <a:buSzTx/>
                        <a:buFontTx/>
                        <a:buNone/>
                        <a:tabLst/>
                      </a:pPr>
                      <a:r>
                        <a:rPr kumimoji="0" lang="en-US" sz="400" b="1" i="0" u="none" strike="noStrike" cap="none" normalizeH="0" baseline="0" dirty="0">
                          <a:ln>
                            <a:noFill/>
                          </a:ln>
                          <a:solidFill>
                            <a:srgbClr val="000000"/>
                          </a:solidFill>
                          <a:effectLst/>
                          <a:latin typeface="Century Gothic" pitchFamily="34" charset="0"/>
                        </a:rPr>
                        <a:t>Projects</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Number of </a:t>
                      </a:r>
                      <a:endParaRPr kumimoji="0" lang="en-US" sz="600" b="0" i="0" u="none" strike="noStrike" cap="none" normalizeH="0" baseline="0" dirty="0">
                        <a:ln>
                          <a:noFill/>
                        </a:ln>
                        <a:solidFill>
                          <a:schemeClr val="tx1"/>
                        </a:solidFill>
                        <a:effectLst/>
                        <a:latin typeface="Century Gothic" pitchFamily="34" charset="0"/>
                      </a:endParaRPr>
                    </a:p>
                    <a:p>
                      <a:pPr marL="0" marR="0" lvl="0" indent="0" algn="ctr" defTabSz="914400" rtl="0" eaLnBrk="0" fontAlgn="base" latinLnBrk="0" hangingPunct="0">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Projects Weighted at 100</a:t>
                      </a:r>
                      <a:r>
                        <a:rPr kumimoji="0" lang="en-US" sz="400" b="1" i="0" u="none" strike="noStrike" cap="none" normalizeH="0" baseline="0" dirty="0">
                          <a:ln>
                            <a:noFill/>
                          </a:ln>
                          <a:solidFill>
                            <a:srgbClr val="000000"/>
                          </a:solidFill>
                          <a:effectLst/>
                          <a:latin typeface="Century Gothic" pitchFamily="34" charset="0"/>
                        </a:rPr>
                        <a:t>%</a:t>
                      </a:r>
                      <a:endParaRPr kumimoji="0" lang="en-US" sz="1200" b="0" i="0" u="none" strike="noStrike" cap="none" normalizeH="0" baseline="0" dirty="0">
                        <a:ln>
                          <a:noFill/>
                        </a:ln>
                        <a:solidFill>
                          <a:schemeClr val="tx1"/>
                        </a:solidFill>
                        <a:effectLst/>
                        <a:latin typeface="Century Gothic" pitchFamily="34" charset="0"/>
                      </a:endParaRPr>
                    </a:p>
                  </a:txBody>
                  <a:tcPr marT="45710" marB="457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Career/salary</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$18,718,461</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50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339</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306</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Establishment</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$987,565</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37</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33</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Tier 1 CRC</a:t>
                      </a:r>
                      <a:endParaRPr kumimoji="0" lang="en-US"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$11,574,000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31</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100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40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Tier 2 CRC</a:t>
                      </a:r>
                      <a:endParaRPr kumimoji="0" lang="en-US"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$5,383,083</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14</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111</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43</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163477">
                <a:tc>
                  <a:txBody>
                    <a:bodyPr/>
                    <a:lstStyle/>
                    <a:p>
                      <a:pPr marL="0" marR="0" lvl="0" indent="0" algn="l"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Other chair</a:t>
                      </a:r>
                      <a:endParaRPr kumimoji="0" lang="en-US" sz="1200" b="0" i="0" u="none" strike="noStrike" cap="none" normalizeH="0" baseline="0" dirty="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$844,425</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2</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7</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0" i="0" u="none" strike="noStrike" cap="none" normalizeH="0" baseline="0">
                          <a:ln>
                            <a:noFill/>
                          </a:ln>
                          <a:solidFill>
                            <a:srgbClr val="000000"/>
                          </a:solidFill>
                          <a:effectLst/>
                          <a:latin typeface="Century Gothic" pitchFamily="34" charset="0"/>
                        </a:rPr>
                        <a:t>5</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63477">
                <a:tc>
                  <a:txBody>
                    <a:bodyPr/>
                    <a:lstStyle/>
                    <a:p>
                      <a:pPr marL="0" marR="0" lvl="0" indent="0" algn="ct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TOTAL</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$37,507,534</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100</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594</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40000"/>
                        </a:spcAft>
                        <a:buClrTx/>
                        <a:buSzTx/>
                        <a:buFontTx/>
                        <a:buNone/>
                        <a:tabLst/>
                      </a:pPr>
                      <a:r>
                        <a:rPr kumimoji="0" lang="en-US" sz="400" b="1" i="0" u="none" strike="noStrike" cap="none" normalizeH="0" baseline="0">
                          <a:ln>
                            <a:noFill/>
                          </a:ln>
                          <a:solidFill>
                            <a:srgbClr val="000000"/>
                          </a:solidFill>
                          <a:effectLst/>
                          <a:latin typeface="Century Gothic" pitchFamily="34" charset="0"/>
                        </a:rPr>
                        <a:t>427</a:t>
                      </a:r>
                      <a:endParaRPr kumimoji="0" lang="en-US" sz="1200" b="0" i="0" u="none" strike="noStrike" cap="none" normalizeH="0" baseline="0">
                        <a:ln>
                          <a:noFill/>
                        </a:ln>
                        <a:solidFill>
                          <a:schemeClr val="tx1"/>
                        </a:solidFill>
                        <a:effectLst/>
                        <a:latin typeface="Century Gothic"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37022" name="Control 5"/>
          <p:cNvSpPr>
            <a:spLocks noChangeArrowheads="1" noChangeShapeType="1"/>
          </p:cNvSpPr>
          <p:nvPr/>
        </p:nvSpPr>
        <p:spPr bwMode="auto">
          <a:xfrm>
            <a:off x="-52008088" y="2560638"/>
            <a:ext cx="3567113" cy="1371600"/>
          </a:xfrm>
          <a:prstGeom prst="rect">
            <a:avLst/>
          </a:prstGeom>
          <a:noFill/>
          <a:ln w="9525" algn="in">
            <a:noFill/>
            <a:miter lim="800000"/>
            <a:headEnd/>
            <a:tailEnd/>
          </a:ln>
        </p:spPr>
        <p:txBody>
          <a:bodyPr lIns="0" tIns="0" rIns="0" bIns="0"/>
          <a:lstStyle/>
          <a:p>
            <a:endParaRPr lang="en-CA"/>
          </a:p>
        </p:txBody>
      </p:sp>
      <p:sp>
        <p:nvSpPr>
          <p:cNvPr id="37023" name="Control 61"/>
          <p:cNvSpPr>
            <a:spLocks noChangeArrowheads="1" noChangeShapeType="1"/>
          </p:cNvSpPr>
          <p:nvPr/>
        </p:nvSpPr>
        <p:spPr bwMode="auto">
          <a:xfrm>
            <a:off x="-52008088" y="2560638"/>
            <a:ext cx="3567113" cy="1371600"/>
          </a:xfrm>
          <a:prstGeom prst="rect">
            <a:avLst/>
          </a:prstGeom>
          <a:noFill/>
          <a:ln w="9525" algn="in">
            <a:noFill/>
            <a:miter lim="800000"/>
            <a:headEnd/>
            <a:tailEnd/>
          </a:ln>
        </p:spPr>
        <p:txBody>
          <a:bodyPr lIns="0" tIns="0" rIns="0" bIns="0"/>
          <a:lstStyle/>
          <a:p>
            <a:endParaRPr lang="en-CA"/>
          </a:p>
        </p:txBody>
      </p:sp>
      <p:sp>
        <p:nvSpPr>
          <p:cNvPr id="37024" name="Control 117"/>
          <p:cNvSpPr>
            <a:spLocks noChangeArrowheads="1" noChangeShapeType="1"/>
          </p:cNvSpPr>
          <p:nvPr/>
        </p:nvSpPr>
        <p:spPr bwMode="auto">
          <a:xfrm>
            <a:off x="-52008088" y="2560638"/>
            <a:ext cx="3567113" cy="1371600"/>
          </a:xfrm>
          <a:prstGeom prst="rect">
            <a:avLst/>
          </a:prstGeom>
          <a:noFill/>
          <a:ln w="9525" algn="in">
            <a:noFill/>
            <a:miter lim="800000"/>
            <a:headEnd/>
            <a:tailEnd/>
          </a:ln>
        </p:spPr>
        <p:txBody>
          <a:bodyPr lIns="0" tIns="0" rIns="0" bIns="0"/>
          <a:lstStyle/>
          <a:p>
            <a:endParaRPr lang="en-CA"/>
          </a:p>
        </p:txBody>
      </p:sp>
      <p:pic>
        <p:nvPicPr>
          <p:cNvPr id="3" name="Picture 2">
            <a:extLst>
              <a:ext uri="{FF2B5EF4-FFF2-40B4-BE49-F238E27FC236}">
                <a16:creationId xmlns:a16="http://schemas.microsoft.com/office/drawing/2014/main" id="{23B44276-5469-4701-832E-F16BFC18D4E7}"/>
              </a:ext>
            </a:extLst>
          </p:cNvPr>
          <p:cNvPicPr>
            <a:picLocks noChangeAspect="1"/>
          </p:cNvPicPr>
          <p:nvPr/>
        </p:nvPicPr>
        <p:blipFill>
          <a:blip r:embed="rId3"/>
          <a:stretch>
            <a:fillRect/>
          </a:stretch>
        </p:blipFill>
        <p:spPr>
          <a:xfrm>
            <a:off x="916310" y="707337"/>
            <a:ext cx="10803373" cy="5206445"/>
          </a:xfrm>
          <a:prstGeom prst="rect">
            <a:avLst/>
          </a:prstGeom>
        </p:spPr>
      </p:pic>
    </p:spTree>
    <p:extLst>
      <p:ext uri="{BB962C8B-B14F-4D97-AF65-F5344CB8AC3E}">
        <p14:creationId xmlns:p14="http://schemas.microsoft.com/office/powerpoint/2010/main" val="300204648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5"/>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pPr eaLnBrk="0" hangingPunct="0"/>
            <a:fld id="{301C1F1B-6389-4D4C-8B10-A499BE3D3798}" type="slidenum">
              <a:rPr lang="en-US" smtClean="0"/>
              <a:pPr eaLnBrk="0" hangingPunct="0"/>
              <a:t>35</a:t>
            </a:fld>
            <a:endParaRPr lang="en-US" dirty="0"/>
          </a:p>
        </p:txBody>
      </p:sp>
      <p:pic>
        <p:nvPicPr>
          <p:cNvPr id="3" name="Picture 2">
            <a:extLst>
              <a:ext uri="{FF2B5EF4-FFF2-40B4-BE49-F238E27FC236}">
                <a16:creationId xmlns:a16="http://schemas.microsoft.com/office/drawing/2014/main" id="{CA13074A-5B37-432F-9E6F-651FC36E2DFE}"/>
              </a:ext>
            </a:extLst>
          </p:cNvPr>
          <p:cNvPicPr>
            <a:picLocks noChangeAspect="1"/>
          </p:cNvPicPr>
          <p:nvPr/>
        </p:nvPicPr>
        <p:blipFill>
          <a:blip r:embed="rId2"/>
          <a:stretch>
            <a:fillRect/>
          </a:stretch>
        </p:blipFill>
        <p:spPr>
          <a:xfrm>
            <a:off x="2246396" y="486945"/>
            <a:ext cx="7699208" cy="5884110"/>
          </a:xfrm>
          <a:prstGeom prst="rect">
            <a:avLst/>
          </a:prstGeom>
        </p:spPr>
      </p:pic>
    </p:spTree>
    <p:extLst>
      <p:ext uri="{BB962C8B-B14F-4D97-AF65-F5344CB8AC3E}">
        <p14:creationId xmlns:p14="http://schemas.microsoft.com/office/powerpoint/2010/main" val="269224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lide Number Placeholder 4"/>
          <p:cNvSpPr>
            <a:spLocks noGrp="1"/>
          </p:cNvSpPr>
          <p:nvPr>
            <p:ph type="sldNum" sz="quarter" idx="4"/>
          </p:nvPr>
        </p:nvSpPr>
        <p:spPr/>
        <p:txBody>
          <a:bodyPr/>
          <a:lstStyle/>
          <a:p>
            <a:fld id="{47E95426-62A4-49CA-A6C4-5225D5189F90}" type="slidenum">
              <a:rPr lang="en-US" smtClean="0"/>
              <a:pPr/>
              <a:t>36</a:t>
            </a:fld>
            <a:endParaRPr lang="en-US"/>
          </a:p>
        </p:txBody>
      </p:sp>
      <p:pic>
        <p:nvPicPr>
          <p:cNvPr id="3" name="Picture 2">
            <a:extLst>
              <a:ext uri="{FF2B5EF4-FFF2-40B4-BE49-F238E27FC236}">
                <a16:creationId xmlns:a16="http://schemas.microsoft.com/office/drawing/2014/main" id="{965DB009-2806-4F96-BCB0-9F2EBF3E0144}"/>
              </a:ext>
            </a:extLst>
          </p:cNvPr>
          <p:cNvPicPr>
            <a:picLocks noChangeAspect="1"/>
          </p:cNvPicPr>
          <p:nvPr/>
        </p:nvPicPr>
        <p:blipFill>
          <a:blip r:embed="rId2"/>
          <a:stretch>
            <a:fillRect/>
          </a:stretch>
        </p:blipFill>
        <p:spPr>
          <a:xfrm>
            <a:off x="812579" y="842211"/>
            <a:ext cx="9992894" cy="5414210"/>
          </a:xfrm>
          <a:prstGeom prst="rect">
            <a:avLst/>
          </a:prstGeom>
        </p:spPr>
      </p:pic>
    </p:spTree>
    <p:extLst>
      <p:ext uri="{BB962C8B-B14F-4D97-AF65-F5344CB8AC3E}">
        <p14:creationId xmlns:p14="http://schemas.microsoft.com/office/powerpoint/2010/main" val="26934147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5"/>
          <p:cNvSpPr>
            <a:spLocks noGrp="1"/>
          </p:cNvSpPr>
          <p:nvPr>
            <p:ph type="sldNum" sz="quarter" idx="4"/>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694D1B25-8B42-4CBE-A522-3C92B1DB2843}" type="slidenum">
              <a:rPr lang="en-US" smtClean="0"/>
              <a:pPr/>
              <a:t>37</a:t>
            </a:fld>
            <a:endParaRPr lang="en-US"/>
          </a:p>
        </p:txBody>
      </p:sp>
      <p:pic>
        <p:nvPicPr>
          <p:cNvPr id="2" name="Picture 1">
            <a:extLst>
              <a:ext uri="{FF2B5EF4-FFF2-40B4-BE49-F238E27FC236}">
                <a16:creationId xmlns:a16="http://schemas.microsoft.com/office/drawing/2014/main" id="{F037728E-5CEC-4639-88AC-1F85C4946A1A}"/>
              </a:ext>
            </a:extLst>
          </p:cNvPr>
          <p:cNvPicPr>
            <a:picLocks noChangeAspect="1"/>
          </p:cNvPicPr>
          <p:nvPr/>
        </p:nvPicPr>
        <p:blipFill>
          <a:blip r:embed="rId3"/>
          <a:stretch>
            <a:fillRect/>
          </a:stretch>
        </p:blipFill>
        <p:spPr>
          <a:xfrm>
            <a:off x="2419350" y="460371"/>
            <a:ext cx="7353300" cy="6076950"/>
          </a:xfrm>
          <a:prstGeom prst="rect">
            <a:avLst/>
          </a:prstGeom>
        </p:spPr>
      </p:pic>
    </p:spTree>
    <p:extLst>
      <p:ext uri="{BB962C8B-B14F-4D97-AF65-F5344CB8AC3E}">
        <p14:creationId xmlns:p14="http://schemas.microsoft.com/office/powerpoint/2010/main" val="89071416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Number Placeholder 2"/>
          <p:cNvSpPr>
            <a:spLocks noGrp="1"/>
          </p:cNvSpPr>
          <p:nvPr>
            <p:ph type="sldNum" sz="quarter" idx="4"/>
          </p:nvPr>
        </p:nvSpPr>
        <p:spPr/>
        <p:txBody>
          <a:bodyPr/>
          <a:lstStyle/>
          <a:p>
            <a:fld id="{89D015EC-5871-47FC-9906-DF587119F3BF}" type="slidenum">
              <a:rPr lang="en-US" smtClean="0"/>
              <a:pPr/>
              <a:t>38</a:t>
            </a:fld>
            <a:endParaRPr lang="en-US"/>
          </a:p>
        </p:txBody>
      </p:sp>
      <p:pic>
        <p:nvPicPr>
          <p:cNvPr id="3" name="Picture 2">
            <a:extLst>
              <a:ext uri="{FF2B5EF4-FFF2-40B4-BE49-F238E27FC236}">
                <a16:creationId xmlns:a16="http://schemas.microsoft.com/office/drawing/2014/main" id="{D56E16DD-3ACB-4AB3-8E9E-974BD97C2D8F}"/>
              </a:ext>
            </a:extLst>
          </p:cNvPr>
          <p:cNvPicPr>
            <a:picLocks noChangeAspect="1"/>
          </p:cNvPicPr>
          <p:nvPr/>
        </p:nvPicPr>
        <p:blipFill>
          <a:blip r:embed="rId2"/>
          <a:stretch>
            <a:fillRect/>
          </a:stretch>
        </p:blipFill>
        <p:spPr>
          <a:xfrm>
            <a:off x="2261498" y="493520"/>
            <a:ext cx="7669004" cy="5870960"/>
          </a:xfrm>
          <a:prstGeom prst="rect">
            <a:avLst/>
          </a:prstGeom>
        </p:spPr>
      </p:pic>
    </p:spTree>
    <p:extLst>
      <p:ext uri="{BB962C8B-B14F-4D97-AF65-F5344CB8AC3E}">
        <p14:creationId xmlns:p14="http://schemas.microsoft.com/office/powerpoint/2010/main" val="20670185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p:txBody>
          <a:bodyPr>
            <a:normAutofit fontScale="62500" lnSpcReduction="20000"/>
          </a:bodyPr>
          <a:lstStyle/>
          <a:p>
            <a:r>
              <a:rPr lang="en-US" dirty="0"/>
              <a:t>The report, Cancer Research Investment in Canada, 2018, supplementary data, and interactive dashboards are available at </a:t>
            </a:r>
            <a:r>
              <a:rPr lang="en-US" dirty="0">
                <a:hlinkClick r:id="rId3"/>
              </a:rPr>
              <a:t>http://www.ccra-acrc.ca</a:t>
            </a:r>
            <a:r>
              <a:rPr lang="en-US" dirty="0"/>
              <a:t>. Production of this report was made possible through collaboration and financial support from the Canadian Partnership Against Cancer Corporation and Health Canada.</a:t>
            </a:r>
          </a:p>
          <a:p>
            <a:r>
              <a:rPr lang="en-US" dirty="0"/>
              <a:t>We would like to thank the many organizations that participate in the CCRS by contributing their data on an annual basis. Without them, this report would not have been possible. We would also like to acknowledge the experts who advised us on this report: Dr. Cindy Bell (Genome Canada), Dr. Judy Bray (Canadian Cancer Society), Dr. Jim Hudson (Consultant), Mr. Rami Rahal (Canadian Partnership Against Cancer), Dr. Stephen Robbins (CIHR Institute of Cancer Research), Dr. Sara Urowitz (Canadian Partnership Against Cancer/Canadian Cancer Research Alliance), and Dr. Christine Williams (Ontario Institute for Cancer Research). </a:t>
            </a:r>
          </a:p>
          <a:p>
            <a:r>
              <a:rPr lang="en-US" dirty="0"/>
              <a:t>CCRA is a member of the International Cancer Research Partnership (ICRP), a group of cancer research funding organizations that agree to adhere to common classification standards and share investment data. </a:t>
            </a:r>
          </a:p>
          <a:p>
            <a:r>
              <a:rPr lang="en-US" dirty="0"/>
              <a:t>The survey for the 2019 data year is currently underway.</a:t>
            </a:r>
          </a:p>
          <a:p>
            <a:r>
              <a:rPr lang="en-US" dirty="0"/>
              <a:t>Questions about this project should be directed to the CCRA Program Manager at </a:t>
            </a:r>
            <a:r>
              <a:rPr lang="en-US" dirty="0">
                <a:hlinkClick r:id="rId4"/>
              </a:rPr>
              <a:t>info@ccra-crc.ca</a:t>
            </a:r>
            <a:r>
              <a:rPr lang="en-US" dirty="0"/>
              <a:t>.</a:t>
            </a:r>
          </a:p>
        </p:txBody>
      </p:sp>
      <p:sp>
        <p:nvSpPr>
          <p:cNvPr id="41986" name="Rectangle 2"/>
          <p:cNvSpPr>
            <a:spLocks noGrp="1" noChangeArrowheads="1"/>
          </p:cNvSpPr>
          <p:nvPr>
            <p:ph type="title"/>
          </p:nvPr>
        </p:nvSpPr>
        <p:spPr/>
        <p:txBody>
          <a:bodyPr/>
          <a:lstStyle/>
          <a:p>
            <a:r>
              <a:rPr lang="en-US" dirty="0"/>
              <a:t>Further Information</a:t>
            </a:r>
          </a:p>
        </p:txBody>
      </p:sp>
      <p:sp>
        <p:nvSpPr>
          <p:cNvPr id="41988" name="Slide Number Placeholder 5"/>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84C3AD-2DB4-48D4-97A7-87626E2C668C}" type="slidenum">
              <a:rPr lang="en-CA" smtClean="0"/>
              <a:pPr/>
              <a:t>39</a:t>
            </a:fld>
            <a:endParaRPr lang="en-US"/>
          </a:p>
        </p:txBody>
      </p:sp>
    </p:spTree>
    <p:extLst>
      <p:ext uri="{BB962C8B-B14F-4D97-AF65-F5344CB8AC3E}">
        <p14:creationId xmlns:p14="http://schemas.microsoft.com/office/powerpoint/2010/main" val="298833563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5"/>
          <p:cNvSpPr>
            <a:spLocks noGrp="1" noChangeArrowheads="1"/>
          </p:cNvSpPr>
          <p:nvPr>
            <p:ph idx="1"/>
          </p:nvPr>
        </p:nvSpPr>
        <p:spPr/>
        <p:txBody>
          <a:bodyPr>
            <a:normAutofit fontScale="70000" lnSpcReduction="20000"/>
          </a:bodyPr>
          <a:lstStyle/>
          <a:p>
            <a:r>
              <a:rPr lang="en-US" dirty="0"/>
              <a:t>CCRA has grown from 23 members to over 30 members since its inception.</a:t>
            </a:r>
          </a:p>
          <a:p>
            <a:r>
              <a:rPr lang="en-US" dirty="0"/>
              <a:t>The investment survey, the first joint activity of CCRA members, was first published in 2007 for data from year 2005 and included the research investments made by 19 funders. There are over 40 organizations tracked and 14 years of research funding data available for all funders.</a:t>
            </a:r>
          </a:p>
          <a:p>
            <a:r>
              <a:rPr lang="en-US" dirty="0"/>
              <a:t>The CCRA has published two strategic plans: one for the period 2010-2014 and the other for 2015-2020. In addition, strategic frameworks have been published for prevention (2012), survivorship (2017), and palliative and end-of-life care (2017) research.</a:t>
            </a:r>
          </a:p>
          <a:p>
            <a:r>
              <a:rPr lang="en-US" dirty="0"/>
              <a:t>The CCRA has convened five major research conferences – 2011 (Toronto), 2013 (Toronto), 2015 (Montréal), 2017 (Vancouver), and 2019 (Ottawa).</a:t>
            </a:r>
          </a:p>
          <a:p>
            <a:r>
              <a:rPr lang="en-US" dirty="0"/>
              <a:t>The CCRA has supported clinical trials through its publication, </a:t>
            </a:r>
            <a:r>
              <a:rPr lang="en-US" i="1" dirty="0"/>
              <a:t>Report on the State of Cancer Clinical Trials in Canada</a:t>
            </a:r>
            <a:r>
              <a:rPr lang="en-US" dirty="0"/>
              <a:t>, (2011) which proposed the creation of the Canadian Cancer Clinical Trials Network (3CTN). 3CTN is now in its seventh year of operation.</a:t>
            </a:r>
          </a:p>
          <a:p>
            <a:endParaRPr lang="en-CA" dirty="0"/>
          </a:p>
          <a:p>
            <a:endParaRPr lang="en-CA" dirty="0"/>
          </a:p>
        </p:txBody>
      </p:sp>
      <p:sp>
        <p:nvSpPr>
          <p:cNvPr id="10242" name="Rectangle 4"/>
          <p:cNvSpPr>
            <a:spLocks noGrp="1" noChangeArrowheads="1"/>
          </p:cNvSpPr>
          <p:nvPr>
            <p:ph type="title"/>
          </p:nvPr>
        </p:nvSpPr>
        <p:spPr/>
        <p:txBody>
          <a:bodyPr/>
          <a:lstStyle/>
          <a:p>
            <a:r>
              <a:rPr lang="en-US"/>
              <a:t>Since 2005…</a:t>
            </a:r>
            <a:endParaRPr lang="en-US" dirty="0"/>
          </a:p>
        </p:txBody>
      </p:sp>
      <p:sp>
        <p:nvSpPr>
          <p:cNvPr id="10243" name="Slide Number Placeholder 5"/>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84C3AD-2DB4-48D4-97A7-87626E2C668C}" type="slidenum">
              <a:rPr lang="en-CA" smtClean="0"/>
              <a:pPr/>
              <a:t>4</a:t>
            </a:fld>
            <a:endParaRPr lang="en-US"/>
          </a:p>
        </p:txBody>
      </p:sp>
    </p:spTree>
    <p:extLst>
      <p:ext uri="{BB962C8B-B14F-4D97-AF65-F5344CB8AC3E}">
        <p14:creationId xmlns:p14="http://schemas.microsoft.com/office/powerpoint/2010/main" val="134783601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59B16655-90DC-4B01-9791-D8ACD91E5653}"/>
              </a:ext>
            </a:extLst>
          </p:cNvPr>
          <p:cNvGraphicFramePr>
            <a:graphicFrameLocks noGrp="1"/>
          </p:cNvGraphicFramePr>
          <p:nvPr>
            <p:extLst>
              <p:ext uri="{D42A27DB-BD31-4B8C-83A1-F6EECF244321}">
                <p14:modId xmlns:p14="http://schemas.microsoft.com/office/powerpoint/2010/main" val="1597238089"/>
              </p:ext>
            </p:extLst>
          </p:nvPr>
        </p:nvGraphicFramePr>
        <p:xfrm>
          <a:off x="838200" y="1405466"/>
          <a:ext cx="10725149" cy="4233336"/>
        </p:xfrm>
        <a:graphic>
          <a:graphicData uri="http://schemas.openxmlformats.org/drawingml/2006/table">
            <a:tbl>
              <a:tblPr firstRow="1" bandRow="1">
                <a:tableStyleId>{5C22544A-7EE6-4342-B048-85BDC9FD1C3A}</a:tableStyleId>
              </a:tblPr>
              <a:tblGrid>
                <a:gridCol w="1457325">
                  <a:extLst>
                    <a:ext uri="{9D8B030D-6E8A-4147-A177-3AD203B41FA5}">
                      <a16:colId xmlns:a16="http://schemas.microsoft.com/office/drawing/2014/main" val="3290413581"/>
                    </a:ext>
                  </a:extLst>
                </a:gridCol>
                <a:gridCol w="9267824">
                  <a:extLst>
                    <a:ext uri="{9D8B030D-6E8A-4147-A177-3AD203B41FA5}">
                      <a16:colId xmlns:a16="http://schemas.microsoft.com/office/drawing/2014/main" val="4032934852"/>
                    </a:ext>
                  </a:extLst>
                </a:gridCol>
              </a:tblGrid>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2400" dirty="0">
                          <a:solidFill>
                            <a:schemeClr val="accent1"/>
                          </a:solidFill>
                          <a:latin typeface="Segoe UI" panose="020B0502040204020203" pitchFamily="34" charset="0"/>
                          <a:ea typeface="Segoe UI" panose="020B0502040204020203" pitchFamily="34" charset="0"/>
                          <a:cs typeface="Segoe UI" panose="020B0502040204020203" pitchFamily="34" charset="0"/>
                        </a:rPr>
                        <a:t>www.ccra-acrc.ca</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9836612"/>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2400" b="1" dirty="0">
                          <a:solidFill>
                            <a:schemeClr val="accent1"/>
                          </a:solidFill>
                          <a:latin typeface="Segoe UI" panose="020B0502040204020203" pitchFamily="34" charset="0"/>
                          <a:ea typeface="Segoe UI" panose="020B0502040204020203" pitchFamily="34" charset="0"/>
                          <a:cs typeface="Segoe UI" panose="020B0502040204020203" pitchFamily="34" charset="0"/>
                        </a:rPr>
                        <a:t>@</a:t>
                      </a:r>
                      <a:r>
                        <a:rPr lang="en-US" sz="2400" b="1" dirty="0" err="1">
                          <a:solidFill>
                            <a:schemeClr val="accent1"/>
                          </a:solidFill>
                          <a:latin typeface="Segoe UI" panose="020B0502040204020203" pitchFamily="34" charset="0"/>
                          <a:ea typeface="Segoe UI" panose="020B0502040204020203" pitchFamily="34" charset="0"/>
                          <a:cs typeface="Segoe UI" panose="020B0502040204020203" pitchFamily="34" charset="0"/>
                        </a:rPr>
                        <a:t>CCRAlliance</a:t>
                      </a:r>
                      <a:endParaRPr lang="en-US" sz="2400" b="1"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9939360"/>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2400" b="1" dirty="0">
                          <a:solidFill>
                            <a:schemeClr val="accent1"/>
                          </a:solidFill>
                          <a:latin typeface="Segoe UI" panose="020B0502040204020203" pitchFamily="34" charset="0"/>
                          <a:ea typeface="Segoe UI" panose="020B0502040204020203" pitchFamily="34" charset="0"/>
                          <a:cs typeface="Segoe UI" panose="020B0502040204020203" pitchFamily="34" charset="0"/>
                        </a:rPr>
                        <a:t>linkedin.com/company/</a:t>
                      </a:r>
                      <a:r>
                        <a:rPr lang="en-US" sz="2400" b="1" dirty="0" err="1">
                          <a:solidFill>
                            <a:schemeClr val="accent1"/>
                          </a:solidFill>
                          <a:latin typeface="Segoe UI" panose="020B0502040204020203" pitchFamily="34" charset="0"/>
                          <a:ea typeface="Segoe UI" panose="020B0502040204020203" pitchFamily="34" charset="0"/>
                          <a:cs typeface="Segoe UI" panose="020B0502040204020203" pitchFamily="34" charset="0"/>
                        </a:rPr>
                        <a:t>canadian</a:t>
                      </a:r>
                      <a:r>
                        <a:rPr lang="en-US" sz="2400" b="1" dirty="0">
                          <a:solidFill>
                            <a:schemeClr val="accent1"/>
                          </a:solidFill>
                          <a:latin typeface="Segoe UI" panose="020B0502040204020203" pitchFamily="34" charset="0"/>
                          <a:ea typeface="Segoe UI" panose="020B0502040204020203" pitchFamily="34" charset="0"/>
                          <a:cs typeface="Segoe UI" panose="020B0502040204020203" pitchFamily="34" charset="0"/>
                        </a:rPr>
                        <a:t>-cancer-research-alliance/</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1725934"/>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2400" b="1" dirty="0">
                          <a:solidFill>
                            <a:schemeClr val="accent1"/>
                          </a:solidFill>
                          <a:latin typeface="Segoe UI" panose="020B0502040204020203" pitchFamily="34" charset="0"/>
                          <a:ea typeface="Segoe UI" panose="020B0502040204020203" pitchFamily="34" charset="0"/>
                          <a:cs typeface="Segoe UI" panose="020B0502040204020203" pitchFamily="34" charset="0"/>
                        </a:rPr>
                        <a:t>info@ccra-acrc.ca</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4921721"/>
                  </a:ext>
                </a:extLst>
              </a:tr>
            </a:tbl>
          </a:graphicData>
        </a:graphic>
      </p:graphicFrame>
      <p:pic>
        <p:nvPicPr>
          <p:cNvPr id="3" name="Picture 2">
            <a:extLst>
              <a:ext uri="{FF2B5EF4-FFF2-40B4-BE49-F238E27FC236}">
                <a16:creationId xmlns:a16="http://schemas.microsoft.com/office/drawing/2014/main" id="{231F1B0F-517B-4A10-AC79-60BC0B52B347}"/>
              </a:ext>
            </a:extLst>
          </p:cNvPr>
          <p:cNvPicPr>
            <a:picLocks noChangeAspect="1"/>
          </p:cNvPicPr>
          <p:nvPr/>
        </p:nvPicPr>
        <p:blipFill>
          <a:blip r:embed="rId2">
            <a:clrChange>
              <a:clrFrom>
                <a:srgbClr val="FFFFFF"/>
              </a:clrFrom>
              <a:clrTo>
                <a:srgbClr val="FFFFFF">
                  <a:alpha val="0"/>
                </a:srgbClr>
              </a:clrTo>
            </a:clrChange>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7999" y="2597548"/>
            <a:ext cx="980140" cy="791901"/>
          </a:xfrm>
          <a:prstGeom prst="rect">
            <a:avLst/>
          </a:prstGeom>
        </p:spPr>
      </p:pic>
      <p:pic>
        <p:nvPicPr>
          <p:cNvPr id="8" name="Picture 7">
            <a:extLst>
              <a:ext uri="{FF2B5EF4-FFF2-40B4-BE49-F238E27FC236}">
                <a16:creationId xmlns:a16="http://schemas.microsoft.com/office/drawing/2014/main" id="{2E4B82F0-21B3-48F0-9638-45D7F5CBAB3B}"/>
              </a:ext>
            </a:extLst>
          </p:cNvPr>
          <p:cNvPicPr>
            <a:picLocks noChangeAspect="1"/>
          </p:cNvPicPr>
          <p:nvPr/>
        </p:nvPicPr>
        <p:blipFill>
          <a:blip r:embed="rId4">
            <a:clrChange>
              <a:clrFrom>
                <a:srgbClr val="FFFFFF"/>
              </a:clrFrom>
              <a:clrTo>
                <a:srgbClr val="FFFFFF">
                  <a:alpha val="0"/>
                </a:srgbClr>
              </a:clrTo>
            </a:clrChange>
            <a:biLevel thresh="25000"/>
          </a:blip>
          <a:stretch>
            <a:fillRect/>
          </a:stretch>
        </p:blipFill>
        <p:spPr>
          <a:xfrm>
            <a:off x="1127999" y="1509332"/>
            <a:ext cx="881837" cy="881837"/>
          </a:xfrm>
          <a:prstGeom prst="rect">
            <a:avLst/>
          </a:prstGeom>
        </p:spPr>
      </p:pic>
      <p:pic>
        <p:nvPicPr>
          <p:cNvPr id="1036" name="Picture 12" descr="Image result for white email icon">
            <a:extLst>
              <a:ext uri="{FF2B5EF4-FFF2-40B4-BE49-F238E27FC236}">
                <a16:creationId xmlns:a16="http://schemas.microsoft.com/office/drawing/2014/main" id="{76D8F9A0-D6D7-40BC-A075-DAAE8037064C}"/>
              </a:ext>
            </a:extLst>
          </p:cNvPr>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05007" y="4626410"/>
            <a:ext cx="826124" cy="82612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white linkedin icon">
            <a:extLst>
              <a:ext uri="{FF2B5EF4-FFF2-40B4-BE49-F238E27FC236}">
                <a16:creationId xmlns:a16="http://schemas.microsoft.com/office/drawing/2014/main" id="{44A8AC9B-808A-446C-8E0C-5AE9EA141F7E}"/>
              </a:ext>
            </a:extLst>
          </p:cNvPr>
          <p:cNvPicPr>
            <a:picLocks noChangeAspect="1" noChangeArrowheads="1"/>
          </p:cNvPicPr>
          <p:nvPr/>
        </p:nvPicPr>
        <p:blipFill>
          <a:blip r:embed="rId6">
            <a:clrChange>
              <a:clrFrom>
                <a:srgbClr val="929292"/>
              </a:clrFrom>
              <a:clrTo>
                <a:srgbClr val="929292">
                  <a:alpha val="0"/>
                </a:srgbClr>
              </a:clrTo>
            </a:clrChange>
            <a:biLevel thresh="25000"/>
            <a:extLst>
              <a:ext uri="{28A0092B-C50C-407E-A947-70E740481C1C}">
                <a14:useLocalDpi xmlns:a14="http://schemas.microsoft.com/office/drawing/2010/main" val="0"/>
              </a:ext>
            </a:extLst>
          </a:blip>
          <a:srcRect/>
          <a:stretch>
            <a:fillRect/>
          </a:stretch>
        </p:blipFill>
        <p:spPr bwMode="auto">
          <a:xfrm>
            <a:off x="1205007" y="3583984"/>
            <a:ext cx="826124" cy="82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386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title"/>
          </p:nvPr>
        </p:nvSpPr>
        <p:spPr/>
        <p:txBody>
          <a:bodyPr/>
          <a:lstStyle/>
          <a:p>
            <a:r>
              <a:rPr lang="en-US" dirty="0"/>
              <a:t>Members</a:t>
            </a:r>
          </a:p>
        </p:txBody>
      </p:sp>
      <p:sp>
        <p:nvSpPr>
          <p:cNvPr id="11267" name="Slide Number Placeholder 6"/>
          <p:cNvSpPr>
            <a:spLocks noGrp="1"/>
          </p:cNvSpPr>
          <p:nvPr>
            <p:ph type="sldNum" sz="quarter" idx="4"/>
          </p:nvPr>
        </p:nvSpPr>
        <p:spPr/>
        <p:txBody>
          <a:bodyPr/>
          <a:lstStyle/>
          <a:p>
            <a:fld id="{B754CE5B-51E0-462E-88CC-7EB330B1713D}" type="slidenum">
              <a:rPr lang="en-US" smtClean="0"/>
              <a:pPr/>
              <a:t>5</a:t>
            </a:fld>
            <a:endParaRPr lang="en-US"/>
          </a:p>
        </p:txBody>
      </p:sp>
      <p:sp>
        <p:nvSpPr>
          <p:cNvPr id="11268" name="Rectangle 7"/>
          <p:cNvSpPr>
            <a:spLocks noGrp="1" noChangeArrowheads="1"/>
          </p:cNvSpPr>
          <p:nvPr>
            <p:ph sz="half" idx="4294967295"/>
          </p:nvPr>
        </p:nvSpPr>
        <p:spPr>
          <a:xfrm>
            <a:off x="822037" y="1631661"/>
            <a:ext cx="5181600" cy="4351338"/>
          </a:xfrm>
        </p:spPr>
        <p:txBody>
          <a:bodyPr>
            <a:noAutofit/>
          </a:bodyPr>
          <a:lstStyle/>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Alberta Cancer Foundation</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Alberta Innovates</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Brain </a:t>
            </a:r>
            <a:r>
              <a:rPr lang="en-US" sz="1400" dirty="0" err="1">
                <a:latin typeface="Segoe UI" panose="020B0502040204020203" pitchFamily="34" charset="0"/>
                <a:ea typeface="Segoe UI" panose="020B0502040204020203" pitchFamily="34" charset="0"/>
                <a:cs typeface="Segoe UI" panose="020B0502040204020203" pitchFamily="34" charset="0"/>
              </a:rPr>
              <a:t>Tumour</a:t>
            </a:r>
            <a:r>
              <a:rPr lang="en-US" sz="1400" dirty="0">
                <a:latin typeface="Segoe UI" panose="020B0502040204020203" pitchFamily="34" charset="0"/>
                <a:ea typeface="Segoe UI" panose="020B0502040204020203" pitchFamily="34" charset="0"/>
                <a:cs typeface="Segoe UI" panose="020B0502040204020203" pitchFamily="34" charset="0"/>
              </a:rPr>
              <a:t> Foundation of Canada</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Breast Cancer Society of Canada</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BC Cancer</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C</a:t>
            </a:r>
            <a:r>
              <a:rPr lang="en-US" sz="1400" baseline="30000" dirty="0">
                <a:latin typeface="Segoe UI" panose="020B0502040204020203" pitchFamily="34" charset="0"/>
                <a:ea typeface="Segoe UI" panose="020B0502040204020203" pitchFamily="34" charset="0"/>
                <a:cs typeface="Segoe UI" panose="020B0502040204020203" pitchFamily="34" charset="0"/>
              </a:rPr>
              <a:t>17</a:t>
            </a:r>
            <a:r>
              <a:rPr lang="en-US" sz="1400" dirty="0">
                <a:latin typeface="Segoe UI" panose="020B0502040204020203" pitchFamily="34" charset="0"/>
                <a:ea typeface="Segoe UI" panose="020B0502040204020203" pitchFamily="34" charset="0"/>
                <a:cs typeface="Segoe UI" panose="020B0502040204020203" pitchFamily="34" charset="0"/>
              </a:rPr>
              <a:t> Research Network</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Canadian Association of Provincial Cancer Agencies</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Canadian Association of Radiation Oncology</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Canadian Cancer Society*</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Canadian Institutes of Health Research</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Canadian Partnership Against Cancer</a:t>
            </a:r>
          </a:p>
          <a:p>
            <a:pPr>
              <a:lnSpc>
                <a:spcPct val="100000"/>
              </a:lnSpc>
              <a:spcBef>
                <a:spcPts val="0"/>
              </a:spcBef>
              <a:buClr>
                <a:schemeClr val="accent1"/>
              </a:buClr>
            </a:pPr>
            <a:r>
              <a:rPr lang="en-US" sz="1400" dirty="0" err="1">
                <a:latin typeface="Segoe UI" panose="020B0502040204020203" pitchFamily="34" charset="0"/>
                <a:ea typeface="Segoe UI" panose="020B0502040204020203" pitchFamily="34" charset="0"/>
                <a:cs typeface="Segoe UI" panose="020B0502040204020203" pitchFamily="34" charset="0"/>
              </a:rPr>
              <a:t>CancerCare</a:t>
            </a:r>
            <a:r>
              <a:rPr lang="en-US" sz="1400" dirty="0">
                <a:latin typeface="Segoe UI" panose="020B0502040204020203" pitchFamily="34" charset="0"/>
                <a:ea typeface="Segoe UI" panose="020B0502040204020203" pitchFamily="34" charset="0"/>
                <a:cs typeface="Segoe UI" panose="020B0502040204020203" pitchFamily="34" charset="0"/>
              </a:rPr>
              <a:t> Manitoba</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Cancer Care Ontario</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Cancer Research Society</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Quebec Breast Cancer Foundation</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Fonds de recherche du Québec – Santé</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Genome Canada</a:t>
            </a:r>
            <a:endParaRPr lang="en-US" sz="1400" dirty="0"/>
          </a:p>
        </p:txBody>
      </p:sp>
      <p:sp>
        <p:nvSpPr>
          <p:cNvPr id="11269" name="Rectangle 8"/>
          <p:cNvSpPr>
            <a:spLocks noGrp="1" noChangeArrowheads="1"/>
          </p:cNvSpPr>
          <p:nvPr>
            <p:ph sz="half" idx="4294967295"/>
          </p:nvPr>
        </p:nvSpPr>
        <p:spPr>
          <a:xfrm>
            <a:off x="6652846" y="1619249"/>
            <a:ext cx="5181600" cy="4351338"/>
          </a:xfrm>
        </p:spPr>
        <p:txBody>
          <a:bodyPr>
            <a:noAutofit/>
          </a:bodyPr>
          <a:lstStyle/>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The Kidney Foundation of Canada</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The Leukemia and Lymphoma Society of Canada</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Michael Smith Foundation for Health Research</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National Research Council Canada</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New Brunswick Cancer Network</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Nova Scotia Cancer Care Program</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Ontario Institute for Cancer Research</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Ovarian Cancer Canada</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Pancreatic Cancer Canada</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PROCURE</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Public Health Agency of Canada</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Research Manitoba</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Saskatchewan Cancer Agency</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Saskatchewan Health Research Foundation</a:t>
            </a:r>
          </a:p>
          <a:p>
            <a:pPr>
              <a:lnSpc>
                <a:spcPct val="100000"/>
              </a:lnSpc>
              <a:spcBef>
                <a:spcPts val="0"/>
              </a:spcBef>
              <a:buClr>
                <a:schemeClr val="accent1"/>
              </a:buClr>
            </a:pPr>
            <a:r>
              <a:rPr lang="en-US" sz="1400" dirty="0">
                <a:latin typeface="Segoe UI" panose="020B0502040204020203" pitchFamily="34" charset="0"/>
                <a:ea typeface="Segoe UI" panose="020B0502040204020203" pitchFamily="34" charset="0"/>
                <a:cs typeface="Segoe UI" panose="020B0502040204020203" pitchFamily="34" charset="0"/>
              </a:rPr>
              <a:t>The Terry Fox Research Institute</a:t>
            </a:r>
          </a:p>
          <a:p>
            <a:pPr marL="0" indent="0">
              <a:lnSpc>
                <a:spcPct val="100000"/>
              </a:lnSpc>
              <a:spcBef>
                <a:spcPts val="0"/>
              </a:spcBef>
              <a:buNone/>
            </a:pPr>
            <a:endParaRPr lang="en-US" sz="1400" dirty="0">
              <a:latin typeface="Segoe UI" panose="020B0502040204020203" pitchFamily="34" charset="0"/>
              <a:ea typeface="Segoe UI" panose="020B0502040204020203" pitchFamily="34" charset="0"/>
              <a:cs typeface="Segoe UI" panose="020B0502040204020203" pitchFamily="34" charset="0"/>
            </a:endParaRPr>
          </a:p>
          <a:p>
            <a:pPr marL="0" indent="0">
              <a:lnSpc>
                <a:spcPct val="100000"/>
              </a:lnSpc>
              <a:spcBef>
                <a:spcPts val="0"/>
              </a:spcBef>
              <a:buNone/>
            </a:pPr>
            <a:r>
              <a:rPr lang="en-US" sz="1400" dirty="0">
                <a:latin typeface="Segoe UI" panose="020B0502040204020203" pitchFamily="34" charset="0"/>
                <a:ea typeface="Segoe UI" panose="020B0502040204020203" pitchFamily="34" charset="0"/>
                <a:cs typeface="Segoe UI" panose="020B0502040204020203" pitchFamily="34" charset="0"/>
              </a:rPr>
              <a:t>Affiliate member: </a:t>
            </a:r>
            <a:r>
              <a:rPr lang="en-US" sz="1400" dirty="0" err="1">
                <a:latin typeface="Segoe UI" panose="020B0502040204020203" pitchFamily="34" charset="0"/>
                <a:ea typeface="Segoe UI" panose="020B0502040204020203" pitchFamily="34" charset="0"/>
                <a:cs typeface="Segoe UI" panose="020B0502040204020203" pitchFamily="34" charset="0"/>
              </a:rPr>
              <a:t>BioCanRx</a:t>
            </a:r>
            <a:endParaRPr lang="en-US" sz="1400" dirty="0">
              <a:latin typeface="Segoe UI" panose="020B0502040204020203" pitchFamily="34" charset="0"/>
              <a:ea typeface="Segoe UI" panose="020B0502040204020203" pitchFamily="34" charset="0"/>
              <a:cs typeface="Segoe UI" panose="020B0502040204020203" pitchFamily="34" charset="0"/>
            </a:endParaRPr>
          </a:p>
        </p:txBody>
      </p:sp>
      <p:sp>
        <p:nvSpPr>
          <p:cNvPr id="2" name="TextBox 1"/>
          <p:cNvSpPr txBox="1"/>
          <p:nvPr/>
        </p:nvSpPr>
        <p:spPr>
          <a:xfrm>
            <a:off x="822037" y="5824393"/>
            <a:ext cx="9941631" cy="292388"/>
          </a:xfrm>
          <a:prstGeom prst="rect">
            <a:avLst/>
          </a:prstGeom>
          <a:noFill/>
        </p:spPr>
        <p:txBody>
          <a:bodyPr wrap="square" rtlCol="0">
            <a:spAutoFit/>
          </a:bodyPr>
          <a:lstStyle/>
          <a:p>
            <a:r>
              <a:rPr lang="en-US" sz="1200" i="1" kern="1400" dirty="0">
                <a:latin typeface="Segoe UI" panose="020B0502040204020203" pitchFamily="34" charset="0"/>
                <a:ea typeface="Segoe UI" panose="020B0502040204020203" pitchFamily="34" charset="0"/>
                <a:cs typeface="Segoe UI" panose="020B0502040204020203" pitchFamily="34" charset="0"/>
              </a:rPr>
              <a:t>*As of February 3, 2020, the Canadian Cancer Society and Prostate Cancer Canada have amalgamated. </a:t>
            </a:r>
            <a:r>
              <a:rPr lang="en-US" sz="1300" i="1" kern="1400" dirty="0"/>
              <a:t> </a:t>
            </a:r>
          </a:p>
        </p:txBody>
      </p:sp>
    </p:spTree>
    <p:extLst>
      <p:ext uri="{BB962C8B-B14F-4D97-AF65-F5344CB8AC3E}">
        <p14:creationId xmlns:p14="http://schemas.microsoft.com/office/powerpoint/2010/main" val="137909318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7"/>
          <p:cNvSpPr>
            <a:spLocks noGrp="1" noChangeArrowheads="1"/>
          </p:cNvSpPr>
          <p:nvPr>
            <p:ph idx="1"/>
          </p:nvPr>
        </p:nvSpPr>
        <p:spPr/>
        <p:txBody>
          <a:bodyPr/>
          <a:lstStyle/>
          <a:p>
            <a:r>
              <a:rPr lang="en-US" dirty="0"/>
              <a:t>quantifies and qualifies cancer research investment in Canada by governmental and voluntary organizations in the form of an annual report for use by both Alliance members and the public</a:t>
            </a:r>
          </a:p>
          <a:p>
            <a:r>
              <a:rPr lang="en-US" dirty="0"/>
              <a:t>assists in the identification of significant gaps and potential opportunities in cancer research</a:t>
            </a:r>
          </a:p>
          <a:p>
            <a:r>
              <a:rPr lang="en-US" dirty="0"/>
              <a:t>helps inform the activities of the pan-Canadian cancer research strategy</a:t>
            </a:r>
          </a:p>
        </p:txBody>
      </p:sp>
      <p:sp>
        <p:nvSpPr>
          <p:cNvPr id="12290" name="Rectangle 6"/>
          <p:cNvSpPr>
            <a:spLocks noGrp="1" noChangeArrowheads="1"/>
          </p:cNvSpPr>
          <p:nvPr>
            <p:ph type="title"/>
          </p:nvPr>
        </p:nvSpPr>
        <p:spPr/>
        <p:txBody>
          <a:bodyPr/>
          <a:lstStyle/>
          <a:p>
            <a:r>
              <a:rPr lang="en-US"/>
              <a:t>Canadian Cancer Research Survey (</a:t>
            </a:r>
            <a:r>
              <a:rPr lang="en-US" dirty="0"/>
              <a:t>CCRS)</a:t>
            </a:r>
          </a:p>
        </p:txBody>
      </p:sp>
      <p:sp>
        <p:nvSpPr>
          <p:cNvPr id="12292" name="Slide Number Placeholder 5"/>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84C3AD-2DB4-48D4-97A7-87626E2C668C}" type="slidenum">
              <a:rPr lang="en-CA" smtClean="0"/>
              <a:pPr/>
              <a:t>6</a:t>
            </a:fld>
            <a:endParaRPr lang="en-US"/>
          </a:p>
        </p:txBody>
      </p:sp>
    </p:spTree>
    <p:extLst>
      <p:ext uri="{BB962C8B-B14F-4D97-AF65-F5344CB8AC3E}">
        <p14:creationId xmlns:p14="http://schemas.microsoft.com/office/powerpoint/2010/main" val="36131090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5"/>
          <p:cNvSpPr>
            <a:spLocks noGrp="1" noChangeArrowheads="1"/>
          </p:cNvSpPr>
          <p:nvPr>
            <p:ph idx="1"/>
          </p:nvPr>
        </p:nvSpPr>
        <p:spPr/>
        <p:txBody>
          <a:bodyPr>
            <a:normAutofit lnSpcReduction="10000"/>
          </a:bodyPr>
          <a:lstStyle/>
          <a:p>
            <a:r>
              <a:rPr lang="en-US" dirty="0"/>
              <a:t>The Common Scientific Outline (CSO), used by the International Cancer Research Partnership (ICRP), is the principal classification framework. It is organized according to six broad areas of scientific interest: Biology, Etiology, Prevention, Early detection, diagnosis &amp; prognosis, Treatment, and Cancer control, survivorship &amp; outcomes</a:t>
            </a:r>
          </a:p>
          <a:p>
            <a:r>
              <a:rPr lang="en-US" dirty="0"/>
              <a:t>Where more than one CSO code is assigned to a given project, the budget is distributed equally among the codes.</a:t>
            </a:r>
          </a:p>
          <a:p>
            <a:r>
              <a:rPr lang="en-US" dirty="0"/>
              <a:t>Two different coders work independently and code all projects, and then meet to discuss coding discrepancies and determine final codes.</a:t>
            </a:r>
          </a:p>
        </p:txBody>
      </p:sp>
      <p:sp>
        <p:nvSpPr>
          <p:cNvPr id="13314" name="Rectangle 4"/>
          <p:cNvSpPr>
            <a:spLocks noGrp="1" noChangeArrowheads="1"/>
          </p:cNvSpPr>
          <p:nvPr>
            <p:ph type="title"/>
          </p:nvPr>
        </p:nvSpPr>
        <p:spPr/>
        <p:txBody>
          <a:bodyPr>
            <a:normAutofit fontScale="90000"/>
          </a:bodyPr>
          <a:lstStyle/>
          <a:p>
            <a:r>
              <a:rPr lang="en-US" dirty="0"/>
              <a:t>Project Classification – Areas of Science</a:t>
            </a:r>
          </a:p>
        </p:txBody>
      </p:sp>
      <p:sp>
        <p:nvSpPr>
          <p:cNvPr id="13316" name="Slide Number Placeholder 5"/>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84C3AD-2DB4-48D4-97A7-87626E2C668C}" type="slidenum">
              <a:rPr lang="en-CA" smtClean="0"/>
              <a:pPr/>
              <a:t>7</a:t>
            </a:fld>
            <a:endParaRPr lang="en-US"/>
          </a:p>
        </p:txBody>
      </p:sp>
    </p:spTree>
    <p:extLst>
      <p:ext uri="{BB962C8B-B14F-4D97-AF65-F5344CB8AC3E}">
        <p14:creationId xmlns:p14="http://schemas.microsoft.com/office/powerpoint/2010/main" val="271663879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5"/>
          <p:cNvSpPr>
            <a:spLocks noGrp="1" noChangeArrowheads="1"/>
          </p:cNvSpPr>
          <p:nvPr>
            <p:ph idx="1"/>
          </p:nvPr>
        </p:nvSpPr>
        <p:spPr/>
        <p:txBody>
          <a:bodyPr>
            <a:normAutofit lnSpcReduction="10000"/>
          </a:bodyPr>
          <a:lstStyle/>
          <a:p>
            <a:r>
              <a:rPr lang="en-US" dirty="0"/>
              <a:t>The International Statistical Classification of Diseases and Related Health Problems, (ICD-10), Version 2016, a global standard overseen by the World Health Organization, is used for site classification.</a:t>
            </a:r>
          </a:p>
          <a:p>
            <a:r>
              <a:rPr lang="en-US" dirty="0"/>
              <a:t>Disease site coding is based on those sites identified by researchers in the project descriptions. </a:t>
            </a:r>
          </a:p>
          <a:p>
            <a:r>
              <a:rPr lang="en-US" dirty="0"/>
              <a:t>Projects may be assigned more than one cancer site, and in those cases, budget allocations sum to 100% of the total.</a:t>
            </a:r>
          </a:p>
          <a:p>
            <a:r>
              <a:rPr lang="en-US" dirty="0"/>
              <a:t>In those cases where a project is applicable to many cancer sites, the project is coded as “non-specific/all sites.”</a:t>
            </a:r>
          </a:p>
        </p:txBody>
      </p:sp>
      <p:sp>
        <p:nvSpPr>
          <p:cNvPr id="14338" name="Rectangle 4"/>
          <p:cNvSpPr>
            <a:spLocks noGrp="1" noChangeArrowheads="1"/>
          </p:cNvSpPr>
          <p:nvPr>
            <p:ph type="title"/>
          </p:nvPr>
        </p:nvSpPr>
        <p:spPr/>
        <p:txBody>
          <a:bodyPr/>
          <a:lstStyle/>
          <a:p>
            <a:r>
              <a:rPr lang="en-US"/>
              <a:t>Project Classification – Cancer Sites</a:t>
            </a:r>
            <a:endParaRPr lang="en-US" dirty="0"/>
          </a:p>
        </p:txBody>
      </p:sp>
      <p:sp>
        <p:nvSpPr>
          <p:cNvPr id="14340" name="Slide Number Placeholder 5"/>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84C3AD-2DB4-48D4-97A7-87626E2C668C}" type="slidenum">
              <a:rPr lang="en-CA" smtClean="0"/>
              <a:pPr/>
              <a:t>8</a:t>
            </a:fld>
            <a:endParaRPr lang="en-US"/>
          </a:p>
        </p:txBody>
      </p:sp>
    </p:spTree>
    <p:extLst>
      <p:ext uri="{BB962C8B-B14F-4D97-AF65-F5344CB8AC3E}">
        <p14:creationId xmlns:p14="http://schemas.microsoft.com/office/powerpoint/2010/main" val="68087142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Grp="1" noChangeArrowheads="1"/>
          </p:cNvSpPr>
          <p:nvPr>
            <p:ph idx="1"/>
          </p:nvPr>
        </p:nvSpPr>
        <p:spPr/>
        <p:txBody>
          <a:bodyPr>
            <a:normAutofit fontScale="85000" lnSpcReduction="20000"/>
          </a:bodyPr>
          <a:lstStyle/>
          <a:p>
            <a:r>
              <a:rPr lang="en-US" dirty="0"/>
              <a:t>Includes over 26,000 projects funded in calendar years 2005 to 2018 by 43 organizations/programs from the governmental and voluntary sectors in Canada (30 CCRA members, and 13 non-member organizations/programs). Projects were subjected to some form of peer review.</a:t>
            </a:r>
          </a:p>
          <a:p>
            <a:r>
              <a:rPr lang="en-US" dirty="0"/>
              <a:t>Research investment was prorated and based on actual allocations over the 14 years and not financial commitments.</a:t>
            </a:r>
          </a:p>
          <a:p>
            <a:r>
              <a:rPr lang="en-US" dirty="0"/>
              <a:t>The survey is estimated to cover </a:t>
            </a:r>
            <a:r>
              <a:rPr lang="en-CA" dirty="0"/>
              <a:t>most of research funding granted through formal, peer-reviewed funding programs </a:t>
            </a:r>
            <a:r>
              <a:rPr lang="en-US" dirty="0"/>
              <a:t>and about</a:t>
            </a:r>
            <a:r>
              <a:rPr lang="en-CA" dirty="0"/>
              <a:t> 60-80% of all sources of research funding for Canadian cancer research.</a:t>
            </a:r>
          </a:p>
          <a:p>
            <a:r>
              <a:rPr lang="en-CA" dirty="0"/>
              <a:t>This slide deck highlights data for the 2018 year, but also provides comparisons within the last ten years, specifically years 2010 (10 years ago) and 2014 (five years ago).</a:t>
            </a:r>
            <a:endParaRPr lang="en-US" dirty="0"/>
          </a:p>
        </p:txBody>
      </p:sp>
      <p:sp>
        <p:nvSpPr>
          <p:cNvPr id="15362" name="Rectangle 4"/>
          <p:cNvSpPr>
            <a:spLocks noGrp="1" noChangeArrowheads="1"/>
          </p:cNvSpPr>
          <p:nvPr>
            <p:ph type="title"/>
          </p:nvPr>
        </p:nvSpPr>
        <p:spPr/>
        <p:txBody>
          <a:bodyPr/>
          <a:lstStyle/>
          <a:p>
            <a:r>
              <a:rPr lang="en-US"/>
              <a:t>Report Scope</a:t>
            </a:r>
            <a:endParaRPr lang="en-US" dirty="0"/>
          </a:p>
        </p:txBody>
      </p:sp>
      <p:sp>
        <p:nvSpPr>
          <p:cNvPr id="15364" name="Slide Number Placeholder 5"/>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84C3AD-2DB4-48D4-97A7-87626E2C668C}" type="slidenum">
              <a:rPr lang="en-CA" smtClean="0"/>
              <a:pPr/>
              <a:t>9</a:t>
            </a:fld>
            <a:endParaRPr lang="en-US"/>
          </a:p>
        </p:txBody>
      </p:sp>
    </p:spTree>
    <p:extLst>
      <p:ext uri="{BB962C8B-B14F-4D97-AF65-F5344CB8AC3E}">
        <p14:creationId xmlns:p14="http://schemas.microsoft.com/office/powerpoint/2010/main" val="1748132958"/>
      </p:ext>
    </p:extLst>
  </p:cSld>
  <p:clrMapOvr>
    <a:masterClrMapping/>
  </p:clrMapOvr>
  <p:transition/>
</p:sld>
</file>

<file path=ppt/theme/theme1.xml><?xml version="1.0" encoding="utf-8"?>
<a:theme xmlns:a="http://schemas.openxmlformats.org/drawingml/2006/main" name="Office Theme">
  <a:themeElements>
    <a:clrScheme name="Custom 11">
      <a:dk1>
        <a:srgbClr val="404040"/>
      </a:dk1>
      <a:lt1>
        <a:sysClr val="window" lastClr="FFFFFF"/>
      </a:lt1>
      <a:dk2>
        <a:srgbClr val="404040"/>
      </a:dk2>
      <a:lt2>
        <a:srgbClr val="FFFFFF"/>
      </a:lt2>
      <a:accent1>
        <a:srgbClr val="00487F"/>
      </a:accent1>
      <a:accent2>
        <a:srgbClr val="FDBC5F"/>
      </a:accent2>
      <a:accent3>
        <a:srgbClr val="4472C4"/>
      </a:accent3>
      <a:accent4>
        <a:srgbClr val="F37321"/>
      </a:accent4>
      <a:accent5>
        <a:srgbClr val="0FAE84"/>
      </a:accent5>
      <a:accent6>
        <a:srgbClr val="6E93B7"/>
      </a:accent6>
      <a:hlink>
        <a:srgbClr val="00487F"/>
      </a:hlink>
      <a:folHlink>
        <a:srgbClr val="00487F"/>
      </a:folHlink>
    </a:clrScheme>
    <a:fontScheme name="Custom 2">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449</TotalTime>
  <Words>2880</Words>
  <Application>Microsoft Office PowerPoint</Application>
  <PresentationFormat>Widescreen</PresentationFormat>
  <Paragraphs>505</Paragraphs>
  <Slides>40</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Century Gothic</vt:lpstr>
      <vt:lpstr>Georgia</vt:lpstr>
      <vt:lpstr>Gill Sans</vt:lpstr>
      <vt:lpstr>Segoe Pro</vt:lpstr>
      <vt:lpstr>Segoe UI</vt:lpstr>
      <vt:lpstr>Wingdings</vt:lpstr>
      <vt:lpstr>Office Theme</vt:lpstr>
      <vt:lpstr>Cancer Research Investment in Canada, 2018</vt:lpstr>
      <vt:lpstr>Slide Index</vt:lpstr>
      <vt:lpstr>Introduction</vt:lpstr>
      <vt:lpstr>Since 2005…</vt:lpstr>
      <vt:lpstr>Members</vt:lpstr>
      <vt:lpstr>Canadian Cancer Research Survey (CCRS)</vt:lpstr>
      <vt:lpstr>Project Classification – Areas of Science</vt:lpstr>
      <vt:lpstr>Project Classification – Cancer Sites</vt:lpstr>
      <vt:lpstr>Report Scope</vt:lpstr>
      <vt:lpstr>Participating Organizations</vt:lpstr>
      <vt:lpstr>Reporting Conventions</vt:lpstr>
      <vt:lpstr>A1. Overall Investment – Highlights for 2018</vt:lpstr>
      <vt:lpstr>A2. Overall Investment – Highlights for 2018</vt:lpstr>
      <vt:lpstr>PowerPoint Presentation</vt:lpstr>
      <vt:lpstr>PowerPoint Presentation</vt:lpstr>
      <vt:lpstr>PowerPoint Presentation</vt:lpstr>
      <vt:lpstr>PowerPoint Presentation</vt:lpstr>
      <vt:lpstr>PowerPoint Presentation</vt:lpstr>
      <vt:lpstr>B1. Areas of Science/CSO - Highlights</vt:lpstr>
      <vt:lpstr>PowerPoint Presentation</vt:lpstr>
      <vt:lpstr>PowerPoint Presentation</vt:lpstr>
      <vt:lpstr>C1. Cancer Sites - Highlights</vt:lpstr>
      <vt:lpstr>PowerPoint Presentation</vt:lpstr>
      <vt:lpstr>PowerPoint Presentation</vt:lpstr>
      <vt:lpstr>D1. Funding Mechanisms - Highlights</vt:lpstr>
      <vt:lpstr>D2. Funding Mechanisms- Highlights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Badovinac</dc:creator>
  <cp:lastModifiedBy>Kimberly Badovinac</cp:lastModifiedBy>
  <cp:revision>72</cp:revision>
  <dcterms:created xsi:type="dcterms:W3CDTF">2019-03-06T10:58:11Z</dcterms:created>
  <dcterms:modified xsi:type="dcterms:W3CDTF">2020-08-25T19:49:49Z</dcterms:modified>
</cp:coreProperties>
</file>