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30" r:id="rId3"/>
    <p:sldId id="305" r:id="rId4"/>
    <p:sldId id="269" r:id="rId5"/>
    <p:sldId id="331" r:id="rId6"/>
    <p:sldId id="366" r:id="rId7"/>
    <p:sldId id="272" r:id="rId8"/>
    <p:sldId id="273" r:id="rId9"/>
    <p:sldId id="312" r:id="rId10"/>
    <p:sldId id="313" r:id="rId11"/>
    <p:sldId id="318" r:id="rId12"/>
    <p:sldId id="320" r:id="rId13"/>
    <p:sldId id="321" r:id="rId14"/>
    <p:sldId id="322" r:id="rId15"/>
    <p:sldId id="323" r:id="rId16"/>
    <p:sldId id="324" r:id="rId17"/>
    <p:sldId id="325" r:id="rId18"/>
    <p:sldId id="326" r:id="rId19"/>
    <p:sldId id="314" r:id="rId20"/>
    <p:sldId id="327" r:id="rId21"/>
    <p:sldId id="328" r:id="rId22"/>
    <p:sldId id="310" r:id="rId23"/>
    <p:sldId id="332" r:id="rId24"/>
    <p:sldId id="329" r:id="rId25"/>
    <p:sldId id="290"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3602" autoAdjust="0"/>
  </p:normalViewPr>
  <p:slideViewPr>
    <p:cSldViewPr snapToGrid="0">
      <p:cViewPr varScale="1">
        <p:scale>
          <a:sx n="62" d="100"/>
          <a:sy n="62" d="100"/>
        </p:scale>
        <p:origin x="84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11/2/2021</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87785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0"/>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November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9" name="Picture 8">
            <a:extLst>
              <a:ext uri="{FF2B5EF4-FFF2-40B4-BE49-F238E27FC236}">
                <a16:creationId xmlns:a16="http://schemas.microsoft.com/office/drawing/2014/main" id="{ABB16D39-BE55-48E8-9EAA-5242929D5E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pic>
        <p:nvPicPr>
          <p:cNvPr id="11" name="Picture 10" descr="Text&#10;&#10;Description automatically generated">
            <a:extLst>
              <a:ext uri="{FF2B5EF4-FFF2-40B4-BE49-F238E27FC236}">
                <a16:creationId xmlns:a16="http://schemas.microsoft.com/office/drawing/2014/main" id="{3492A80D-BEB0-41BA-8035-072818E95D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1420" y="5589164"/>
            <a:ext cx="2767342" cy="948160"/>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2205142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hyperlink" Target="https://www.ccra-acrc.ca/tools/palliative-and-end-of-life-care-visualiz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cra-acrc.ca/wp-content/uploads/2021/08/CCRS_Methods_v2021_08_24.pdf" TargetMode="External"/><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Research Investment in </a:t>
            </a:r>
            <a:br>
              <a:rPr lang="en-US" dirty="0"/>
            </a:br>
            <a:r>
              <a:rPr lang="en-US" dirty="0"/>
              <a:t>Palliative and End-of-Life Cancer Care, 2005–2019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a:p>
        </p:txBody>
      </p:sp>
      <p:pic>
        <p:nvPicPr>
          <p:cNvPr id="4" name="Picture 3">
            <a:extLst>
              <a:ext uri="{FF2B5EF4-FFF2-40B4-BE49-F238E27FC236}">
                <a16:creationId xmlns:a16="http://schemas.microsoft.com/office/drawing/2014/main" id="{4BCA2340-217B-4395-91C1-C6C8093D2EF0}"/>
              </a:ext>
            </a:extLst>
          </p:cNvPr>
          <p:cNvPicPr>
            <a:picLocks noChangeAspect="1"/>
          </p:cNvPicPr>
          <p:nvPr/>
        </p:nvPicPr>
        <p:blipFill>
          <a:blip r:embed="rId2"/>
          <a:stretch>
            <a:fillRect/>
          </a:stretch>
        </p:blipFill>
        <p:spPr>
          <a:xfrm>
            <a:off x="759930" y="752193"/>
            <a:ext cx="10806977" cy="53403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7" name="Picture 6">
            <a:extLst>
              <a:ext uri="{FF2B5EF4-FFF2-40B4-BE49-F238E27FC236}">
                <a16:creationId xmlns:a16="http://schemas.microsoft.com/office/drawing/2014/main" id="{057B6613-06AC-4D9D-9E90-18A7C8C05F24}"/>
              </a:ext>
            </a:extLst>
          </p:cNvPr>
          <p:cNvPicPr>
            <a:picLocks noChangeAspect="1"/>
          </p:cNvPicPr>
          <p:nvPr/>
        </p:nvPicPr>
        <p:blipFill>
          <a:blip r:embed="rId2"/>
          <a:stretch>
            <a:fillRect/>
          </a:stretch>
        </p:blipFill>
        <p:spPr>
          <a:xfrm>
            <a:off x="880794" y="685804"/>
            <a:ext cx="9163491" cy="5653351"/>
          </a:xfrm>
          <a:prstGeom prst="rect">
            <a:avLst/>
          </a:prstGeom>
        </p:spPr>
      </p:pic>
    </p:spTree>
    <p:extLst>
      <p:ext uri="{BB962C8B-B14F-4D97-AF65-F5344CB8AC3E}">
        <p14:creationId xmlns:p14="http://schemas.microsoft.com/office/powerpoint/2010/main" val="113456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5C9B8BD2-862E-42E4-BE6C-43847D258D62}"/>
              </a:ext>
            </a:extLst>
          </p:cNvPr>
          <p:cNvPicPr>
            <a:picLocks noChangeAspect="1"/>
          </p:cNvPicPr>
          <p:nvPr/>
        </p:nvPicPr>
        <p:blipFill>
          <a:blip r:embed="rId2"/>
          <a:stretch>
            <a:fillRect/>
          </a:stretch>
        </p:blipFill>
        <p:spPr>
          <a:xfrm>
            <a:off x="825351" y="1143296"/>
            <a:ext cx="10848335" cy="4747142"/>
          </a:xfrm>
          <a:prstGeom prst="rect">
            <a:avLst/>
          </a:prstGeom>
        </p:spPr>
      </p:pic>
    </p:spTree>
    <p:extLst>
      <p:ext uri="{BB962C8B-B14F-4D97-AF65-F5344CB8AC3E}">
        <p14:creationId xmlns:p14="http://schemas.microsoft.com/office/powerpoint/2010/main" val="157925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20000"/>
          </a:bodyPr>
          <a:lstStyle/>
          <a:p>
            <a:r>
              <a:rPr lang="en-US" dirty="0"/>
              <a:t>Compared with the overall distribution of the cancer research investment by funding sector, the federal government and voluntary sectors were over-represented in terms of the distribution of palliative and end-of-life cancer care research.</a:t>
            </a:r>
          </a:p>
          <a:p>
            <a:r>
              <a:rPr lang="en-US" dirty="0"/>
              <a:t>Of the 43 organizations tracked in the CCRS, 32 had some investment in palliative and end-of-life cancer care research. Twelve organizations accounted for 94% of the investment over the 15 years.</a:t>
            </a:r>
          </a:p>
          <a:p>
            <a:r>
              <a:rPr lang="en-US" dirty="0"/>
              <a:t>The Canadian Institutes of Health Research (CIHR) had the highest level of funding each year, with a cumulative total of $44.6M, and variable funding levels from year to year.</a:t>
            </a:r>
          </a:p>
          <a:p>
            <a:r>
              <a:rPr lang="en-US" dirty="0"/>
              <a:t>The Canadian Cancer Society (CCS), the next major funder, had a 15-year investment of $20.5M. </a:t>
            </a:r>
          </a:p>
        </p:txBody>
      </p:sp>
      <p:sp>
        <p:nvSpPr>
          <p:cNvPr id="2" name="Title 1"/>
          <p:cNvSpPr>
            <a:spLocks noGrp="1"/>
          </p:cNvSpPr>
          <p:nvPr>
            <p:ph type="title"/>
          </p:nvPr>
        </p:nvSpPr>
        <p:spPr/>
        <p:txBody>
          <a:bodyPr>
            <a:normAutofit fontScale="90000"/>
          </a:bodyPr>
          <a:lstStyle/>
          <a:p>
            <a:r>
              <a:rPr lang="en-US" dirty="0"/>
              <a:t>B. Investment by Funding Organizations/ Programs</a:t>
            </a:r>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a:p>
        </p:txBody>
      </p:sp>
      <p:pic>
        <p:nvPicPr>
          <p:cNvPr id="3" name="Picture 2">
            <a:extLst>
              <a:ext uri="{FF2B5EF4-FFF2-40B4-BE49-F238E27FC236}">
                <a16:creationId xmlns:a16="http://schemas.microsoft.com/office/drawing/2014/main" id="{EB0E2C6E-9633-48DE-8A8C-94DCEDAEFA74}"/>
              </a:ext>
            </a:extLst>
          </p:cNvPr>
          <p:cNvPicPr>
            <a:picLocks noChangeAspect="1"/>
          </p:cNvPicPr>
          <p:nvPr/>
        </p:nvPicPr>
        <p:blipFill>
          <a:blip r:embed="rId2"/>
          <a:stretch>
            <a:fillRect/>
          </a:stretch>
        </p:blipFill>
        <p:spPr>
          <a:xfrm>
            <a:off x="868925" y="682624"/>
            <a:ext cx="8981463" cy="56296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69AA36-BF38-491D-89CC-8A660870FFFB}"/>
              </a:ext>
            </a:extLst>
          </p:cNvPr>
          <p:cNvSpPr>
            <a:spLocks noGrp="1"/>
          </p:cNvSpPr>
          <p:nvPr>
            <p:ph type="title"/>
          </p:nvPr>
        </p:nvSpPr>
        <p:spPr>
          <a:xfrm>
            <a:off x="768593" y="520451"/>
            <a:ext cx="11065853" cy="562893"/>
          </a:xfrm>
        </p:spPr>
        <p:txBody>
          <a:bodyPr>
            <a:normAutofit/>
          </a:bodyPr>
          <a:lstStyle/>
          <a:p>
            <a:r>
              <a:rPr lang="en-US" sz="2800" b="1" dirty="0"/>
              <a:t>INVESTMENT BY FUNDER, 2005‒2019 ($M)</a:t>
            </a:r>
          </a:p>
        </p:txBody>
      </p:sp>
      <p:sp>
        <p:nvSpPr>
          <p:cNvPr id="12290"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a:p>
        </p:txBody>
      </p:sp>
      <p:grpSp>
        <p:nvGrpSpPr>
          <p:cNvPr id="6" name="Group 5">
            <a:extLst>
              <a:ext uri="{FF2B5EF4-FFF2-40B4-BE49-F238E27FC236}">
                <a16:creationId xmlns:a16="http://schemas.microsoft.com/office/drawing/2014/main" id="{53D196BC-B94F-4502-BB72-5A6A0C92EA2E}"/>
              </a:ext>
            </a:extLst>
          </p:cNvPr>
          <p:cNvGrpSpPr/>
          <p:nvPr/>
        </p:nvGrpSpPr>
        <p:grpSpPr>
          <a:xfrm>
            <a:off x="768593" y="1083344"/>
            <a:ext cx="11211074" cy="4844845"/>
            <a:chOff x="768593" y="1083344"/>
            <a:chExt cx="11065853" cy="5390911"/>
          </a:xfrm>
        </p:grpSpPr>
        <p:pic>
          <p:nvPicPr>
            <p:cNvPr id="5" name="Picture 4">
              <a:extLst>
                <a:ext uri="{FF2B5EF4-FFF2-40B4-BE49-F238E27FC236}">
                  <a16:creationId xmlns:a16="http://schemas.microsoft.com/office/drawing/2014/main" id="{AA4914FA-5394-433C-8AD3-FBE758BED29E}"/>
                </a:ext>
              </a:extLst>
            </p:cNvPr>
            <p:cNvPicPr>
              <a:picLocks noChangeAspect="1"/>
            </p:cNvPicPr>
            <p:nvPr/>
          </p:nvPicPr>
          <p:blipFill>
            <a:blip r:embed="rId2"/>
            <a:stretch>
              <a:fillRect/>
            </a:stretch>
          </p:blipFill>
          <p:spPr>
            <a:xfrm>
              <a:off x="3972664" y="1283116"/>
              <a:ext cx="7861782" cy="5191139"/>
            </a:xfrm>
            <a:prstGeom prst="rect">
              <a:avLst/>
            </a:prstGeom>
          </p:spPr>
        </p:pic>
        <p:pic>
          <p:nvPicPr>
            <p:cNvPr id="4" name="Picture 3">
              <a:extLst>
                <a:ext uri="{FF2B5EF4-FFF2-40B4-BE49-F238E27FC236}">
                  <a16:creationId xmlns:a16="http://schemas.microsoft.com/office/drawing/2014/main" id="{8A691516-6800-4E30-99C7-D04106F0C08C}"/>
                </a:ext>
              </a:extLst>
            </p:cNvPr>
            <p:cNvPicPr>
              <a:picLocks noChangeAspect="1"/>
            </p:cNvPicPr>
            <p:nvPr/>
          </p:nvPicPr>
          <p:blipFill>
            <a:blip r:embed="rId3"/>
            <a:stretch>
              <a:fillRect/>
            </a:stretch>
          </p:blipFill>
          <p:spPr>
            <a:xfrm>
              <a:off x="768593" y="1083344"/>
              <a:ext cx="11065853" cy="5390911"/>
            </a:xfrm>
            <a:prstGeom prst="rect">
              <a:avLst/>
            </a:prstGeom>
          </p:spPr>
        </p:pic>
      </p:grpSp>
      <p:sp>
        <p:nvSpPr>
          <p:cNvPr id="7" name="TextBox 6">
            <a:extLst>
              <a:ext uri="{FF2B5EF4-FFF2-40B4-BE49-F238E27FC236}">
                <a16:creationId xmlns:a16="http://schemas.microsoft.com/office/drawing/2014/main" id="{CE600062-562A-4484-B220-04FB0BF0F8F5}"/>
              </a:ext>
            </a:extLst>
          </p:cNvPr>
          <p:cNvSpPr txBox="1"/>
          <p:nvPr/>
        </p:nvSpPr>
        <p:spPr>
          <a:xfrm>
            <a:off x="647878" y="6029417"/>
            <a:ext cx="11331789" cy="461665"/>
          </a:xfrm>
          <a:prstGeom prst="rect">
            <a:avLst/>
          </a:prstGeom>
          <a:noFill/>
        </p:spPr>
        <p:txBody>
          <a:bodyPr wrap="square" rtlCol="0">
            <a:spAutoFit/>
          </a:bodyPr>
          <a:lstStyle/>
          <a:p>
            <a:r>
              <a:rPr lang="en-US" sz="1200" dirty="0"/>
              <a:t>[1] For funder profiles on the investment in palliative and end-of-life cancer care research, please consult the interactive visualization at </a:t>
            </a:r>
            <a:r>
              <a:rPr lang="en-US" sz="1200" dirty="0">
                <a:hlinkClick r:id="rId4"/>
              </a:rPr>
              <a:t>https://www.ccra-acrc.ca/tools/palliative-and-end-of-life-care-visualization/</a:t>
            </a:r>
            <a:r>
              <a:rPr lang="en-US" sz="12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a:bodyPr>
          <a:lstStyle/>
          <a:p>
            <a:r>
              <a:rPr lang="en-US" dirty="0"/>
              <a:t>Operating grants represented 69% of the investment in palliative and end-of-life cancer care research over the 15-year period. In recent years, operating grants represented a small proportion of the investment and career awards, a larger proportion. </a:t>
            </a:r>
          </a:p>
          <a:p>
            <a:r>
              <a:rPr lang="en-US" dirty="0"/>
              <a:t>Most (81%) of the investment was not focused on specific cancers, but applicable to all cancer patients at the end stages of life. The highest site-specific investments in the most recent five years (2015-2019) were for colorectal ($0.9M), prostate ($0.8M), breast ($0.5M), and lung ($0.5M) cancers.</a:t>
            </a:r>
          </a:p>
        </p:txBody>
      </p:sp>
      <p:sp>
        <p:nvSpPr>
          <p:cNvPr id="2" name="Title 1"/>
          <p:cNvSpPr>
            <a:spLocks noGrp="1"/>
          </p:cNvSpPr>
          <p:nvPr>
            <p:ph type="title"/>
          </p:nvPr>
        </p:nvSpPr>
        <p:spPr/>
        <p:txBody>
          <a:bodyPr/>
          <a:lstStyle/>
          <a:p>
            <a:r>
              <a:rPr lang="en-US" dirty="0"/>
              <a:t>C. Investment by Funding Mechanism</a:t>
            </a:r>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a:p>
        </p:txBody>
      </p:sp>
      <p:pic>
        <p:nvPicPr>
          <p:cNvPr id="4" name="Picture 3">
            <a:extLst>
              <a:ext uri="{FF2B5EF4-FFF2-40B4-BE49-F238E27FC236}">
                <a16:creationId xmlns:a16="http://schemas.microsoft.com/office/drawing/2014/main" id="{3000ADB0-BEBA-4F14-9265-CE99EFF3EE33}"/>
              </a:ext>
            </a:extLst>
          </p:cNvPr>
          <p:cNvPicPr>
            <a:picLocks noChangeAspect="1"/>
          </p:cNvPicPr>
          <p:nvPr/>
        </p:nvPicPr>
        <p:blipFill>
          <a:blip r:embed="rId2"/>
          <a:stretch>
            <a:fillRect/>
          </a:stretch>
        </p:blipFill>
        <p:spPr>
          <a:xfrm>
            <a:off x="873304" y="588072"/>
            <a:ext cx="9704928" cy="55353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lnSpcReduction="10000"/>
          </a:bodyPr>
          <a:lstStyle/>
          <a:p>
            <a:r>
              <a:rPr lang="en-US" dirty="0"/>
              <a:t>The most pronounced change in the distribution of the investment over time was a shift from research focused on physiological effects to research focused on care delivery, access and quality. The investment in research focused on quality of life also decreased over time.</a:t>
            </a:r>
          </a:p>
          <a:p>
            <a:r>
              <a:rPr lang="en-US" dirty="0"/>
              <a:t>Investment by research type varied depending on the research focus and time period.</a:t>
            </a:r>
          </a:p>
          <a:p>
            <a:r>
              <a:rPr lang="en-US" dirty="0"/>
              <a:t>In terms of physiological effects, research focused on pain or  cachexia/anorexia/chemosensory disturbance were the major areas of investment across all three periods.</a:t>
            </a:r>
          </a:p>
        </p:txBody>
      </p:sp>
      <p:sp>
        <p:nvSpPr>
          <p:cNvPr id="2" name="Title 1"/>
          <p:cNvSpPr>
            <a:spLocks noGrp="1"/>
          </p:cNvSpPr>
          <p:nvPr>
            <p:ph type="title"/>
          </p:nvPr>
        </p:nvSpPr>
        <p:spPr/>
        <p:txBody>
          <a:bodyPr/>
          <a:lstStyle/>
          <a:p>
            <a:r>
              <a:rPr lang="en-US" dirty="0"/>
              <a:t>D. Investment  by Research Focus &amp; Type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a:p>
        </p:txBody>
      </p:sp>
      <p:pic>
        <p:nvPicPr>
          <p:cNvPr id="3" name="Picture 2">
            <a:extLst>
              <a:ext uri="{FF2B5EF4-FFF2-40B4-BE49-F238E27FC236}">
                <a16:creationId xmlns:a16="http://schemas.microsoft.com/office/drawing/2014/main" id="{6F4C4CD6-C17D-4580-BC7F-888E1261605D}"/>
              </a:ext>
            </a:extLst>
          </p:cNvPr>
          <p:cNvPicPr>
            <a:picLocks noChangeAspect="1"/>
          </p:cNvPicPr>
          <p:nvPr/>
        </p:nvPicPr>
        <p:blipFill>
          <a:blip r:embed="rId2"/>
          <a:stretch>
            <a:fillRect/>
          </a:stretch>
        </p:blipFill>
        <p:spPr>
          <a:xfrm>
            <a:off x="833706" y="685804"/>
            <a:ext cx="10808192" cy="5612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700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27946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9" name="Picture 8">
            <a:extLst>
              <a:ext uri="{FF2B5EF4-FFF2-40B4-BE49-F238E27FC236}">
                <a16:creationId xmlns:a16="http://schemas.microsoft.com/office/drawing/2014/main" id="{8E0F9923-F97A-4DAD-A9D1-2224AE3A9C2B}"/>
              </a:ext>
            </a:extLst>
          </p:cNvPr>
          <p:cNvPicPr>
            <a:picLocks noChangeAspect="1"/>
          </p:cNvPicPr>
          <p:nvPr/>
        </p:nvPicPr>
        <p:blipFill>
          <a:blip r:embed="rId2"/>
          <a:stretch>
            <a:fillRect/>
          </a:stretch>
        </p:blipFill>
        <p:spPr>
          <a:xfrm>
            <a:off x="670170" y="783506"/>
            <a:ext cx="11330321" cy="420713"/>
          </a:xfrm>
          <a:prstGeom prst="rect">
            <a:avLst/>
          </a:prstGeom>
        </p:spPr>
      </p:pic>
      <p:pic>
        <p:nvPicPr>
          <p:cNvPr id="6" name="Picture 5">
            <a:extLst>
              <a:ext uri="{FF2B5EF4-FFF2-40B4-BE49-F238E27FC236}">
                <a16:creationId xmlns:a16="http://schemas.microsoft.com/office/drawing/2014/main" id="{C1B0FBD3-89F1-4A8E-B048-61546689FD29}"/>
              </a:ext>
            </a:extLst>
          </p:cNvPr>
          <p:cNvPicPr>
            <a:picLocks noChangeAspect="1"/>
          </p:cNvPicPr>
          <p:nvPr/>
        </p:nvPicPr>
        <p:blipFill rotWithShape="1">
          <a:blip r:embed="rId3"/>
          <a:srcRect l="3586" r="4490"/>
          <a:stretch/>
        </p:blipFill>
        <p:spPr>
          <a:xfrm>
            <a:off x="670170" y="1632595"/>
            <a:ext cx="11107428" cy="4295594"/>
          </a:xfrm>
          <a:prstGeom prst="rect">
            <a:avLst/>
          </a:prstGeom>
        </p:spPr>
      </p:pic>
    </p:spTree>
    <p:extLst>
      <p:ext uri="{BB962C8B-B14F-4D97-AF65-F5344CB8AC3E}">
        <p14:creationId xmlns:p14="http://schemas.microsoft.com/office/powerpoint/2010/main" val="365615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pic>
        <p:nvPicPr>
          <p:cNvPr id="4" name="Picture 3">
            <a:extLst>
              <a:ext uri="{FF2B5EF4-FFF2-40B4-BE49-F238E27FC236}">
                <a16:creationId xmlns:a16="http://schemas.microsoft.com/office/drawing/2014/main" id="{4D1FADF8-2138-4004-8EB4-2A4D84EB10C5}"/>
              </a:ext>
            </a:extLst>
          </p:cNvPr>
          <p:cNvPicPr>
            <a:picLocks noChangeAspect="1"/>
          </p:cNvPicPr>
          <p:nvPr/>
        </p:nvPicPr>
        <p:blipFill>
          <a:blip r:embed="rId2"/>
          <a:stretch>
            <a:fillRect/>
          </a:stretch>
        </p:blipFill>
        <p:spPr>
          <a:xfrm>
            <a:off x="821933" y="525037"/>
            <a:ext cx="8601610" cy="5807925"/>
          </a:xfrm>
          <a:prstGeom prst="rect">
            <a:avLst/>
          </a:prstGeom>
        </p:spPr>
      </p:pic>
    </p:spTree>
    <p:extLst>
      <p:ext uri="{BB962C8B-B14F-4D97-AF65-F5344CB8AC3E}">
        <p14:creationId xmlns:p14="http://schemas.microsoft.com/office/powerpoint/2010/main" val="135672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92500" lnSpcReduction="10000"/>
          </a:bodyPr>
          <a:lstStyle/>
          <a:p>
            <a:r>
              <a:rPr lang="en-US" dirty="0"/>
              <a:t>There were 187 nominated PIs who received one or more award/grant focused on palliative and end-of-life care over the 15 years. Of these, 48% (N=89) had active funding in 2015‒19 period and were working at institutions located in eight provinces.</a:t>
            </a:r>
          </a:p>
          <a:p>
            <a:r>
              <a:rPr lang="en-US" dirty="0"/>
              <a:t>Although most trainees are supported from diverse sources like provincial or institutional programs, internships or operating grants, a small group of trainees receive awards through the grant peer-review process. There were 116 trainees granted awards for research on palliative and end-of-life cancer care over the 15-year period. Except for regional post-doctoral fellowship programs, the investment in trainee awards was at its lowest level in the 2015-2019 period.</a:t>
            </a:r>
          </a:p>
        </p:txBody>
      </p:sp>
      <p:sp>
        <p:nvSpPr>
          <p:cNvPr id="2" name="Title 1"/>
          <p:cNvSpPr>
            <a:spLocks noGrp="1"/>
          </p:cNvSpPr>
          <p:nvPr>
            <p:ph type="title"/>
          </p:nvPr>
        </p:nvSpPr>
        <p:spPr/>
        <p:txBody>
          <a:bodyPr/>
          <a:lstStyle/>
          <a:p>
            <a:r>
              <a:rPr lang="en-US" dirty="0"/>
              <a:t>E. Nominated Principal Investigators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D6DB-839E-4538-8793-92573997C0A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0D535DC1-1B5A-45C9-85C6-C888DD35AB8C}"/>
              </a:ext>
            </a:extLst>
          </p:cNvPr>
          <p:cNvPicPr>
            <a:picLocks noChangeAspect="1"/>
          </p:cNvPicPr>
          <p:nvPr/>
        </p:nvPicPr>
        <p:blipFill>
          <a:blip r:embed="rId2"/>
          <a:stretch>
            <a:fillRect/>
          </a:stretch>
        </p:blipFill>
        <p:spPr>
          <a:xfrm>
            <a:off x="852862" y="994147"/>
            <a:ext cx="10981584" cy="5077043"/>
          </a:xfrm>
          <a:prstGeom prst="rect">
            <a:avLst/>
          </a:prstGeom>
        </p:spPr>
      </p:pic>
    </p:spTree>
    <p:extLst>
      <p:ext uri="{BB962C8B-B14F-4D97-AF65-F5344CB8AC3E}">
        <p14:creationId xmlns:p14="http://schemas.microsoft.com/office/powerpoint/2010/main" val="190680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3" name="Picture 2">
            <a:extLst>
              <a:ext uri="{FF2B5EF4-FFF2-40B4-BE49-F238E27FC236}">
                <a16:creationId xmlns:a16="http://schemas.microsoft.com/office/drawing/2014/main" id="{91AC4AED-B291-4242-893D-D6D83BE4AC5A}"/>
              </a:ext>
            </a:extLst>
          </p:cNvPr>
          <p:cNvPicPr>
            <a:picLocks noChangeAspect="1"/>
          </p:cNvPicPr>
          <p:nvPr/>
        </p:nvPicPr>
        <p:blipFill>
          <a:blip r:embed="rId2"/>
          <a:stretch>
            <a:fillRect/>
          </a:stretch>
        </p:blipFill>
        <p:spPr>
          <a:xfrm>
            <a:off x="883577" y="976046"/>
            <a:ext cx="10243594" cy="5056226"/>
          </a:xfrm>
          <a:prstGeom prst="rect">
            <a:avLst/>
          </a:prstGeom>
        </p:spPr>
      </p:pic>
    </p:spTree>
    <p:extLst>
      <p:ext uri="{BB962C8B-B14F-4D97-AF65-F5344CB8AC3E}">
        <p14:creationId xmlns:p14="http://schemas.microsoft.com/office/powerpoint/2010/main" val="205860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77500" lnSpcReduction="20000"/>
          </a:bodyPr>
          <a:lstStyle/>
          <a:p>
            <a:r>
              <a:rPr lang="en-US" dirty="0"/>
              <a:t>The brief report, </a:t>
            </a:r>
            <a:r>
              <a:rPr lang="en-US" i="1" dirty="0"/>
              <a:t>Canada’s Research Investment in Palliative and End-of-Life Cancer Care, 2005–2019</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a:t>
            </a:r>
          </a:p>
          <a:p>
            <a:r>
              <a:rPr lang="en-US" dirty="0"/>
              <a:t>The </a:t>
            </a:r>
            <a:r>
              <a:rPr lang="en-US" i="1" dirty="0"/>
              <a:t>Pan-Canadian Framework for Palliative and End-of-Life Care Research</a:t>
            </a:r>
            <a:r>
              <a:rPr lang="en-US" dirty="0"/>
              <a:t>, published in 2017, is also available on our website. The framework identifies three broad research priorities: transforming models of care; patient and family </a:t>
            </a:r>
            <a:r>
              <a:rPr lang="en-US" dirty="0" err="1"/>
              <a:t>centredness</a:t>
            </a:r>
            <a:r>
              <a:rPr lang="en-US" dirty="0"/>
              <a:t>; and ensuring equity.</a:t>
            </a:r>
          </a:p>
          <a:p>
            <a:r>
              <a:rPr lang="en-US" dirty="0"/>
              <a:t>Many individuals have contributed to this report since its initial development. For this 2019 update, we gratefully acknowledge the advice provided by Dr. Judy Bray (Canadian Cancer Society and Drs. Stephen Robbins and Rachel Syme (CIHR Institute of Cancer Research).</a:t>
            </a:r>
          </a:p>
          <a:p>
            <a:r>
              <a:rPr lang="en-US" dirty="0"/>
              <a:t>Questions about this project, should be directed to the CCRA Program Manager at </a:t>
            </a:r>
            <a:r>
              <a:rPr lang="en-US" dirty="0">
                <a:hlinkClick r:id="rId3"/>
              </a:rPr>
              <a:t>info@ccra-acrc.ca</a:t>
            </a:r>
            <a:r>
              <a:rPr lang="en-US" dirty="0"/>
              <a:t>.</a:t>
            </a:r>
          </a:p>
        </p:txBody>
      </p:sp>
      <p:sp>
        <p:nvSpPr>
          <p:cNvPr id="28674" name="Title 1"/>
          <p:cNvSpPr>
            <a:spLocks noGrp="1"/>
          </p:cNvSpPr>
          <p:nvPr>
            <p:ph type="title"/>
          </p:nvPr>
        </p:nvSpPr>
        <p:spPr/>
        <p:txBody>
          <a:bodyPr/>
          <a:lstStyle/>
          <a:p>
            <a:r>
              <a:rPr lang="en-US" dirty="0"/>
              <a:t>Further Information</a:t>
            </a:r>
          </a:p>
        </p:txBody>
      </p:sp>
      <p:sp>
        <p:nvSpPr>
          <p:cNvPr id="6" name="Slide Number Placeholder 5">
            <a:extLst>
              <a:ext uri="{FF2B5EF4-FFF2-40B4-BE49-F238E27FC236}">
                <a16:creationId xmlns:a16="http://schemas.microsoft.com/office/drawing/2014/main" id="{9D899EF9-4E65-4891-BEAD-24723604FC0C}"/>
              </a:ext>
            </a:extLst>
          </p:cNvPr>
          <p:cNvSpPr>
            <a:spLocks noGrp="1"/>
          </p:cNvSpPr>
          <p:nvPr>
            <p:ph type="sldNum" sz="quarter" idx="4"/>
          </p:nvPr>
        </p:nvSpPr>
        <p:spPr/>
        <p:txBody>
          <a:bodyPr/>
          <a:lstStyle/>
          <a:p>
            <a:fld id="{DB00BBA2-3E38-4CBB-8F3D-74275677F35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8827765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dirty="0"/>
              <a:t>Understanding the amount and nature of the research investment in palliative and end-of-life cancer care has been important to many of the CCRA members and strategic funding has been allocated to address the need to enhance research capacity.</a:t>
            </a:r>
          </a:p>
          <a:p>
            <a:r>
              <a:rPr lang="en-US" dirty="0"/>
              <a:t>CCRA released a pan-Canadian research framework for palliative and end-of-life care research in 2017 to help prioritize research investment in this area.</a:t>
            </a:r>
          </a:p>
        </p:txBody>
      </p:sp>
      <p:sp>
        <p:nvSpPr>
          <p:cNvPr id="5122" name="Title 1"/>
          <p:cNvSpPr>
            <a:spLocks noGrp="1"/>
          </p:cNvSpPr>
          <p:nvPr>
            <p:ph type="title"/>
          </p:nvPr>
        </p:nvSpPr>
        <p:spPr/>
        <p:txBody>
          <a:bodyPr/>
          <a:lstStyle/>
          <a:p>
            <a:r>
              <a:rPr lang="en-US" dirty="0"/>
              <a:t>Why report on this investment?</a:t>
            </a:r>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85000" lnSpcReduction="20000"/>
          </a:bodyPr>
          <a:lstStyle/>
          <a:p>
            <a:r>
              <a:rPr lang="en-US" dirty="0"/>
              <a:t>The Canadian Cancer Research Survey (CCRS) was the primary data source. This is a database of over 27,000 research projects funded by 43 governmental and voluntary sector organizations for years 2005 to 2019.</a:t>
            </a:r>
          </a:p>
          <a:p>
            <a:r>
              <a:rPr lang="en-US" dirty="0"/>
              <a:t>3,898 projects coded entirely to CSO category 6 – Cancer Control, Survivorship and Outcomes Research, which includes an end-of-life care code, were reviewed and either excluded or included as part of the study sample. The final sample consisted of 656 projects, and these were coded on three dimensions: study population, research focus, and research type.</a:t>
            </a:r>
          </a:p>
          <a:p>
            <a:r>
              <a:rPr lang="en-US" dirty="0"/>
              <a:t>“Cancer research investment” refers to the direct funding of research projects that were administered by organizations contributing data to the survey. All projects had received some form of peer review.</a:t>
            </a:r>
          </a:p>
          <a:p>
            <a:r>
              <a:rPr lang="en-US" dirty="0"/>
              <a:t>Institutional affiliation of the nominated principal investigator (PI) was used for analyses based on geography (province).</a:t>
            </a:r>
          </a:p>
          <a:p>
            <a:endParaRPr lang="en-US" dirty="0"/>
          </a:p>
        </p:txBody>
      </p:sp>
      <p:sp>
        <p:nvSpPr>
          <p:cNvPr id="7170" name="Title 1"/>
          <p:cNvSpPr>
            <a:spLocks noGrp="1"/>
          </p:cNvSpPr>
          <p:nvPr>
            <p:ph type="title"/>
          </p:nvPr>
        </p:nvSpPr>
        <p:spPr/>
        <p:txBody>
          <a:bodyPr/>
          <a:lstStyle/>
          <a:p>
            <a:r>
              <a:rPr lang="en-US" dirty="0"/>
              <a:t>Methodology</a:t>
            </a:r>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3FC5-C1E5-4A29-9A21-527EE7887E36}"/>
              </a:ext>
            </a:extLst>
          </p:cNvPr>
          <p:cNvSpPr>
            <a:spLocks noGrp="1"/>
          </p:cNvSpPr>
          <p:nvPr>
            <p:ph type="title"/>
          </p:nvPr>
        </p:nvSpPr>
        <p:spPr>
          <a:xfrm>
            <a:off x="768593" y="436311"/>
            <a:ext cx="11065853" cy="1077685"/>
          </a:xfrm>
        </p:spPr>
        <p:txBody>
          <a:bodyPr>
            <a:normAutofit fontScale="90000"/>
          </a:bodyPr>
          <a:lstStyle/>
          <a:p>
            <a:r>
              <a:rPr lang="en-US" dirty="0"/>
              <a:t>Palliative and end-of-life cancer care research classification</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2053470C-AE98-4E26-87E3-9E5FDC36270C}"/>
              </a:ext>
            </a:extLst>
          </p:cNvPr>
          <p:cNvPicPr>
            <a:picLocks noChangeAspect="1"/>
          </p:cNvPicPr>
          <p:nvPr/>
        </p:nvPicPr>
        <p:blipFill>
          <a:blip r:embed="rId2"/>
          <a:stretch>
            <a:fillRect/>
          </a:stretch>
        </p:blipFill>
        <p:spPr>
          <a:xfrm>
            <a:off x="2326382" y="1513996"/>
            <a:ext cx="7539236" cy="4240885"/>
          </a:xfrm>
          <a:prstGeom prst="rect">
            <a:avLst/>
          </a:prstGeom>
        </p:spPr>
      </p:pic>
      <p:sp>
        <p:nvSpPr>
          <p:cNvPr id="5" name="TextBox 4">
            <a:extLst>
              <a:ext uri="{FF2B5EF4-FFF2-40B4-BE49-F238E27FC236}">
                <a16:creationId xmlns:a16="http://schemas.microsoft.com/office/drawing/2014/main" id="{6F05D3D5-6CD7-49EB-AE59-658B794DE327}"/>
              </a:ext>
            </a:extLst>
          </p:cNvPr>
          <p:cNvSpPr txBox="1"/>
          <p:nvPr/>
        </p:nvSpPr>
        <p:spPr>
          <a:xfrm>
            <a:off x="768593" y="5798657"/>
            <a:ext cx="11183150" cy="738664"/>
          </a:xfrm>
          <a:prstGeom prst="rect">
            <a:avLst/>
          </a:prstGeom>
          <a:noFill/>
        </p:spPr>
        <p:txBody>
          <a:bodyPr wrap="square" rtlCol="0">
            <a:spAutoFit/>
          </a:bodyPr>
          <a:lstStyle/>
          <a:p>
            <a:r>
              <a:rPr lang="en-US" sz="1400" dirty="0"/>
              <a:t>Definitions  for the seven dimensions of “Research Focus” are provided on the next slide. This classification is also used for research projects related to cancer survivorship. For a full set of definitions, please consult the CCRS technical manual at </a:t>
            </a:r>
            <a:r>
              <a:rPr lang="en-US" sz="1400" dirty="0">
                <a:hlinkClick r:id="rId3"/>
              </a:rPr>
              <a:t>https://www.ccra-acrc.ca/wp-content/uploads/2021/08/CCRS_Methods_v2021_08_24.pdf</a:t>
            </a:r>
            <a:r>
              <a:rPr lang="en-US" sz="1400" dirty="0"/>
              <a:t>. </a:t>
            </a:r>
          </a:p>
        </p:txBody>
      </p:sp>
    </p:spTree>
    <p:extLst>
      <p:ext uri="{BB962C8B-B14F-4D97-AF65-F5344CB8AC3E}">
        <p14:creationId xmlns:p14="http://schemas.microsoft.com/office/powerpoint/2010/main" val="2147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AAC0D-B5DE-44E7-8B8F-8F9FB6049BA3}"/>
              </a:ext>
            </a:extLst>
          </p:cNvPr>
          <p:cNvSpPr>
            <a:spLocks noGrp="1"/>
          </p:cNvSpPr>
          <p:nvPr>
            <p:ph idx="1"/>
          </p:nvPr>
        </p:nvSpPr>
        <p:spPr/>
        <p:txBody>
          <a:bodyPr>
            <a:normAutofit/>
          </a:bodyPr>
          <a:lstStyle/>
          <a:p>
            <a:r>
              <a:rPr lang="en-US" sz="1400" b="1" dirty="0"/>
              <a:t>Physiological effects</a:t>
            </a:r>
            <a:r>
              <a:rPr lang="en-US" sz="1400" dirty="0"/>
              <a:t>: Studies identifying and managing specific late/long-term physical effects of cancer/cancer treatment (e.g., cardiovascular, respiratory, digestive, neurological, reproductive) on patients and symptoms such as pain, cachexia/anorexia, dyspnea, etc., associated with end of life. </a:t>
            </a:r>
          </a:p>
          <a:p>
            <a:r>
              <a:rPr lang="en-US" sz="1400" b="1" dirty="0"/>
              <a:t>Psychological effects</a:t>
            </a:r>
            <a:r>
              <a:rPr lang="en-US" sz="1400" dirty="0"/>
              <a:t>: Research identifying and managing specific psychological effects (for example, depression, anxiety, distress, fear of recurrence, intimacy issues) of survivorship/end of life for patients and family /caregivers. </a:t>
            </a:r>
          </a:p>
          <a:p>
            <a:r>
              <a:rPr lang="en-US" sz="1400" b="1" dirty="0"/>
              <a:t>Quality of life</a:t>
            </a:r>
            <a:r>
              <a:rPr lang="en-US" sz="1400" dirty="0"/>
              <a:t>: Research focused on a broad range of symptoms/outcomes rather than specific effects as identified under other foci. Includes projects focused on survivors and/or family/caregivers.</a:t>
            </a:r>
          </a:p>
          <a:p>
            <a:r>
              <a:rPr lang="en-US" sz="1400" b="1" dirty="0"/>
              <a:t>Social needs/social support</a:t>
            </a:r>
            <a:r>
              <a:rPr lang="en-US" sz="1400" dirty="0"/>
              <a:t>: Studies on the social support needs of survivors and family/caregivers. </a:t>
            </a:r>
          </a:p>
          <a:p>
            <a:r>
              <a:rPr lang="en-US" sz="1400" b="1" dirty="0"/>
              <a:t>Economic sequelae</a:t>
            </a:r>
            <a:r>
              <a:rPr lang="en-US" sz="1400" dirty="0"/>
              <a:t>: Studies of the economic effects of cancer for survivors and their families/caregivers. Research dealing with work/employment and vocational/educational issues are also included. </a:t>
            </a:r>
          </a:p>
          <a:p>
            <a:r>
              <a:rPr lang="en-US" sz="1400" b="1" dirty="0"/>
              <a:t>Care delivery, access and quality</a:t>
            </a:r>
            <a:r>
              <a:rPr lang="en-US" sz="1400" dirty="0"/>
              <a:t>: Research on the ways that post-treatment and end-of-life care are delivered/organized and effects on individuals and systems. Includes evaluative studies, research on optimal care models, studies on gaps/inequities in access, costs/cost-effectiveness of care, and quality of care. </a:t>
            </a:r>
          </a:p>
          <a:p>
            <a:r>
              <a:rPr lang="en-US" sz="1400" b="1" dirty="0"/>
              <a:t>Thanatological issues </a:t>
            </a:r>
            <a:r>
              <a:rPr lang="en-US" sz="1400" dirty="0"/>
              <a:t>Research on death/dying and the psychological mechanisms of dealing with death/ dying. Includes attitudes toward death, meaning and </a:t>
            </a:r>
            <a:r>
              <a:rPr lang="en-US" sz="1400" dirty="0" err="1"/>
              <a:t>behaviours</a:t>
            </a:r>
            <a:r>
              <a:rPr lang="en-US" sz="1400" dirty="0"/>
              <a:t> of bereavement and grief, and moral/ethical issues.</a:t>
            </a:r>
          </a:p>
        </p:txBody>
      </p:sp>
      <p:sp>
        <p:nvSpPr>
          <p:cNvPr id="3" name="Title 2">
            <a:extLst>
              <a:ext uri="{FF2B5EF4-FFF2-40B4-BE49-F238E27FC236}">
                <a16:creationId xmlns:a16="http://schemas.microsoft.com/office/drawing/2014/main" id="{680E6AEC-C2C7-4D48-8926-CF5A53442F65}"/>
              </a:ext>
            </a:extLst>
          </p:cNvPr>
          <p:cNvSpPr>
            <a:spLocks noGrp="1"/>
          </p:cNvSpPr>
          <p:nvPr>
            <p:ph type="title"/>
          </p:nvPr>
        </p:nvSpPr>
        <p:spPr/>
        <p:txBody>
          <a:bodyPr/>
          <a:lstStyle/>
          <a:p>
            <a:r>
              <a:rPr lang="en-US" dirty="0"/>
              <a:t>RESEARCH FOCUS - DEFINITIONS</a:t>
            </a:r>
          </a:p>
        </p:txBody>
      </p:sp>
    </p:spTree>
    <p:extLst>
      <p:ext uri="{BB962C8B-B14F-4D97-AF65-F5344CB8AC3E}">
        <p14:creationId xmlns:p14="http://schemas.microsoft.com/office/powerpoint/2010/main" val="36820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fontScale="92500" lnSpcReduction="10000"/>
          </a:bodyPr>
          <a:lstStyle/>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2019, and averaged to yield an annual amount.</a:t>
            </a:r>
          </a:p>
          <a:p>
            <a:r>
              <a:rPr lang="en-US" dirty="0"/>
              <a:t>Project budgets were weighted to reflect the extent of relevance to palliative and end-of-life cancer care. A weighting of 80% was used for end-of-life care research that did not specifically identify a cancer patient population. This was based on Canadian experts’ estimates of the proportion of palliative and hospice care patients with a cancer diagnosis. End-of-life care research projects that focused on a non-cancer patient population were excluded from the study.</a:t>
            </a:r>
          </a:p>
          <a:p>
            <a:endParaRPr lang="en-US" dirty="0"/>
          </a:p>
        </p:txBody>
      </p:sp>
      <p:sp>
        <p:nvSpPr>
          <p:cNvPr id="10242" name="Title 1"/>
          <p:cNvSpPr>
            <a:spLocks noGrp="1"/>
          </p:cNvSpPr>
          <p:nvPr>
            <p:ph type="title"/>
          </p:nvPr>
        </p:nvSpPr>
        <p:spPr/>
        <p:txBody>
          <a:bodyPr/>
          <a:lstStyle/>
          <a:p>
            <a:r>
              <a:rPr lang="en-US" dirty="0"/>
              <a:t>Reporting Conventions</a:t>
            </a:r>
          </a:p>
        </p:txBody>
      </p:sp>
      <p:sp>
        <p:nvSpPr>
          <p:cNvPr id="24" name="Slide Number Placeholder 23">
            <a:extLst>
              <a:ext uri="{FF2B5EF4-FFF2-40B4-BE49-F238E27FC236}">
                <a16:creationId xmlns:a16="http://schemas.microsoft.com/office/drawing/2014/main" id="{E3F16483-1DFA-4DE7-8F69-E5CE2C862A9C}"/>
              </a:ext>
            </a:extLst>
          </p:cNvPr>
          <p:cNvSpPr>
            <a:spLocks noGrp="1"/>
          </p:cNvSpPr>
          <p:nvPr>
            <p:ph type="sldNum" sz="quarter" idx="4"/>
          </p:nvPr>
        </p:nvSpPr>
        <p:spPr/>
        <p:txBody>
          <a:bodyPr/>
          <a:lstStyle/>
          <a:p>
            <a:fld id="{DB00BBA2-3E38-4CBB-8F3D-74275677F35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92500" lnSpcReduction="20000"/>
          </a:bodyPr>
          <a:lstStyle/>
          <a:p>
            <a:r>
              <a:rPr lang="en-US" dirty="0"/>
              <a:t>There may be relevant research undertaken by cancer organizations and non-cancer organizations that do not participate in the CCRS. For the area of palliative and end-of-life cancer care, there may funding from large foundations and other organizations not captured in the CCRS that could affect the overall investment picture.</a:t>
            </a:r>
          </a:p>
          <a:p>
            <a:r>
              <a:rPr lang="en-US" dirty="0"/>
              <a:t>Investment figures for British Columbia may under-represent the investment in palliative and end-of-life cancer care research for the province because the BC Cancer Agency and its Foundation do not contribute data to the CCRS. </a:t>
            </a:r>
          </a:p>
          <a:p>
            <a:r>
              <a:rPr lang="en-US" dirty="0"/>
              <a:t>Given the attribution of the research investment to the location of the nominated principal investigator, geographic distribution of the investment represented herein may not be a fulsome account of where survivorship research has taken place.</a:t>
            </a:r>
          </a:p>
          <a:p>
            <a:endParaRPr lang="en-US" dirty="0"/>
          </a:p>
        </p:txBody>
      </p:sp>
      <p:sp>
        <p:nvSpPr>
          <p:cNvPr id="11266" name="Title 1"/>
          <p:cNvSpPr>
            <a:spLocks noGrp="1"/>
          </p:cNvSpPr>
          <p:nvPr>
            <p:ph type="title"/>
          </p:nvPr>
        </p:nvSpPr>
        <p:spPr/>
        <p:txBody>
          <a:bodyPr/>
          <a:lstStyle/>
          <a:p>
            <a:r>
              <a:rPr lang="en-US" dirty="0"/>
              <a:t>Caveats</a:t>
            </a:r>
          </a:p>
        </p:txBody>
      </p:sp>
      <p:sp>
        <p:nvSpPr>
          <p:cNvPr id="16" name="Slide Number Placeholder 15">
            <a:extLst>
              <a:ext uri="{FF2B5EF4-FFF2-40B4-BE49-F238E27FC236}">
                <a16:creationId xmlns:a16="http://schemas.microsoft.com/office/drawing/2014/main" id="{16AEBC72-BC2E-454E-8CFD-4DD9CE304B27}"/>
              </a:ext>
            </a:extLst>
          </p:cNvPr>
          <p:cNvSpPr>
            <a:spLocks noGrp="1"/>
          </p:cNvSpPr>
          <p:nvPr>
            <p:ph type="sldNum" sz="quarter" idx="4"/>
          </p:nvPr>
        </p:nvSpPr>
        <p:spPr/>
        <p:txBody>
          <a:bodyPr/>
          <a:lstStyle/>
          <a:p>
            <a:fld id="{DB00BBA2-3E38-4CBB-8F3D-74275677F35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85000" lnSpcReduction="20000"/>
          </a:bodyPr>
          <a:lstStyle/>
          <a:p>
            <a:r>
              <a:rPr lang="en-US" dirty="0"/>
              <a:t>Over the 15 years, 2005 to 2019, $92.7M was invested in palliative and end-of-life cancer care research and this represented 1.2% of the overall cancer research investment.</a:t>
            </a:r>
          </a:p>
          <a:p>
            <a:r>
              <a:rPr lang="en-US" dirty="0"/>
              <a:t>The investment from year to year was variable, from a maximum of $7.5M in 2007 to a minimum of $4.5M in 2015. The investment has increased slightly since 2015.</a:t>
            </a:r>
          </a:p>
          <a:p>
            <a:r>
              <a:rPr lang="en-US" dirty="0"/>
              <a:t>Investment from targeted programs represented 17% of the 15-year investment, with most of this occurring in the 2005 to 2009 period. Targeted programs appear to be important to sustaining this research.</a:t>
            </a:r>
          </a:p>
          <a:p>
            <a:r>
              <a:rPr lang="en-US" dirty="0"/>
              <a:t>The investment in palliative and end-of-life cancer care research focused on children and adolescents and/or their caregivers represented 4% of the overall investment in palliative and end-of-life cancer care research over the 15-year period and over time, has diminished.</a:t>
            </a:r>
          </a:p>
        </p:txBody>
      </p:sp>
      <p:sp>
        <p:nvSpPr>
          <p:cNvPr id="2" name="Title 1"/>
          <p:cNvSpPr>
            <a:spLocks noGrp="1"/>
          </p:cNvSpPr>
          <p:nvPr>
            <p:ph type="title"/>
          </p:nvPr>
        </p:nvSpPr>
        <p:spPr/>
        <p:txBody>
          <a:bodyPr/>
          <a:lstStyle/>
          <a:p>
            <a:r>
              <a:rPr lang="en-US" dirty="0"/>
              <a:t>A. Overall Investment</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13">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6E93B7"/>
      </a:hlink>
      <a:folHlink>
        <a:srgbClr val="6E93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1928</Words>
  <Application>Microsoft Office PowerPoint</Application>
  <PresentationFormat>Widescreen</PresentationFormat>
  <Paragraphs>86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Gill Sans</vt:lpstr>
      <vt:lpstr>Segoe Pro</vt:lpstr>
      <vt:lpstr>Segoe UI</vt:lpstr>
      <vt:lpstr>Wingdings</vt:lpstr>
      <vt:lpstr>Office Theme</vt:lpstr>
      <vt:lpstr>Canada’s Research Investment in  Palliative and End-of-Life Cancer Care, 2005–2019</vt:lpstr>
      <vt:lpstr>Introduction</vt:lpstr>
      <vt:lpstr>Why report on this investment?</vt:lpstr>
      <vt:lpstr>Methodology</vt:lpstr>
      <vt:lpstr>Palliative and end-of-life cancer care research classification</vt:lpstr>
      <vt:lpstr>RESEARCH FOCUS - DEFINITIONS</vt:lpstr>
      <vt:lpstr>Reporting Conventions</vt:lpstr>
      <vt:lpstr>Caveats</vt:lpstr>
      <vt:lpstr>A. Overall Investment</vt:lpstr>
      <vt:lpstr>PowerPoint Presentation</vt:lpstr>
      <vt:lpstr>PowerPoint Presentation</vt:lpstr>
      <vt:lpstr>PowerPoint Presentation</vt:lpstr>
      <vt:lpstr>B. Investment by Funding Organizations/ Programs</vt:lpstr>
      <vt:lpstr>PowerPoint Presentation</vt:lpstr>
      <vt:lpstr>INVESTMENT BY FUNDER, 2005‒2019 ($M)</vt:lpstr>
      <vt:lpstr>C. Investment by Funding Mechanism</vt:lpstr>
      <vt:lpstr>PowerPoint Presentation</vt:lpstr>
      <vt:lpstr>D. Investment  by Research Focus &amp; Type</vt:lpstr>
      <vt:lpstr>PowerPoint Presentation</vt:lpstr>
      <vt:lpstr>PowerPoint Presentation</vt:lpstr>
      <vt:lpstr>PowerPoint Presentation</vt:lpstr>
      <vt:lpstr>E. Nominated Principal Investigators</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77</cp:revision>
  <dcterms:created xsi:type="dcterms:W3CDTF">2019-03-06T10:58:11Z</dcterms:created>
  <dcterms:modified xsi:type="dcterms:W3CDTF">2021-11-02T15:27:13Z</dcterms:modified>
</cp:coreProperties>
</file>