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4" r:id="rId3"/>
    <p:sldId id="274" r:id="rId4"/>
    <p:sldId id="275" r:id="rId5"/>
    <p:sldId id="277" r:id="rId6"/>
    <p:sldId id="278" r:id="rId7"/>
    <p:sldId id="279" r:id="rId8"/>
    <p:sldId id="318" r:id="rId9"/>
    <p:sldId id="338" r:id="rId10"/>
    <p:sldId id="329" r:id="rId11"/>
    <p:sldId id="326" r:id="rId12"/>
    <p:sldId id="339" r:id="rId13"/>
    <p:sldId id="341" r:id="rId14"/>
    <p:sldId id="334" r:id="rId15"/>
    <p:sldId id="340" r:id="rId16"/>
    <p:sldId id="342" r:id="rId17"/>
    <p:sldId id="351" r:id="rId18"/>
    <p:sldId id="352" r:id="rId19"/>
    <p:sldId id="335" r:id="rId20"/>
    <p:sldId id="345" r:id="rId21"/>
    <p:sldId id="346" r:id="rId22"/>
    <p:sldId id="347" r:id="rId23"/>
    <p:sldId id="323" r:id="rId24"/>
    <p:sldId id="336" r:id="rId25"/>
    <p:sldId id="349" r:id="rId26"/>
    <p:sldId id="337" r:id="rId27"/>
    <p:sldId id="34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065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dirty="0"/>
          </a:p>
        </p:txBody>
      </p:sp>
    </p:spTree>
    <p:extLst>
      <p:ext uri="{BB962C8B-B14F-4D97-AF65-F5344CB8AC3E}">
        <p14:creationId xmlns:p14="http://schemas.microsoft.com/office/powerpoint/2010/main" val="283711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12085" y="3194819"/>
            <a:ext cx="6565778"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November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358" y="5452381"/>
            <a:ext cx="4238657" cy="967154"/>
          </a:xfrm>
          <a:prstGeom prst="rect">
            <a:avLst/>
          </a:prstGeom>
        </p:spPr>
      </p:pic>
      <p:pic>
        <p:nvPicPr>
          <p:cNvPr id="1027" name="Picture 3" descr="shutterstock_618433028">
            <a:extLst>
              <a:ext uri="{FF2B5EF4-FFF2-40B4-BE49-F238E27FC236}">
                <a16:creationId xmlns:a16="http://schemas.microsoft.com/office/drawing/2014/main" id="{EE63146E-AEF5-4F6D-8791-5D92669DB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3394" b="34311"/>
          <a:stretch>
            <a:fillRect/>
          </a:stretch>
        </p:blipFill>
        <p:spPr bwMode="auto">
          <a:xfrm>
            <a:off x="579120" y="-1"/>
            <a:ext cx="11603419" cy="4045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8" descr="Text&#10;&#10;Description automatically generated">
            <a:extLst>
              <a:ext uri="{FF2B5EF4-FFF2-40B4-BE49-F238E27FC236}">
                <a16:creationId xmlns:a16="http://schemas.microsoft.com/office/drawing/2014/main" id="{52FCC528-F2C7-4187-8617-1A8F2DBA98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11420" y="5589164"/>
            <a:ext cx="2767342" cy="948160"/>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32B69-45CD-4537-9322-344A0270FD73}" type="slidenum">
              <a:rPr lang="en-US" smtClean="0"/>
              <a:pPr/>
              <a:t>‹#›</a:t>
            </a:fld>
            <a:endParaRPr lang="en-US" dirty="0"/>
          </a:p>
        </p:txBody>
      </p:sp>
    </p:spTree>
    <p:extLst>
      <p:ext uri="{BB962C8B-B14F-4D97-AF65-F5344CB8AC3E}">
        <p14:creationId xmlns:p14="http://schemas.microsoft.com/office/powerpoint/2010/main" val="2205142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10/26/2021</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 id="214748365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thelancet.com/pdfs/journals/lanonc/PIIS1470-2045(21)00279-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Cancer Risk and Prevention Research, 2005–2019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03E2-5164-45E2-980F-2F1C90C2819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grpSp>
        <p:nvGrpSpPr>
          <p:cNvPr id="4" name="Group 3">
            <a:extLst>
              <a:ext uri="{FF2B5EF4-FFF2-40B4-BE49-F238E27FC236}">
                <a16:creationId xmlns:a16="http://schemas.microsoft.com/office/drawing/2014/main" id="{DB21E837-CE7D-4934-879F-32995988821A}"/>
              </a:ext>
            </a:extLst>
          </p:cNvPr>
          <p:cNvGrpSpPr/>
          <p:nvPr/>
        </p:nvGrpSpPr>
        <p:grpSpPr>
          <a:xfrm>
            <a:off x="661680" y="1021385"/>
            <a:ext cx="10868639" cy="5011874"/>
            <a:chOff x="661680" y="1021385"/>
            <a:chExt cx="10868639" cy="5011874"/>
          </a:xfrm>
        </p:grpSpPr>
        <p:pic>
          <p:nvPicPr>
            <p:cNvPr id="3" name="Picture 2">
              <a:extLst>
                <a:ext uri="{FF2B5EF4-FFF2-40B4-BE49-F238E27FC236}">
                  <a16:creationId xmlns:a16="http://schemas.microsoft.com/office/drawing/2014/main" id="{22067611-7699-45FC-BC92-8AAE400DC406}"/>
                </a:ext>
              </a:extLst>
            </p:cNvPr>
            <p:cNvPicPr>
              <a:picLocks noChangeAspect="1"/>
            </p:cNvPicPr>
            <p:nvPr/>
          </p:nvPicPr>
          <p:blipFill>
            <a:blip r:embed="rId2"/>
            <a:stretch>
              <a:fillRect/>
            </a:stretch>
          </p:blipFill>
          <p:spPr>
            <a:xfrm>
              <a:off x="2911885" y="1954365"/>
              <a:ext cx="8618434" cy="3581196"/>
            </a:xfrm>
            <a:prstGeom prst="rect">
              <a:avLst/>
            </a:prstGeom>
          </p:spPr>
        </p:pic>
        <p:pic>
          <p:nvPicPr>
            <p:cNvPr id="11" name="Picture 10">
              <a:extLst>
                <a:ext uri="{FF2B5EF4-FFF2-40B4-BE49-F238E27FC236}">
                  <a16:creationId xmlns:a16="http://schemas.microsoft.com/office/drawing/2014/main" id="{BD1E2747-27F4-4DD0-8835-E6FC6A4F40F1}"/>
                </a:ext>
              </a:extLst>
            </p:cNvPr>
            <p:cNvPicPr>
              <a:picLocks noChangeAspect="1"/>
            </p:cNvPicPr>
            <p:nvPr/>
          </p:nvPicPr>
          <p:blipFill>
            <a:blip r:embed="rId3"/>
            <a:stretch>
              <a:fillRect/>
            </a:stretch>
          </p:blipFill>
          <p:spPr>
            <a:xfrm>
              <a:off x="661680" y="1021385"/>
              <a:ext cx="10868639" cy="501187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a:t>Although the investment in intervention research was lower in 2019 than in the years during the middle part of the 15-year period, it represented a higher portion of the investment in the 2015-2019 period. </a:t>
            </a:r>
          </a:p>
          <a:p>
            <a:r>
              <a:rPr lang="en-CA" dirty="0"/>
              <a:t>Large investments in infrastructure that concluded before the last five year period shifted investment downward for research focused on cancer causation and research focused on prevention interventions.</a:t>
            </a:r>
          </a:p>
          <a:p>
            <a:r>
              <a:rPr lang="en-CA" dirty="0"/>
              <a:t>The site-specific investment comprised nearly 60% of the overall investment. The investment by specific cancer sites varied by time period, with significant drops in the investment in breast and colorectal cancers. </a:t>
            </a:r>
          </a:p>
          <a:p>
            <a:r>
              <a:rPr lang="en-CA" dirty="0"/>
              <a:t>The overall cancer risk and prevention research per capita investment was $1.04 in 2019. Per capita rates were variable from period to period, with the decreases in funding for the founder provincial cohorts of </a:t>
            </a:r>
            <a:r>
              <a:rPr lang="en-CA" dirty="0" err="1"/>
              <a:t>CanPath</a:t>
            </a:r>
            <a:r>
              <a:rPr lang="en-CA" dirty="0"/>
              <a:t>.</a:t>
            </a:r>
          </a:p>
        </p:txBody>
      </p:sp>
      <p:sp>
        <p:nvSpPr>
          <p:cNvPr id="13314" name="Title 1"/>
          <p:cNvSpPr>
            <a:spLocks noGrp="1"/>
          </p:cNvSpPr>
          <p:nvPr>
            <p:ph type="title"/>
          </p:nvPr>
        </p:nvSpPr>
        <p:spPr/>
        <p:txBody>
          <a:bodyPr/>
          <a:lstStyle/>
          <a:p>
            <a:r>
              <a:rPr lang="en-US" dirty="0"/>
              <a:t>A2. Overall Investment</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4D201-C717-43BC-9BD1-18221E9F178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5" name="Picture 4">
            <a:extLst>
              <a:ext uri="{FF2B5EF4-FFF2-40B4-BE49-F238E27FC236}">
                <a16:creationId xmlns:a16="http://schemas.microsoft.com/office/drawing/2014/main" id="{EBDB1300-C2BA-45FE-AFF9-CAB7B110ECD1}"/>
              </a:ext>
            </a:extLst>
          </p:cNvPr>
          <p:cNvPicPr>
            <a:picLocks noChangeAspect="1"/>
          </p:cNvPicPr>
          <p:nvPr/>
        </p:nvPicPr>
        <p:blipFill>
          <a:blip r:embed="rId2"/>
          <a:stretch>
            <a:fillRect/>
          </a:stretch>
        </p:blipFill>
        <p:spPr>
          <a:xfrm>
            <a:off x="898422" y="685804"/>
            <a:ext cx="8973165" cy="5702512"/>
          </a:xfrm>
          <a:prstGeom prst="rect">
            <a:avLst/>
          </a:prstGeom>
        </p:spPr>
      </p:pic>
    </p:spTree>
    <p:extLst>
      <p:ext uri="{BB962C8B-B14F-4D97-AF65-F5344CB8AC3E}">
        <p14:creationId xmlns:p14="http://schemas.microsoft.com/office/powerpoint/2010/main" val="32321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CA51E-75ED-4DEC-BC9C-152459155AE9}"/>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pic>
        <p:nvPicPr>
          <p:cNvPr id="2" name="Picture 1">
            <a:extLst>
              <a:ext uri="{FF2B5EF4-FFF2-40B4-BE49-F238E27FC236}">
                <a16:creationId xmlns:a16="http://schemas.microsoft.com/office/drawing/2014/main" id="{6972319D-91C6-42E8-8962-BE9D6B6E3FD0}"/>
              </a:ext>
            </a:extLst>
          </p:cNvPr>
          <p:cNvPicPr>
            <a:picLocks noChangeAspect="1"/>
          </p:cNvPicPr>
          <p:nvPr/>
        </p:nvPicPr>
        <p:blipFill>
          <a:blip r:embed="rId2"/>
          <a:stretch>
            <a:fillRect/>
          </a:stretch>
        </p:blipFill>
        <p:spPr>
          <a:xfrm>
            <a:off x="745723" y="685804"/>
            <a:ext cx="10234851" cy="5597119"/>
          </a:xfrm>
          <a:prstGeom prst="rect">
            <a:avLst/>
          </a:prstGeom>
        </p:spPr>
      </p:pic>
    </p:spTree>
    <p:extLst>
      <p:ext uri="{BB962C8B-B14F-4D97-AF65-F5344CB8AC3E}">
        <p14:creationId xmlns:p14="http://schemas.microsoft.com/office/powerpoint/2010/main" val="8043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0FA2F-10A1-449B-B0A1-B7C4D87E13D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3" name="Picture 2">
            <a:extLst>
              <a:ext uri="{FF2B5EF4-FFF2-40B4-BE49-F238E27FC236}">
                <a16:creationId xmlns:a16="http://schemas.microsoft.com/office/drawing/2014/main" id="{7E94080A-1F42-4D74-BA09-F9F01E057137}"/>
              </a:ext>
            </a:extLst>
          </p:cNvPr>
          <p:cNvPicPr>
            <a:picLocks noChangeAspect="1"/>
          </p:cNvPicPr>
          <p:nvPr/>
        </p:nvPicPr>
        <p:blipFill>
          <a:blip r:embed="rId2"/>
          <a:stretch>
            <a:fillRect/>
          </a:stretch>
        </p:blipFill>
        <p:spPr>
          <a:xfrm>
            <a:off x="757084" y="505435"/>
            <a:ext cx="6489290" cy="5928914"/>
          </a:xfrm>
          <a:prstGeom prst="rect">
            <a:avLst/>
          </a:prstGeom>
        </p:spPr>
      </p:pic>
    </p:spTree>
    <p:extLst>
      <p:ext uri="{BB962C8B-B14F-4D97-AF65-F5344CB8AC3E}">
        <p14:creationId xmlns:p14="http://schemas.microsoft.com/office/powerpoint/2010/main" val="1215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FF1E5-D8D4-4CC2-BD8C-0564F498906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2" name="Picture 1">
            <a:extLst>
              <a:ext uri="{FF2B5EF4-FFF2-40B4-BE49-F238E27FC236}">
                <a16:creationId xmlns:a16="http://schemas.microsoft.com/office/drawing/2014/main" id="{CD633EF4-FFC9-46CA-8412-046B3F5C1F48}"/>
              </a:ext>
            </a:extLst>
          </p:cNvPr>
          <p:cNvPicPr>
            <a:picLocks noChangeAspect="1"/>
          </p:cNvPicPr>
          <p:nvPr/>
        </p:nvPicPr>
        <p:blipFill>
          <a:blip r:embed="rId2"/>
          <a:stretch>
            <a:fillRect/>
          </a:stretch>
        </p:blipFill>
        <p:spPr>
          <a:xfrm>
            <a:off x="857250" y="685804"/>
            <a:ext cx="6819900" cy="5619750"/>
          </a:xfrm>
          <a:prstGeom prst="rect">
            <a:avLst/>
          </a:prstGeom>
        </p:spPr>
      </p:pic>
    </p:spTree>
    <p:extLst>
      <p:ext uri="{BB962C8B-B14F-4D97-AF65-F5344CB8AC3E}">
        <p14:creationId xmlns:p14="http://schemas.microsoft.com/office/powerpoint/2010/main" val="11909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Across all 15 years, the research investment was highest for research focused on genetic susceptibilities, infectious agents, and tobacco. In 2019, the distribution shifted slightly so that infectious agents (21%) surpassed genetic susceptibilities (20%). Tobacco represented 15% of the 2019 investment. </a:t>
            </a:r>
          </a:p>
          <a:p>
            <a:r>
              <a:rPr lang="en-US" dirty="0"/>
              <a:t>Cancer risk and prevention research on alcohol represented less than 1% of the investment (all years). A recent report released in the </a:t>
            </a:r>
            <a:r>
              <a:rPr lang="en-US" i="1" dirty="0">
                <a:hlinkClick r:id="rId2"/>
              </a:rPr>
              <a:t>Lancet Oncology</a:t>
            </a:r>
            <a:r>
              <a:rPr lang="en-US" dirty="0"/>
              <a:t> estimated that 4% of new cancer cases globally were attributable to alcohol consumption. </a:t>
            </a:r>
          </a:p>
          <a:p>
            <a:r>
              <a:rPr lang="en-US" dirty="0"/>
              <a:t>The investment by research focus for each risk factor is presented. </a:t>
            </a:r>
          </a:p>
        </p:txBody>
      </p:sp>
      <p:sp>
        <p:nvSpPr>
          <p:cNvPr id="20482" name="Title 1"/>
          <p:cNvSpPr>
            <a:spLocks noGrp="1"/>
          </p:cNvSpPr>
          <p:nvPr>
            <p:ph type="title"/>
          </p:nvPr>
        </p:nvSpPr>
        <p:spPr/>
        <p:txBody>
          <a:bodyPr/>
          <a:lstStyle/>
          <a:p>
            <a:r>
              <a:rPr lang="en-US" dirty="0"/>
              <a:t>B. Investment by Risk Factors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D304414F-00A9-4AAC-BB67-7F683A8CF782}"/>
              </a:ext>
            </a:extLst>
          </p:cNvPr>
          <p:cNvGrpSpPr/>
          <p:nvPr/>
        </p:nvGrpSpPr>
        <p:grpSpPr>
          <a:xfrm>
            <a:off x="805311" y="1007586"/>
            <a:ext cx="10530522" cy="5353981"/>
            <a:chOff x="805311" y="1007586"/>
            <a:chExt cx="10530522" cy="5353981"/>
          </a:xfrm>
        </p:grpSpPr>
        <p:sp>
          <p:nvSpPr>
            <p:cNvPr id="11" name="TextBox 10">
              <a:extLst>
                <a:ext uri="{FF2B5EF4-FFF2-40B4-BE49-F238E27FC236}">
                  <a16:creationId xmlns:a16="http://schemas.microsoft.com/office/drawing/2014/main" id="{D02EAC26-96DA-43EB-A7CE-7274E16B818E}"/>
                </a:ext>
              </a:extLst>
            </p:cNvPr>
            <p:cNvSpPr txBox="1"/>
            <p:nvPr/>
          </p:nvSpPr>
          <p:spPr>
            <a:xfrm rot="16200000">
              <a:off x="10161359" y="5185534"/>
              <a:ext cx="1753539" cy="595409"/>
            </a:xfrm>
            <a:prstGeom prst="rect">
              <a:avLst/>
            </a:prstGeom>
            <a:solidFill>
              <a:schemeClr val="accent2">
                <a:lumMod val="60000"/>
                <a:lumOff val="40000"/>
              </a:schemeClr>
            </a:solidFill>
          </p:spPr>
          <p:txBody>
            <a:bodyPr wrap="square" rtlCol="0" anchor="ctr" anchorCtr="0">
              <a:noAutofit/>
            </a:bodyPr>
            <a:lstStyle/>
            <a:p>
              <a:r>
                <a:rPr lang="en-US" sz="1600" dirty="0">
                  <a:latin typeface="Segoe UI" panose="020B0502040204020203" pitchFamily="34" charset="0"/>
                  <a:cs typeface="Segoe UI" panose="020B0502040204020203" pitchFamily="34" charset="0"/>
                </a:rPr>
                <a:t>Precursor lesions, $16.7M</a:t>
              </a:r>
            </a:p>
          </p:txBody>
        </p:sp>
        <p:sp>
          <p:nvSpPr>
            <p:cNvPr id="10" name="TextBox 9">
              <a:extLst>
                <a:ext uri="{FF2B5EF4-FFF2-40B4-BE49-F238E27FC236}">
                  <a16:creationId xmlns:a16="http://schemas.microsoft.com/office/drawing/2014/main" id="{BBFDE245-060A-4B7A-A95A-F03B3ABD9DB3}"/>
                </a:ext>
              </a:extLst>
            </p:cNvPr>
            <p:cNvSpPr txBox="1"/>
            <p:nvPr/>
          </p:nvSpPr>
          <p:spPr>
            <a:xfrm>
              <a:off x="4898570" y="4601196"/>
              <a:ext cx="5780316" cy="1760371"/>
            </a:xfrm>
            <a:prstGeom prst="rect">
              <a:avLst/>
            </a:prstGeom>
            <a:solidFill>
              <a:schemeClr val="accent3">
                <a:lumMod val="75000"/>
              </a:schemeClr>
            </a:solidFill>
          </p:spPr>
          <p:txBody>
            <a:bodyPr wrap="square" rtlCol="0" anchor="b" anchorCtr="0">
              <a:noAutofit/>
            </a:bodyPr>
            <a:lstStyle/>
            <a:p>
              <a:r>
                <a:rPr lang="en-US" dirty="0">
                  <a:solidFill>
                    <a:schemeClr val="bg2"/>
                  </a:solidFill>
                  <a:latin typeface="Segoe UI" panose="020B0502040204020203" pitchFamily="34" charset="0"/>
                  <a:cs typeface="Segoe UI" panose="020B0502040204020203" pitchFamily="34" charset="0"/>
                </a:rPr>
                <a:t>Genetic susceptibilities, $144.5M</a:t>
              </a:r>
            </a:p>
          </p:txBody>
        </p:sp>
        <p:sp>
          <p:nvSpPr>
            <p:cNvPr id="9" name="TextBox 8">
              <a:extLst>
                <a:ext uri="{FF2B5EF4-FFF2-40B4-BE49-F238E27FC236}">
                  <a16:creationId xmlns:a16="http://schemas.microsoft.com/office/drawing/2014/main" id="{86BCDF00-0DE5-42D5-9F44-4C189EFB120C}"/>
                </a:ext>
              </a:extLst>
            </p:cNvPr>
            <p:cNvSpPr txBox="1"/>
            <p:nvPr/>
          </p:nvSpPr>
          <p:spPr>
            <a:xfrm>
              <a:off x="4066470" y="4601197"/>
              <a:ext cx="832100" cy="1737874"/>
            </a:xfrm>
            <a:prstGeom prst="rect">
              <a:avLst/>
            </a:prstGeom>
            <a:solidFill>
              <a:schemeClr val="accent5">
                <a:lumMod val="60000"/>
                <a:lumOff val="40000"/>
              </a:schemeClr>
            </a:solidFill>
          </p:spPr>
          <p:txBody>
            <a:bodyPr wrap="square" rtlCol="0" anchor="b" anchorCtr="0">
              <a:noAutofit/>
            </a:bodyPr>
            <a:lstStyle/>
            <a:p>
              <a:r>
                <a:rPr lang="en-US" sz="1200" dirty="0">
                  <a:latin typeface="Segoe UI" panose="020B0502040204020203" pitchFamily="34" charset="0"/>
                  <a:cs typeface="Segoe UI" panose="020B0502040204020203" pitchFamily="34" charset="0"/>
                </a:rPr>
                <a:t>Ethnicity, sex &amp; social environ-</a:t>
              </a:r>
              <a:r>
                <a:rPr lang="en-US" sz="1200" dirty="0" err="1">
                  <a:latin typeface="Segoe UI" panose="020B0502040204020203" pitchFamily="34" charset="0"/>
                  <a:cs typeface="Segoe UI" panose="020B0502040204020203" pitchFamily="34" charset="0"/>
                </a:rPr>
                <a:t>ment</a:t>
              </a:r>
              <a:r>
                <a:rPr lang="en-US" sz="1200" dirty="0">
                  <a:latin typeface="Segoe UI" panose="020B0502040204020203" pitchFamily="34" charset="0"/>
                  <a:cs typeface="Segoe UI" panose="020B0502040204020203" pitchFamily="34" charset="0"/>
                </a:rPr>
                <a:t>, $22.7M</a:t>
              </a:r>
            </a:p>
          </p:txBody>
        </p:sp>
        <p:sp>
          <p:nvSpPr>
            <p:cNvPr id="5" name="TextBox 4">
              <a:extLst>
                <a:ext uri="{FF2B5EF4-FFF2-40B4-BE49-F238E27FC236}">
                  <a16:creationId xmlns:a16="http://schemas.microsoft.com/office/drawing/2014/main" id="{A4221799-059D-4A3E-AC04-445BEA0C8349}"/>
                </a:ext>
              </a:extLst>
            </p:cNvPr>
            <p:cNvSpPr txBox="1"/>
            <p:nvPr/>
          </p:nvSpPr>
          <p:spPr>
            <a:xfrm rot="16200000">
              <a:off x="3057342" y="5379584"/>
              <a:ext cx="1700822" cy="218152"/>
            </a:xfrm>
            <a:prstGeom prst="rect">
              <a:avLst/>
            </a:prstGeom>
            <a:solidFill>
              <a:schemeClr val="accent4"/>
            </a:solidFill>
            <a:ln>
              <a:noFill/>
            </a:ln>
          </p:spPr>
          <p:txBody>
            <a:bodyPr wrap="square" rtlCol="0">
              <a:noAutofit/>
            </a:bodyPr>
            <a:lstStyle/>
            <a:p>
              <a:r>
                <a:rPr lang="en-US" sz="1200" dirty="0">
                  <a:solidFill>
                    <a:schemeClr val="bg2"/>
                  </a:solidFill>
                  <a:latin typeface="Segoe UI" panose="020B0502040204020203" pitchFamily="34" charset="0"/>
                  <a:cs typeface="Segoe UI" panose="020B0502040204020203" pitchFamily="34" charset="0"/>
                </a:rPr>
                <a:t>Alcohol, $3.8M</a:t>
              </a:r>
            </a:p>
          </p:txBody>
        </p:sp>
        <p:sp>
          <p:nvSpPr>
            <p:cNvPr id="8" name="TextBox 7">
              <a:extLst>
                <a:ext uri="{FF2B5EF4-FFF2-40B4-BE49-F238E27FC236}">
                  <a16:creationId xmlns:a16="http://schemas.microsoft.com/office/drawing/2014/main" id="{B512E508-68DD-4020-A4D0-BDB8C4A56A35}"/>
                </a:ext>
              </a:extLst>
            </p:cNvPr>
            <p:cNvSpPr txBox="1"/>
            <p:nvPr/>
          </p:nvSpPr>
          <p:spPr>
            <a:xfrm>
              <a:off x="805311" y="4615756"/>
              <a:ext cx="2926080" cy="1723316"/>
            </a:xfrm>
            <a:prstGeom prst="rect">
              <a:avLst/>
            </a:prstGeom>
            <a:solidFill>
              <a:schemeClr val="accent1">
                <a:lumMod val="20000"/>
                <a:lumOff val="80000"/>
              </a:schemeClr>
            </a:solidFill>
          </p:spPr>
          <p:txBody>
            <a:bodyPr wrap="square" rtlCol="0" anchor="b" anchorCtr="0">
              <a:noAutofit/>
            </a:bodyPr>
            <a:lstStyle/>
            <a:p>
              <a:r>
                <a:rPr lang="en-US" dirty="0">
                  <a:latin typeface="Segoe UI" panose="020B0502040204020203" pitchFamily="34" charset="0"/>
                  <a:cs typeface="Segoe UI" panose="020B0502040204020203" pitchFamily="34" charset="0"/>
                </a:rPr>
                <a:t>Gene-environment interactions, $76.0M</a:t>
              </a:r>
            </a:p>
          </p:txBody>
        </p:sp>
        <p:sp>
          <p:nvSpPr>
            <p:cNvPr id="4" name="TextBox 3">
              <a:extLst>
                <a:ext uri="{FF2B5EF4-FFF2-40B4-BE49-F238E27FC236}">
                  <a16:creationId xmlns:a16="http://schemas.microsoft.com/office/drawing/2014/main" id="{FA85770A-ECFA-4700-842C-F8CB3947B030}"/>
                </a:ext>
              </a:extLst>
            </p:cNvPr>
            <p:cNvSpPr txBox="1"/>
            <p:nvPr/>
          </p:nvSpPr>
          <p:spPr>
            <a:xfrm>
              <a:off x="856168" y="1007588"/>
              <a:ext cx="1089934" cy="1736693"/>
            </a:xfrm>
            <a:prstGeom prst="rect">
              <a:avLst/>
            </a:prstGeom>
            <a:solidFill>
              <a:schemeClr val="accent2">
                <a:lumMod val="40000"/>
                <a:lumOff val="60000"/>
              </a:schemeClr>
            </a:solidFill>
          </p:spPr>
          <p:txBody>
            <a:bodyPr wrap="square" rtlCol="0" anchor="b" anchorCtr="1">
              <a:noAutofit/>
            </a:bodyPr>
            <a:lstStyle/>
            <a:p>
              <a:r>
                <a:rPr lang="en-US" sz="1200" dirty="0">
                  <a:latin typeface="Segoe UI" panose="020B0502040204020203" pitchFamily="34" charset="0"/>
                  <a:cs typeface="Segoe UI" panose="020B0502040204020203" pitchFamily="34" charset="0"/>
                </a:rPr>
                <a:t>Activity level, body composition &amp; metabolism, $28.2M</a:t>
              </a:r>
            </a:p>
          </p:txBody>
        </p:sp>
        <p:sp>
          <p:nvSpPr>
            <p:cNvPr id="6" name="TextBox 5">
              <a:extLst>
                <a:ext uri="{FF2B5EF4-FFF2-40B4-BE49-F238E27FC236}">
                  <a16:creationId xmlns:a16="http://schemas.microsoft.com/office/drawing/2014/main" id="{5F9070FC-A00B-4FC7-9394-DECF3CD2CA9A}"/>
                </a:ext>
              </a:extLst>
            </p:cNvPr>
            <p:cNvSpPr txBox="1"/>
            <p:nvPr/>
          </p:nvSpPr>
          <p:spPr>
            <a:xfrm>
              <a:off x="1982637" y="1007588"/>
              <a:ext cx="6906618" cy="1736693"/>
            </a:xfrm>
            <a:prstGeom prst="rect">
              <a:avLst/>
            </a:prstGeom>
            <a:solidFill>
              <a:schemeClr val="bg1">
                <a:lumMod val="85000"/>
              </a:schemeClr>
            </a:solidFill>
          </p:spPr>
          <p:txBody>
            <a:bodyPr wrap="square" rtlCol="0" anchor="b" anchorCtr="0">
              <a:noAutofit/>
            </a:bodyPr>
            <a:lstStyle/>
            <a:p>
              <a:r>
                <a:rPr lang="en-US" dirty="0">
                  <a:latin typeface="Segoe UI" panose="020B0502040204020203" pitchFamily="34" charset="0"/>
                  <a:cs typeface="Segoe UI" panose="020B0502040204020203" pitchFamily="34" charset="0"/>
                </a:rPr>
                <a:t>Multiple/general, $176.5M</a:t>
              </a:r>
            </a:p>
          </p:txBody>
        </p:sp>
        <p:sp>
          <p:nvSpPr>
            <p:cNvPr id="12" name="TextBox 11">
              <a:extLst>
                <a:ext uri="{FF2B5EF4-FFF2-40B4-BE49-F238E27FC236}">
                  <a16:creationId xmlns:a16="http://schemas.microsoft.com/office/drawing/2014/main" id="{84E3C889-CEA2-45B9-926D-2BB7A1E4D082}"/>
                </a:ext>
              </a:extLst>
            </p:cNvPr>
            <p:cNvSpPr txBox="1"/>
            <p:nvPr/>
          </p:nvSpPr>
          <p:spPr>
            <a:xfrm rot="16200000">
              <a:off x="10205832" y="3444083"/>
              <a:ext cx="1744423" cy="475488"/>
            </a:xfrm>
            <a:prstGeom prst="rect">
              <a:avLst/>
            </a:prstGeom>
            <a:solidFill>
              <a:schemeClr val="accent1">
                <a:lumMod val="40000"/>
                <a:lumOff val="60000"/>
              </a:schemeClr>
            </a:solidFill>
          </p:spPr>
          <p:txBody>
            <a:bodyPr wrap="square" rtlCol="0" anchor="t" anchorCtr="0">
              <a:spAutoFit/>
            </a:bodyPr>
            <a:lstStyle/>
            <a:p>
              <a:r>
                <a:rPr lang="en-US" sz="1200" dirty="0">
                  <a:latin typeface="Segoe UI" panose="020B0502040204020203" pitchFamily="34" charset="0"/>
                  <a:cs typeface="Segoe UI" panose="020B0502040204020203" pitchFamily="34" charset="0"/>
                </a:rPr>
                <a:t>Treatment/diagnostics, $14.2M</a:t>
              </a:r>
            </a:p>
          </p:txBody>
        </p:sp>
        <p:sp>
          <p:nvSpPr>
            <p:cNvPr id="16" name="TextBox 15">
              <a:extLst>
                <a:ext uri="{FF2B5EF4-FFF2-40B4-BE49-F238E27FC236}">
                  <a16:creationId xmlns:a16="http://schemas.microsoft.com/office/drawing/2014/main" id="{8DC3FA01-5ACC-41EA-8A07-E82495414F6E}"/>
                </a:ext>
              </a:extLst>
            </p:cNvPr>
            <p:cNvSpPr txBox="1"/>
            <p:nvPr/>
          </p:nvSpPr>
          <p:spPr>
            <a:xfrm rot="16200000">
              <a:off x="8236164" y="1704945"/>
              <a:ext cx="1736694" cy="357437"/>
            </a:xfrm>
            <a:prstGeom prst="rect">
              <a:avLst/>
            </a:prstGeom>
            <a:solidFill>
              <a:schemeClr val="accent3"/>
            </a:solidFill>
          </p:spPr>
          <p:txBody>
            <a:bodyPr wrap="square" rtlCol="0" anchor="b" anchorCtr="0">
              <a:noAutofit/>
            </a:bodyPr>
            <a:lstStyle/>
            <a:p>
              <a:r>
                <a:rPr lang="en-US" sz="1200" dirty="0">
                  <a:solidFill>
                    <a:schemeClr val="bg1"/>
                  </a:solidFill>
                  <a:latin typeface="Segoe UI" panose="020B0502040204020203" pitchFamily="34" charset="0"/>
                  <a:cs typeface="Segoe UI" panose="020B0502040204020203" pitchFamily="34" charset="0"/>
                </a:rPr>
                <a:t>Hormones, $10.1M</a:t>
              </a:r>
            </a:p>
          </p:txBody>
        </p:sp>
        <p:sp>
          <p:nvSpPr>
            <p:cNvPr id="17" name="TextBox 16">
              <a:extLst>
                <a:ext uri="{FF2B5EF4-FFF2-40B4-BE49-F238E27FC236}">
                  <a16:creationId xmlns:a16="http://schemas.microsoft.com/office/drawing/2014/main" id="{44E6D290-721A-4E0B-B969-6F457FB157BB}"/>
                </a:ext>
              </a:extLst>
            </p:cNvPr>
            <p:cNvSpPr txBox="1"/>
            <p:nvPr/>
          </p:nvSpPr>
          <p:spPr>
            <a:xfrm rot="16200000">
              <a:off x="8641851" y="1648965"/>
              <a:ext cx="1744423" cy="461665"/>
            </a:xfrm>
            <a:prstGeom prst="rect">
              <a:avLst/>
            </a:prstGeom>
            <a:solidFill>
              <a:schemeClr val="accent5">
                <a:lumMod val="20000"/>
                <a:lumOff val="80000"/>
              </a:schemeClr>
            </a:solidFill>
          </p:spPr>
          <p:txBody>
            <a:bodyPr wrap="square" rtlCol="0">
              <a:spAutoFit/>
            </a:bodyPr>
            <a:lstStyle/>
            <a:p>
              <a:r>
                <a:rPr lang="en-US" sz="1200" dirty="0">
                  <a:latin typeface="Segoe UI" panose="020B0502040204020203" pitchFamily="34" charset="0"/>
                  <a:cs typeface="Segoe UI" panose="020B0502040204020203" pitchFamily="34" charset="0"/>
                </a:rPr>
                <a:t>Physiological susceptibilities, $11.9M</a:t>
              </a:r>
            </a:p>
          </p:txBody>
        </p:sp>
        <p:sp>
          <p:nvSpPr>
            <p:cNvPr id="18" name="TextBox 17">
              <a:extLst>
                <a:ext uri="{FF2B5EF4-FFF2-40B4-BE49-F238E27FC236}">
                  <a16:creationId xmlns:a16="http://schemas.microsoft.com/office/drawing/2014/main" id="{5E97840A-B02D-4AB4-8A1C-E9F6AF3B79B6}"/>
                </a:ext>
              </a:extLst>
            </p:cNvPr>
            <p:cNvSpPr txBox="1"/>
            <p:nvPr/>
          </p:nvSpPr>
          <p:spPr>
            <a:xfrm>
              <a:off x="9781430" y="1015316"/>
              <a:ext cx="1554402" cy="1744423"/>
            </a:xfrm>
            <a:prstGeom prst="rect">
              <a:avLst/>
            </a:prstGeom>
            <a:solidFill>
              <a:schemeClr val="accent6"/>
            </a:solidFill>
          </p:spPr>
          <p:txBody>
            <a:bodyPr wrap="square" rtlCol="0" anchor="b" anchorCtr="0">
              <a:noAutofit/>
            </a:bodyPr>
            <a:lstStyle/>
            <a:p>
              <a:r>
                <a:rPr lang="en-US" sz="1600" dirty="0">
                  <a:solidFill>
                    <a:schemeClr val="bg1"/>
                  </a:solidFill>
                  <a:latin typeface="Segoe UI" panose="020B0502040204020203" pitchFamily="34" charset="0"/>
                  <a:cs typeface="Segoe UI" panose="020B0502040204020203" pitchFamily="34" charset="0"/>
                </a:rPr>
                <a:t>Contaminants in the air, water &amp; soil, $40.7M</a:t>
              </a:r>
            </a:p>
          </p:txBody>
        </p:sp>
        <p:sp>
          <p:nvSpPr>
            <p:cNvPr id="7" name="TextBox 6">
              <a:extLst>
                <a:ext uri="{FF2B5EF4-FFF2-40B4-BE49-F238E27FC236}">
                  <a16:creationId xmlns:a16="http://schemas.microsoft.com/office/drawing/2014/main" id="{C206E6A8-1F9C-4743-B195-C1CA417EFED8}"/>
                </a:ext>
              </a:extLst>
            </p:cNvPr>
            <p:cNvSpPr txBox="1"/>
            <p:nvPr/>
          </p:nvSpPr>
          <p:spPr>
            <a:xfrm>
              <a:off x="835970" y="2759740"/>
              <a:ext cx="4452764" cy="1808654"/>
            </a:xfrm>
            <a:prstGeom prst="rect">
              <a:avLst/>
            </a:prstGeom>
            <a:solidFill>
              <a:schemeClr val="accent5"/>
            </a:solidFill>
            <a:ln>
              <a:noFill/>
            </a:ln>
          </p:spPr>
          <p:txBody>
            <a:bodyPr wrap="square" rtlCol="0" anchor="b" anchorCtr="0">
              <a:noAutofit/>
            </a:bodyPr>
            <a:lstStyle/>
            <a:p>
              <a:r>
                <a:rPr lang="en-US" sz="2000" dirty="0">
                  <a:latin typeface="Segoe UI" panose="020B0502040204020203" pitchFamily="34" charset="0"/>
                  <a:cs typeface="Segoe UI" panose="020B0502040204020203" pitchFamily="34" charset="0"/>
                </a:rPr>
                <a:t>Infectious agents, $117.7M</a:t>
              </a:r>
            </a:p>
          </p:txBody>
        </p:sp>
        <p:sp>
          <p:nvSpPr>
            <p:cNvPr id="15" name="TextBox 14">
              <a:extLst>
                <a:ext uri="{FF2B5EF4-FFF2-40B4-BE49-F238E27FC236}">
                  <a16:creationId xmlns:a16="http://schemas.microsoft.com/office/drawing/2014/main" id="{638458C6-A9D5-413A-BC4D-1F253C514C33}"/>
                </a:ext>
              </a:extLst>
            </p:cNvPr>
            <p:cNvSpPr txBox="1"/>
            <p:nvPr/>
          </p:nvSpPr>
          <p:spPr>
            <a:xfrm rot="16200000">
              <a:off x="4845606" y="3220027"/>
              <a:ext cx="1816385" cy="880349"/>
            </a:xfrm>
            <a:prstGeom prst="rect">
              <a:avLst/>
            </a:prstGeom>
            <a:solidFill>
              <a:schemeClr val="accent1"/>
            </a:solidFill>
          </p:spPr>
          <p:txBody>
            <a:bodyPr wrap="square" rtlCol="0" anchor="ctr" anchorCtr="0">
              <a:noAutofit/>
            </a:bodyPr>
            <a:lstStyle/>
            <a:p>
              <a:r>
                <a:rPr lang="en-US" sz="1400" dirty="0">
                  <a:solidFill>
                    <a:schemeClr val="bg1"/>
                  </a:solidFill>
                  <a:latin typeface="Segoe UI" panose="020B0502040204020203" pitchFamily="34" charset="0"/>
                  <a:cs typeface="Segoe UI" panose="020B0502040204020203" pitchFamily="34" charset="0"/>
                </a:rPr>
                <a:t>Occupational exposures, $22.8M</a:t>
              </a:r>
            </a:p>
          </p:txBody>
        </p:sp>
        <p:sp>
          <p:nvSpPr>
            <p:cNvPr id="14" name="TextBox 13">
              <a:extLst>
                <a:ext uri="{FF2B5EF4-FFF2-40B4-BE49-F238E27FC236}">
                  <a16:creationId xmlns:a16="http://schemas.microsoft.com/office/drawing/2014/main" id="{130B87B9-8A40-4F06-93FC-94CD3F3E4410}"/>
                </a:ext>
              </a:extLst>
            </p:cNvPr>
            <p:cNvSpPr txBox="1"/>
            <p:nvPr/>
          </p:nvSpPr>
          <p:spPr>
            <a:xfrm>
              <a:off x="6234883" y="2759739"/>
              <a:ext cx="1385117" cy="1808655"/>
            </a:xfrm>
            <a:prstGeom prst="rect">
              <a:avLst/>
            </a:prstGeom>
            <a:solidFill>
              <a:schemeClr val="accent2"/>
            </a:solidFill>
            <a:ln>
              <a:noFill/>
            </a:ln>
          </p:spPr>
          <p:txBody>
            <a:bodyPr wrap="square" rtlCol="0" anchor="b" anchorCtr="0">
              <a:noAutofit/>
            </a:bodyPr>
            <a:lstStyle/>
            <a:p>
              <a:r>
                <a:rPr lang="en-US" sz="1600" dirty="0">
                  <a:latin typeface="Segoe UI" panose="020B0502040204020203" pitchFamily="34" charset="0"/>
                  <a:cs typeface="Segoe UI" panose="020B0502040204020203" pitchFamily="34" charset="0"/>
                </a:rPr>
                <a:t>Diet &amp; nutrition, $37.7M</a:t>
              </a:r>
            </a:p>
          </p:txBody>
        </p:sp>
        <p:sp>
          <p:nvSpPr>
            <p:cNvPr id="13" name="TextBox 12">
              <a:extLst>
                <a:ext uri="{FF2B5EF4-FFF2-40B4-BE49-F238E27FC236}">
                  <a16:creationId xmlns:a16="http://schemas.microsoft.com/office/drawing/2014/main" id="{4D9D2E3D-F240-422A-AD08-71C52A2D712A}"/>
                </a:ext>
              </a:extLst>
            </p:cNvPr>
            <p:cNvSpPr txBox="1"/>
            <p:nvPr/>
          </p:nvSpPr>
          <p:spPr>
            <a:xfrm>
              <a:off x="7685313" y="2759738"/>
              <a:ext cx="3108960" cy="1808656"/>
            </a:xfrm>
            <a:prstGeom prst="rect">
              <a:avLst/>
            </a:prstGeom>
            <a:solidFill>
              <a:schemeClr val="accent4">
                <a:lumMod val="60000"/>
                <a:lumOff val="40000"/>
              </a:schemeClr>
            </a:solidFill>
          </p:spPr>
          <p:txBody>
            <a:bodyPr wrap="square" rtlCol="0" anchor="b" anchorCtr="0">
              <a:noAutofit/>
            </a:bodyPr>
            <a:lstStyle/>
            <a:p>
              <a:r>
                <a:rPr lang="en-US" dirty="0">
                  <a:latin typeface="Segoe UI" panose="020B0502040204020203" pitchFamily="34" charset="0"/>
                  <a:cs typeface="Segoe UI" panose="020B0502040204020203" pitchFamily="34" charset="0"/>
                </a:rPr>
                <a:t>Tobacco, $82.6M</a:t>
              </a:r>
            </a:p>
          </p:txBody>
        </p:sp>
      </p:grpSp>
      <p:sp>
        <p:nvSpPr>
          <p:cNvPr id="23" name="Title 22">
            <a:extLst>
              <a:ext uri="{FF2B5EF4-FFF2-40B4-BE49-F238E27FC236}">
                <a16:creationId xmlns:a16="http://schemas.microsoft.com/office/drawing/2014/main" id="{7C1C4719-2C99-48C6-B2E0-4DD1DCF73767}"/>
              </a:ext>
            </a:extLst>
          </p:cNvPr>
          <p:cNvSpPr>
            <a:spLocks noGrp="1"/>
          </p:cNvSpPr>
          <p:nvPr>
            <p:ph type="title"/>
          </p:nvPr>
        </p:nvSpPr>
        <p:spPr>
          <a:xfrm>
            <a:off x="856168" y="402771"/>
            <a:ext cx="11065853" cy="446315"/>
          </a:xfrm>
        </p:spPr>
        <p:txBody>
          <a:bodyPr>
            <a:noAutofit/>
          </a:bodyPr>
          <a:lstStyle/>
          <a:p>
            <a:r>
              <a:rPr lang="en-US" sz="2800" dirty="0"/>
              <a:t>15-year investment by risk factor (%)</a:t>
            </a:r>
          </a:p>
        </p:txBody>
      </p:sp>
    </p:spTree>
    <p:extLst>
      <p:ext uri="{BB962C8B-B14F-4D97-AF65-F5344CB8AC3E}">
        <p14:creationId xmlns:p14="http://schemas.microsoft.com/office/powerpoint/2010/main" val="140716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C220F4-C729-4CAC-977A-59FCE5CB1540}"/>
              </a:ext>
            </a:extLst>
          </p:cNvPr>
          <p:cNvPicPr>
            <a:picLocks noChangeAspect="1"/>
          </p:cNvPicPr>
          <p:nvPr/>
        </p:nvPicPr>
        <p:blipFill>
          <a:blip r:embed="rId2"/>
          <a:stretch>
            <a:fillRect/>
          </a:stretch>
        </p:blipFill>
        <p:spPr>
          <a:xfrm>
            <a:off x="1366684" y="3205316"/>
            <a:ext cx="10444316" cy="2595551"/>
          </a:xfrm>
          <a:prstGeom prst="rect">
            <a:avLst/>
          </a:prstGeom>
        </p:spPr>
      </p:pic>
      <p:sp>
        <p:nvSpPr>
          <p:cNvPr id="2" name="Title 1">
            <a:extLst>
              <a:ext uri="{FF2B5EF4-FFF2-40B4-BE49-F238E27FC236}">
                <a16:creationId xmlns:a16="http://schemas.microsoft.com/office/drawing/2014/main" id="{E6EE8F8D-A081-4013-B7EB-C6F0579F75D3}"/>
              </a:ext>
            </a:extLst>
          </p:cNvPr>
          <p:cNvSpPr>
            <a:spLocks noGrp="1"/>
          </p:cNvSpPr>
          <p:nvPr>
            <p:ph type="title"/>
          </p:nvPr>
        </p:nvSpPr>
        <p:spPr>
          <a:xfrm>
            <a:off x="745147" y="250376"/>
            <a:ext cx="11065853" cy="783768"/>
          </a:xfrm>
        </p:spPr>
        <p:txBody>
          <a:bodyPr>
            <a:normAutofit/>
          </a:bodyPr>
          <a:lstStyle/>
          <a:p>
            <a:r>
              <a:rPr lang="en-US" sz="2800" dirty="0"/>
              <a:t>investment by risk factor, Three periods ($M)</a:t>
            </a:r>
          </a:p>
        </p:txBody>
      </p:sp>
      <p:pic>
        <p:nvPicPr>
          <p:cNvPr id="7" name="Picture 6">
            <a:extLst>
              <a:ext uri="{FF2B5EF4-FFF2-40B4-BE49-F238E27FC236}">
                <a16:creationId xmlns:a16="http://schemas.microsoft.com/office/drawing/2014/main" id="{892FF941-1DB1-474A-AA79-237D1B5A6909}"/>
              </a:ext>
            </a:extLst>
          </p:cNvPr>
          <p:cNvPicPr>
            <a:picLocks noChangeAspect="1"/>
          </p:cNvPicPr>
          <p:nvPr/>
        </p:nvPicPr>
        <p:blipFill>
          <a:blip r:embed="rId3"/>
          <a:stretch>
            <a:fillRect/>
          </a:stretch>
        </p:blipFill>
        <p:spPr>
          <a:xfrm>
            <a:off x="745147" y="1470352"/>
            <a:ext cx="11065853" cy="4330515"/>
          </a:xfrm>
          <a:prstGeom prst="rect">
            <a:avLst/>
          </a:prstGeom>
        </p:spPr>
      </p:pic>
    </p:spTree>
    <p:extLst>
      <p:ext uri="{BB962C8B-B14F-4D97-AF65-F5344CB8AC3E}">
        <p14:creationId xmlns:p14="http://schemas.microsoft.com/office/powerpoint/2010/main" val="126718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7A964-40F9-42BE-8D4A-2904715B1CC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sp>
        <p:nvSpPr>
          <p:cNvPr id="5" name="TextBox 4">
            <a:extLst>
              <a:ext uri="{FF2B5EF4-FFF2-40B4-BE49-F238E27FC236}">
                <a16:creationId xmlns:a16="http://schemas.microsoft.com/office/drawing/2014/main" id="{574C4D2B-C1F6-4F6C-B245-C0D63B355237}"/>
              </a:ext>
            </a:extLst>
          </p:cNvPr>
          <p:cNvSpPr txBox="1"/>
          <p:nvPr/>
        </p:nvSpPr>
        <p:spPr>
          <a:xfrm>
            <a:off x="807868" y="228141"/>
            <a:ext cx="10760740"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pic>
        <p:nvPicPr>
          <p:cNvPr id="4" name="Picture 3">
            <a:extLst>
              <a:ext uri="{FF2B5EF4-FFF2-40B4-BE49-F238E27FC236}">
                <a16:creationId xmlns:a16="http://schemas.microsoft.com/office/drawing/2014/main" id="{D873E98E-88E5-422E-AF53-A37BC4F3E800}"/>
              </a:ext>
            </a:extLst>
          </p:cNvPr>
          <p:cNvPicPr>
            <a:picLocks noChangeAspect="1"/>
          </p:cNvPicPr>
          <p:nvPr/>
        </p:nvPicPr>
        <p:blipFill>
          <a:blip r:embed="rId2"/>
          <a:stretch>
            <a:fillRect/>
          </a:stretch>
        </p:blipFill>
        <p:spPr>
          <a:xfrm>
            <a:off x="623392" y="597473"/>
            <a:ext cx="9371683" cy="5846870"/>
          </a:xfrm>
          <a:prstGeom prst="rect">
            <a:avLst/>
          </a:prstGeom>
        </p:spPr>
      </p:pic>
      <p:sp>
        <p:nvSpPr>
          <p:cNvPr id="3" name="TextBox 2">
            <a:extLst>
              <a:ext uri="{FF2B5EF4-FFF2-40B4-BE49-F238E27FC236}">
                <a16:creationId xmlns:a16="http://schemas.microsoft.com/office/drawing/2014/main" id="{F16A2244-B896-4B6D-9AAD-61D395486671}"/>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spTree>
    <p:extLst>
      <p:ext uri="{BB962C8B-B14F-4D97-AF65-F5344CB8AC3E}">
        <p14:creationId xmlns:p14="http://schemas.microsoft.com/office/powerpoint/2010/main" val="3719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3428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DD57D1-3053-4F17-8496-70F07C251FD5}"/>
              </a:ext>
            </a:extLst>
          </p:cNvPr>
          <p:cNvPicPr>
            <a:picLocks noChangeAspect="1"/>
          </p:cNvPicPr>
          <p:nvPr/>
        </p:nvPicPr>
        <p:blipFill>
          <a:blip r:embed="rId2"/>
          <a:stretch>
            <a:fillRect/>
          </a:stretch>
        </p:blipFill>
        <p:spPr>
          <a:xfrm>
            <a:off x="587827" y="685804"/>
            <a:ext cx="9197393" cy="5670682"/>
          </a:xfrm>
          <a:prstGeom prst="rect">
            <a:avLst/>
          </a:prstGeom>
        </p:spPr>
      </p:pic>
      <p:sp>
        <p:nvSpPr>
          <p:cNvPr id="2" name="Slide Number Placeholder 1">
            <a:extLst>
              <a:ext uri="{FF2B5EF4-FFF2-40B4-BE49-F238E27FC236}">
                <a16:creationId xmlns:a16="http://schemas.microsoft.com/office/drawing/2014/main" id="{E7D47CB0-0FA2-482B-B883-A18D486D726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sp>
        <p:nvSpPr>
          <p:cNvPr id="3" name="TextBox 2">
            <a:extLst>
              <a:ext uri="{FF2B5EF4-FFF2-40B4-BE49-F238E27FC236}">
                <a16:creationId xmlns:a16="http://schemas.microsoft.com/office/drawing/2014/main" id="{C9236DF6-102A-4B8F-B7C2-CB14DDAC57B6}"/>
              </a:ext>
            </a:extLst>
          </p:cNvPr>
          <p:cNvSpPr txBox="1"/>
          <p:nvPr/>
        </p:nvSpPr>
        <p:spPr>
          <a:xfrm>
            <a:off x="703346" y="242479"/>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sp>
        <p:nvSpPr>
          <p:cNvPr id="6" name="TextBox 5">
            <a:extLst>
              <a:ext uri="{FF2B5EF4-FFF2-40B4-BE49-F238E27FC236}">
                <a16:creationId xmlns:a16="http://schemas.microsoft.com/office/drawing/2014/main" id="{36D5F35F-EB6D-4C0F-A23A-F87F27A95065}"/>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spTree>
    <p:extLst>
      <p:ext uri="{BB962C8B-B14F-4D97-AF65-F5344CB8AC3E}">
        <p14:creationId xmlns:p14="http://schemas.microsoft.com/office/powerpoint/2010/main" val="28664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sp>
        <p:nvSpPr>
          <p:cNvPr id="3" name="TextBox 2">
            <a:extLst>
              <a:ext uri="{FF2B5EF4-FFF2-40B4-BE49-F238E27FC236}">
                <a16:creationId xmlns:a16="http://schemas.microsoft.com/office/drawing/2014/main" id="{A60513DE-EAA4-4707-85CE-678BE2FE99D2}"/>
              </a:ext>
            </a:extLst>
          </p:cNvPr>
          <p:cNvSpPr txBox="1"/>
          <p:nvPr/>
        </p:nvSpPr>
        <p:spPr>
          <a:xfrm>
            <a:off x="764729" y="227294"/>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pic>
        <p:nvPicPr>
          <p:cNvPr id="5" name="Picture 4">
            <a:extLst>
              <a:ext uri="{FF2B5EF4-FFF2-40B4-BE49-F238E27FC236}">
                <a16:creationId xmlns:a16="http://schemas.microsoft.com/office/drawing/2014/main" id="{F14793DA-52CA-4693-81B4-75613363846C}"/>
              </a:ext>
            </a:extLst>
          </p:cNvPr>
          <p:cNvPicPr>
            <a:picLocks noChangeAspect="1"/>
          </p:cNvPicPr>
          <p:nvPr/>
        </p:nvPicPr>
        <p:blipFill rotWithShape="1">
          <a:blip r:embed="rId2"/>
          <a:srcRect b="3676"/>
          <a:stretch/>
        </p:blipFill>
        <p:spPr>
          <a:xfrm>
            <a:off x="555170" y="596626"/>
            <a:ext cx="9547133" cy="5804823"/>
          </a:xfrm>
          <a:prstGeom prst="rect">
            <a:avLst/>
          </a:prstGeom>
        </p:spPr>
      </p:pic>
      <p:sp>
        <p:nvSpPr>
          <p:cNvPr id="6" name="TextBox 5">
            <a:extLst>
              <a:ext uri="{FF2B5EF4-FFF2-40B4-BE49-F238E27FC236}">
                <a16:creationId xmlns:a16="http://schemas.microsoft.com/office/drawing/2014/main" id="{8150FECE-DADA-44B5-9297-9BF6AB660688}"/>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spTree>
    <p:extLst>
      <p:ext uri="{BB962C8B-B14F-4D97-AF65-F5344CB8AC3E}">
        <p14:creationId xmlns:p14="http://schemas.microsoft.com/office/powerpoint/2010/main" val="29530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sp>
        <p:nvSpPr>
          <p:cNvPr id="3" name="TextBox 2">
            <a:extLst>
              <a:ext uri="{FF2B5EF4-FFF2-40B4-BE49-F238E27FC236}">
                <a16:creationId xmlns:a16="http://schemas.microsoft.com/office/drawing/2014/main" id="{A60513DE-EAA4-4707-85CE-678BE2FE99D2}"/>
              </a:ext>
            </a:extLst>
          </p:cNvPr>
          <p:cNvSpPr txBox="1"/>
          <p:nvPr/>
        </p:nvSpPr>
        <p:spPr>
          <a:xfrm>
            <a:off x="774254" y="258745"/>
            <a:ext cx="9937104" cy="369332"/>
          </a:xfrm>
          <a:prstGeom prst="rect">
            <a:avLst/>
          </a:prstGeom>
          <a:noFill/>
        </p:spPr>
        <p:txBody>
          <a:bodyPr wrap="square" rtlCol="0">
            <a:spAutoFit/>
          </a:bodyPr>
          <a:lstStyle/>
          <a:p>
            <a:r>
              <a:rPr lang="en-US" b="1" dirty="0">
                <a:solidFill>
                  <a:schemeClr val="tx1">
                    <a:lumMod val="60000"/>
                    <a:lumOff val="40000"/>
                  </a:schemeClr>
                </a:solidFill>
              </a:rPr>
              <a:t>INVESTMENT BY RISK FACTOR AND RESEARCH FOCUS, THREE PERIODS ($M)</a:t>
            </a:r>
          </a:p>
        </p:txBody>
      </p:sp>
      <p:pic>
        <p:nvPicPr>
          <p:cNvPr id="5" name="Picture 4">
            <a:extLst>
              <a:ext uri="{FF2B5EF4-FFF2-40B4-BE49-F238E27FC236}">
                <a16:creationId xmlns:a16="http://schemas.microsoft.com/office/drawing/2014/main" id="{F0449ACF-59EE-4B5A-B597-00DDD956589D}"/>
              </a:ext>
            </a:extLst>
          </p:cNvPr>
          <p:cNvPicPr>
            <a:picLocks noChangeAspect="1"/>
          </p:cNvPicPr>
          <p:nvPr/>
        </p:nvPicPr>
        <p:blipFill rotWithShape="1">
          <a:blip r:embed="rId2"/>
          <a:srcRect b="2155"/>
          <a:stretch/>
        </p:blipFill>
        <p:spPr>
          <a:xfrm>
            <a:off x="623196" y="663305"/>
            <a:ext cx="9522290" cy="5744497"/>
          </a:xfrm>
          <a:prstGeom prst="rect">
            <a:avLst/>
          </a:prstGeom>
        </p:spPr>
      </p:pic>
      <p:sp>
        <p:nvSpPr>
          <p:cNvPr id="6" name="TextBox 5">
            <a:extLst>
              <a:ext uri="{FF2B5EF4-FFF2-40B4-BE49-F238E27FC236}">
                <a16:creationId xmlns:a16="http://schemas.microsoft.com/office/drawing/2014/main" id="{1C864D04-E056-40A3-989E-C4830C373B6E}"/>
              </a:ext>
            </a:extLst>
          </p:cNvPr>
          <p:cNvSpPr txBox="1"/>
          <p:nvPr/>
        </p:nvSpPr>
        <p:spPr>
          <a:xfrm>
            <a:off x="10076560" y="2228850"/>
            <a:ext cx="1676400" cy="2031325"/>
          </a:xfrm>
          <a:prstGeom prst="rect">
            <a:avLst/>
          </a:prstGeom>
          <a:noFill/>
        </p:spPr>
        <p:txBody>
          <a:bodyPr wrap="square" rtlCol="0">
            <a:spAutoFit/>
          </a:bodyPr>
          <a:lstStyle/>
          <a:p>
            <a:r>
              <a:rPr lang="en-US" dirty="0"/>
              <a:t>The axes vary per risk factor so the magnitude of the bars across charts is not comparable.</a:t>
            </a:r>
          </a:p>
        </p:txBody>
      </p:sp>
    </p:spTree>
    <p:extLst>
      <p:ext uri="{BB962C8B-B14F-4D97-AF65-F5344CB8AC3E}">
        <p14:creationId xmlns:p14="http://schemas.microsoft.com/office/powerpoint/2010/main" val="3148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92500"/>
          </a:bodyPr>
          <a:lstStyle/>
          <a:p>
            <a:r>
              <a:rPr lang="en-US" dirty="0"/>
              <a:t>There were 313 nominated PIs with active research funding at some point in the last five years. When stratified by risk factors, most worked in the areas of genetic susceptibilities, infectious agents and tobacco. Half of the PIs were funded for work focused on cancer causation.</a:t>
            </a:r>
          </a:p>
          <a:p>
            <a:r>
              <a:rPr lang="en-US" dirty="0"/>
              <a:t>Although most trainees are supported from diverse sources like provincial or institutional programs, internships or operating grants, a small group of trainees receive awards through the grant peer-review process. Like the overall cancer risk and prevention research investment trend, the overall investment in trainee awards across levels was highest in the 2010-2014 period.</a:t>
            </a:r>
          </a:p>
          <a:p>
            <a:endParaRPr lang="en-US" dirty="0"/>
          </a:p>
          <a:p>
            <a:endParaRPr lang="en-US" dirty="0"/>
          </a:p>
        </p:txBody>
      </p:sp>
      <p:sp>
        <p:nvSpPr>
          <p:cNvPr id="2" name="Title 1"/>
          <p:cNvSpPr>
            <a:spLocks noGrp="1"/>
          </p:cNvSpPr>
          <p:nvPr>
            <p:ph type="title"/>
          </p:nvPr>
        </p:nvSpPr>
        <p:spPr/>
        <p:txBody>
          <a:bodyPr/>
          <a:lstStyle/>
          <a:p>
            <a:r>
              <a:rPr lang="en-US" dirty="0"/>
              <a:t>C. Nominated Principal Investigators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7A7C6D-798F-454B-9EE2-455E735F2AA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6" name="Picture 5">
            <a:extLst>
              <a:ext uri="{FF2B5EF4-FFF2-40B4-BE49-F238E27FC236}">
                <a16:creationId xmlns:a16="http://schemas.microsoft.com/office/drawing/2014/main" id="{0FC452BD-5367-4BEB-94AA-CDD9E894BD0D}"/>
              </a:ext>
            </a:extLst>
          </p:cNvPr>
          <p:cNvPicPr>
            <a:picLocks noChangeAspect="1"/>
          </p:cNvPicPr>
          <p:nvPr/>
        </p:nvPicPr>
        <p:blipFill rotWithShape="1">
          <a:blip r:embed="rId2"/>
          <a:srcRect l="6339" t="2336" r="4375"/>
          <a:stretch/>
        </p:blipFill>
        <p:spPr>
          <a:xfrm>
            <a:off x="794657" y="505905"/>
            <a:ext cx="10308771" cy="6031416"/>
          </a:xfrm>
          <a:prstGeom prst="rect">
            <a:avLst/>
          </a:prstGeom>
        </p:spPr>
      </p:pic>
    </p:spTree>
    <p:extLst>
      <p:ext uri="{BB962C8B-B14F-4D97-AF65-F5344CB8AC3E}">
        <p14:creationId xmlns:p14="http://schemas.microsoft.com/office/powerpoint/2010/main" val="241425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685B28-C7C8-4F66-BDB5-EDD6F8BF234B}"/>
              </a:ext>
            </a:extLst>
          </p:cNvPr>
          <p:cNvPicPr>
            <a:picLocks noChangeAspect="1"/>
          </p:cNvPicPr>
          <p:nvPr/>
        </p:nvPicPr>
        <p:blipFill rotWithShape="1">
          <a:blip r:embed="rId2"/>
          <a:srcRect t="668"/>
          <a:stretch/>
        </p:blipFill>
        <p:spPr>
          <a:xfrm>
            <a:off x="850760" y="536154"/>
            <a:ext cx="10983686" cy="5785692"/>
          </a:xfrm>
          <a:prstGeom prst="rect">
            <a:avLst/>
          </a:prstGeom>
        </p:spPr>
      </p:pic>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25</a:t>
            </a:fld>
            <a:endParaRPr lang="en-US" dirty="0"/>
          </a:p>
        </p:txBody>
      </p:sp>
    </p:spTree>
    <p:extLst>
      <p:ext uri="{BB962C8B-B14F-4D97-AF65-F5344CB8AC3E}">
        <p14:creationId xmlns:p14="http://schemas.microsoft.com/office/powerpoint/2010/main" val="403734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2A2892-0FE8-4151-8E7E-69B2E84E236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26</a:t>
            </a:fld>
            <a:endParaRPr lang="en-US" dirty="0"/>
          </a:p>
        </p:txBody>
      </p:sp>
      <p:pic>
        <p:nvPicPr>
          <p:cNvPr id="4" name="Picture 3">
            <a:extLst>
              <a:ext uri="{FF2B5EF4-FFF2-40B4-BE49-F238E27FC236}">
                <a16:creationId xmlns:a16="http://schemas.microsoft.com/office/drawing/2014/main" id="{6487429A-D851-4C02-8F3E-AC136D2BE68B}"/>
              </a:ext>
            </a:extLst>
          </p:cNvPr>
          <p:cNvPicPr>
            <a:picLocks noChangeAspect="1"/>
          </p:cNvPicPr>
          <p:nvPr/>
        </p:nvPicPr>
        <p:blipFill>
          <a:blip r:embed="rId2"/>
          <a:stretch>
            <a:fillRect/>
          </a:stretch>
        </p:blipFill>
        <p:spPr>
          <a:xfrm>
            <a:off x="720132" y="869815"/>
            <a:ext cx="11114314" cy="4965970"/>
          </a:xfrm>
          <a:prstGeom prst="rect">
            <a:avLst/>
          </a:prstGeom>
        </p:spPr>
      </p:pic>
    </p:spTree>
    <p:extLst>
      <p:ext uri="{BB962C8B-B14F-4D97-AF65-F5344CB8AC3E}">
        <p14:creationId xmlns:p14="http://schemas.microsoft.com/office/powerpoint/2010/main" val="285869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The brief report, </a:t>
            </a:r>
            <a:r>
              <a:rPr lang="en-US" i="1" dirty="0"/>
              <a:t>Canada’s Investment in Cancer Risk &amp; Prevention Research, 2005–2019</a:t>
            </a:r>
            <a:r>
              <a:rPr lang="en-US" dirty="0"/>
              <a:t>, is available at </a:t>
            </a:r>
            <a:r>
              <a:rPr lang="en-US" dirty="0">
                <a:hlinkClick r:id="rId2"/>
              </a:rPr>
              <a:t>http://www.ccra-acrc.ca</a:t>
            </a:r>
            <a:r>
              <a:rPr lang="en-US" dirty="0"/>
              <a:t>. Production of this report was made possible through collaboration and financial support from the Canadian Partnership Against Cancer Corporation and Health Canada.</a:t>
            </a:r>
          </a:p>
          <a:p>
            <a:r>
              <a:rPr lang="en-US" dirty="0"/>
              <a:t>Many individuals have contributed to shaping this report over the years. For this 2019 update, we are grateful to Dr. Paula Robson (Cancer Care Alberta and CCRA Chair) for her feedback.</a:t>
            </a:r>
          </a:p>
          <a:p>
            <a:r>
              <a:rPr lang="en-US" dirty="0"/>
              <a:t>The impetus for the original cancer risk and prevention analysis came from Dr. Jon Kerner, who was formerly the Senior Scientific Advisor for Cancer Control and Knowledge Translation at the Canadian Partnership Against Cancer.</a:t>
            </a:r>
            <a:endParaRPr lang="en-CA" dirty="0"/>
          </a:p>
          <a:p>
            <a:r>
              <a:rPr lang="en-US" dirty="0"/>
              <a:t>Questions about this project should be directed to the CCRA Program Manager at </a:t>
            </a:r>
            <a:r>
              <a:rPr lang="en-US" dirty="0">
                <a:hlinkClick r:id="rId3"/>
              </a:rPr>
              <a:t>info@ccra-acrc.ca</a:t>
            </a:r>
            <a:r>
              <a:rPr lang="en-US" dirty="0"/>
              <a:t>. </a:t>
            </a:r>
          </a:p>
        </p:txBody>
      </p:sp>
      <p:sp>
        <p:nvSpPr>
          <p:cNvPr id="39938" name="Title 1"/>
          <p:cNvSpPr>
            <a:spLocks noGrp="1"/>
          </p:cNvSpPr>
          <p:nvPr>
            <p:ph type="title"/>
          </p:nvPr>
        </p:nvSpPr>
        <p:spPr/>
        <p:txBody>
          <a:bodyPr/>
          <a:lstStyle/>
          <a:p>
            <a:r>
              <a:rPr lang="en-US" dirty="0"/>
              <a:t>Further Information</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81552E-3726-4822-81B2-0E2AB1C55993}"/>
              </a:ext>
            </a:extLst>
          </p:cNvPr>
          <p:cNvGraphicFramePr>
            <a:graphicFrameLocks noGrp="1"/>
          </p:cNvGraphicFramePr>
          <p:nvPr>
            <p:extLst>
              <p:ext uri="{D42A27DB-BD31-4B8C-83A1-F6EECF244321}">
                <p14:modId xmlns:p14="http://schemas.microsoft.com/office/powerpoint/2010/main" val="2132503045"/>
              </p:ext>
            </p:extLst>
          </p:nvPr>
        </p:nvGraphicFramePr>
        <p:xfrm>
          <a:off x="847078"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15A7E249-5E6D-45EE-985A-2DBE4A95910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4" name="Picture 3">
            <a:extLst>
              <a:ext uri="{FF2B5EF4-FFF2-40B4-BE49-F238E27FC236}">
                <a16:creationId xmlns:a16="http://schemas.microsoft.com/office/drawing/2014/main" id="{3FA0F670-234D-4E58-8307-23B89ECC726A}"/>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5" name="Picture 12" descr="Image result for white email icon">
            <a:extLst>
              <a:ext uri="{FF2B5EF4-FFF2-40B4-BE49-F238E27FC236}">
                <a16:creationId xmlns:a16="http://schemas.microsoft.com/office/drawing/2014/main" id="{47ECE9FC-F3D8-47B0-AB1B-0997D88A9DE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white linkedin icon">
            <a:extLst>
              <a:ext uri="{FF2B5EF4-FFF2-40B4-BE49-F238E27FC236}">
                <a16:creationId xmlns:a16="http://schemas.microsoft.com/office/drawing/2014/main" id="{EEBE05B4-3901-4AFE-9254-86BA583D8A44}"/>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92500" lnSpcReduction="10000"/>
          </a:bodyPr>
          <a:lstStyle/>
          <a:p>
            <a:r>
              <a:rPr lang="en-US" dirty="0"/>
              <a:t>On the basis of present knowledge, between a third to a half of cancers may be preventable. Understanding the risk factors associated with cancer is important to the development of strategies to prevent cancer.</a:t>
            </a:r>
          </a:p>
          <a:p>
            <a:r>
              <a:rPr lang="en-US" dirty="0"/>
              <a:t>While much is known about how to prevent cancer, research is needed to develop and test effective interventions at the structural, organizational, and individual levels. </a:t>
            </a:r>
          </a:p>
          <a:p>
            <a:r>
              <a:rPr lang="en-US" dirty="0"/>
              <a:t>Primary cancer prevention is a critical component to stemming the anticipated rise in the number of cancer cases (largely due to population growth and the aging Canadian population) in the coming decades and is vital to lowering the personal, social and economic costs associated with cancer.</a:t>
            </a:r>
          </a:p>
        </p:txBody>
      </p:sp>
      <p:sp>
        <p:nvSpPr>
          <p:cNvPr id="8194" name="Title 1"/>
          <p:cNvSpPr>
            <a:spLocks noGrp="1"/>
          </p:cNvSpPr>
          <p:nvPr>
            <p:ph type="title"/>
          </p:nvPr>
        </p:nvSpPr>
        <p:spPr/>
        <p:txBody>
          <a:bodyPr/>
          <a:lstStyle/>
          <a:p>
            <a:r>
              <a:rPr lang="en-US" dirty="0"/>
              <a:t>Why report on this investment?</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Canadian Cancer Research Survey (CCRS) was the primary data source. This is a database of over 27,000 research projects funded by 43 governmental and voluntary sector organizations for years 2005 to 2019.</a:t>
            </a:r>
          </a:p>
          <a:p>
            <a:r>
              <a:rPr lang="en-US" dirty="0"/>
              <a:t>3,355 projects were selected based on coding criteria and exclusion criteria (projects were funded by 41 of the 43 organizations). </a:t>
            </a:r>
          </a:p>
          <a:p>
            <a:r>
              <a:rPr lang="en-US" dirty="0"/>
              <a:t>Selected projects were classified according to the three-dimensional cancer risk and prevention research “cube,” which was developed specifically for this work.</a:t>
            </a:r>
          </a:p>
          <a:p>
            <a:endParaRPr lang="en-US" dirty="0"/>
          </a:p>
        </p:txBody>
      </p:sp>
      <p:sp>
        <p:nvSpPr>
          <p:cNvPr id="9218" name="Title 1"/>
          <p:cNvSpPr>
            <a:spLocks noGrp="1"/>
          </p:cNvSpPr>
          <p:nvPr>
            <p:ph type="title"/>
          </p:nvPr>
        </p:nvSpPr>
        <p:spPr/>
        <p:txBody>
          <a:bodyPr/>
          <a:lstStyle/>
          <a:p>
            <a:r>
              <a:rPr lang="en-US" dirty="0"/>
              <a:t>Methodology</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lstStyle/>
          <a:p>
            <a:r>
              <a:rPr lang="en-US" dirty="0"/>
              <a:t>Cancer Risk and Prevention Cube</a:t>
            </a:r>
          </a:p>
        </p:txBody>
      </p:sp>
      <p:sp>
        <p:nvSpPr>
          <p:cNvPr id="5" name="Slide Number Placeholder 4"/>
          <p:cNvSpPr>
            <a:spLocks noGrp="1"/>
          </p:cNvSpPr>
          <p:nvPr>
            <p:ph type="sldNum" sz="quarter" idx="4"/>
          </p:nvPr>
        </p:nvSpPr>
        <p:spPr/>
        <p:txBody>
          <a:bodyPr/>
          <a:lstStyle/>
          <a:p>
            <a:fld id="{536ECFFB-CBEE-41C7-B65C-D7C358030AF8}" type="slidenum">
              <a:rPr lang="en-US" smtClean="0"/>
              <a:pPr/>
              <a:t>5</a:t>
            </a:fld>
            <a:endParaRPr lang="en-US" dirty="0"/>
          </a:p>
        </p:txBody>
      </p:sp>
      <p:pic>
        <p:nvPicPr>
          <p:cNvPr id="3" name="Picture 2">
            <a:extLst>
              <a:ext uri="{FF2B5EF4-FFF2-40B4-BE49-F238E27FC236}">
                <a16:creationId xmlns:a16="http://schemas.microsoft.com/office/drawing/2014/main" id="{49BCA083-9939-4A81-BA2D-AF8414608B04}"/>
              </a:ext>
            </a:extLst>
          </p:cNvPr>
          <p:cNvPicPr>
            <a:picLocks noChangeAspect="1"/>
          </p:cNvPicPr>
          <p:nvPr/>
        </p:nvPicPr>
        <p:blipFill>
          <a:blip r:embed="rId2"/>
          <a:stretch>
            <a:fillRect/>
          </a:stretch>
        </p:blipFill>
        <p:spPr>
          <a:xfrm>
            <a:off x="3296081" y="1619250"/>
            <a:ext cx="5795165" cy="46822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2019.</a:t>
            </a:r>
          </a:p>
          <a:p>
            <a:r>
              <a:rPr lang="en-US" dirty="0"/>
              <a:t>Data were analyzed for three five-year periods: 2005–09, 2010–14, and 2015–19.</a:t>
            </a:r>
          </a:p>
          <a:p>
            <a:r>
              <a:rPr lang="en-US" dirty="0"/>
              <a:t>Budgets of projects that focused on more than cancer prevention were adjusted to reflect the extent of the cancer prevention focus.</a:t>
            </a:r>
          </a:p>
        </p:txBody>
      </p:sp>
      <p:sp>
        <p:nvSpPr>
          <p:cNvPr id="12290" name="Title 1"/>
          <p:cNvSpPr>
            <a:spLocks noGrp="1"/>
          </p:cNvSpPr>
          <p:nvPr>
            <p:ph type="title"/>
          </p:nvPr>
        </p:nvSpPr>
        <p:spPr/>
        <p:txBody>
          <a:bodyPr/>
          <a:lstStyle/>
          <a:p>
            <a:r>
              <a:rPr lang="en-US" dirty="0"/>
              <a:t>Reporting Conventions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report does not include the full investment in research on chronic disease risk and prevention – the focus here is on cancer.</a:t>
            </a:r>
          </a:p>
          <a:p>
            <a:r>
              <a:rPr lang="en-US" dirty="0"/>
              <a:t>Investments in intramural cancer prevention research being conducted by federal, provincial and municipal governments/agencies or by universities, hospitals, cancer centres, schools, and community organizations were not captured. </a:t>
            </a:r>
          </a:p>
          <a:p>
            <a:r>
              <a:rPr lang="en-US" dirty="0"/>
              <a:t>Investment figures for British Columbia may under-represent the cancer prevention investment for the province because the BC Cancer Agency and its Foundation did not contribute data to the CCRS during the reporting period.</a:t>
            </a:r>
          </a:p>
          <a:p>
            <a:r>
              <a:rPr lang="en-US" dirty="0"/>
              <a:t>Investments by industry are not part of the CCRS unless they are partnered dollars for projects funded by data contributors.</a:t>
            </a:r>
          </a:p>
        </p:txBody>
      </p:sp>
      <p:sp>
        <p:nvSpPr>
          <p:cNvPr id="13314" name="Title 1"/>
          <p:cNvSpPr>
            <a:spLocks noGrp="1"/>
          </p:cNvSpPr>
          <p:nvPr>
            <p:ph type="title"/>
          </p:nvPr>
        </p:nvSpPr>
        <p:spPr/>
        <p:txBody>
          <a:bodyPr/>
          <a:lstStyle/>
          <a:p>
            <a:r>
              <a:rPr lang="en-US" dirty="0"/>
              <a:t>Caveats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CA" dirty="0"/>
              <a:t>A total of $806.4M was invested in cancer risk and prevention research from 2005 to 2019. This represented 11% of the overall cancer research investment captured in this report. </a:t>
            </a:r>
          </a:p>
          <a:p>
            <a:r>
              <a:rPr lang="en-CA" dirty="0"/>
              <a:t>Nine funders accounted for 73% of the 15-year investment. The Canadian Institutes of Health Research (CIHR) was the major funder each year and accounted for 30% of the overall 15-year investment. The Canadian Cancer Society (CCS) invested the second highest amount each year, accounting for 14% of the overall 15-year cancer risk and prevention investment.</a:t>
            </a:r>
          </a:p>
          <a:p>
            <a:r>
              <a:rPr lang="en-CA" dirty="0"/>
              <a:t>Investment in </a:t>
            </a:r>
            <a:r>
              <a:rPr lang="en-CA" dirty="0" err="1"/>
              <a:t>CanPath</a:t>
            </a:r>
            <a:r>
              <a:rPr lang="en-CA" dirty="0"/>
              <a:t> (Canadian Partnership for Tomorrow’s Health) by the Canadian Partnership Against Cancer and provincial funders formed a large proportion of the overall investment. As this infrastructure has moved from ‘build’ to ‘maintenance’ mode there has been a corresponding drop in the investment. Likewise, major investments in infrastructure projects administered by the Canada Foundation for Innovation also concluded in the mid-point of the 15 years.</a:t>
            </a:r>
          </a:p>
        </p:txBody>
      </p:sp>
      <p:sp>
        <p:nvSpPr>
          <p:cNvPr id="13314" name="Title 1"/>
          <p:cNvSpPr>
            <a:spLocks noGrp="1"/>
          </p:cNvSpPr>
          <p:nvPr>
            <p:ph type="title"/>
          </p:nvPr>
        </p:nvSpPr>
        <p:spPr/>
        <p:txBody>
          <a:bodyPr/>
          <a:lstStyle/>
          <a:p>
            <a:r>
              <a:rPr lang="en-US" dirty="0"/>
              <a:t>A1. Overall Investment </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A4A5C-EC0C-4B56-B9D8-414E38798DF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dirty="0"/>
          </a:p>
        </p:txBody>
      </p:sp>
      <p:pic>
        <p:nvPicPr>
          <p:cNvPr id="3" name="Picture 2">
            <a:extLst>
              <a:ext uri="{FF2B5EF4-FFF2-40B4-BE49-F238E27FC236}">
                <a16:creationId xmlns:a16="http://schemas.microsoft.com/office/drawing/2014/main" id="{E7059724-8CB0-4397-8381-EA40D0A68FB0}"/>
              </a:ext>
            </a:extLst>
          </p:cNvPr>
          <p:cNvPicPr>
            <a:picLocks noChangeAspect="1"/>
          </p:cNvPicPr>
          <p:nvPr/>
        </p:nvPicPr>
        <p:blipFill>
          <a:blip r:embed="rId2"/>
          <a:stretch>
            <a:fillRect/>
          </a:stretch>
        </p:blipFill>
        <p:spPr>
          <a:xfrm>
            <a:off x="803274" y="503241"/>
            <a:ext cx="10855357" cy="5868984"/>
          </a:xfrm>
          <a:prstGeom prst="rect">
            <a:avLst/>
          </a:prstGeom>
        </p:spPr>
      </p:pic>
    </p:spTree>
    <p:extLst>
      <p:ext uri="{BB962C8B-B14F-4D97-AF65-F5344CB8AC3E}">
        <p14:creationId xmlns:p14="http://schemas.microsoft.com/office/powerpoint/2010/main" val="2178471171"/>
      </p:ext>
    </p:extLst>
  </p:cSld>
  <p:clrMapOvr>
    <a:masterClrMapping/>
  </p:clrMapOvr>
</p:sld>
</file>

<file path=ppt/theme/theme1.xml><?xml version="1.0" encoding="utf-8"?>
<a:theme xmlns:a="http://schemas.openxmlformats.org/drawingml/2006/main" name="Office Theme">
  <a:themeElements>
    <a:clrScheme name="Custom 15">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FAE84"/>
      </a:hlink>
      <a:folHlink>
        <a:srgbClr val="0FAE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1640</Words>
  <Application>Microsoft Office PowerPoint</Application>
  <PresentationFormat>Widescreen</PresentationFormat>
  <Paragraphs>101</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Gill Sans</vt:lpstr>
      <vt:lpstr>Segoe Pro</vt:lpstr>
      <vt:lpstr>Segoe UI</vt:lpstr>
      <vt:lpstr>Wingdings</vt:lpstr>
      <vt:lpstr>Office Theme</vt:lpstr>
      <vt:lpstr>Canada’s Investment in Cancer Risk and Prevention Research, 2005–2019</vt:lpstr>
      <vt:lpstr>Introduction</vt:lpstr>
      <vt:lpstr>Why report on this investment?</vt:lpstr>
      <vt:lpstr>Methodology</vt:lpstr>
      <vt:lpstr>Cancer Risk and Prevention Cube</vt:lpstr>
      <vt:lpstr>Reporting Conventions</vt:lpstr>
      <vt:lpstr>Caveats</vt:lpstr>
      <vt:lpstr>A1. Overall Investment </vt:lpstr>
      <vt:lpstr>PowerPoint Presentation</vt:lpstr>
      <vt:lpstr>PowerPoint Presentation</vt:lpstr>
      <vt:lpstr>A2. Overall Investment</vt:lpstr>
      <vt:lpstr>PowerPoint Presentation</vt:lpstr>
      <vt:lpstr>PowerPoint Presentation</vt:lpstr>
      <vt:lpstr>PowerPoint Presentation</vt:lpstr>
      <vt:lpstr>PowerPoint Presentation</vt:lpstr>
      <vt:lpstr>B. Investment by Risk Factors</vt:lpstr>
      <vt:lpstr>15-year investment by risk factor (%)</vt:lpstr>
      <vt:lpstr>investment by risk factor, Three periods ($M)</vt:lpstr>
      <vt:lpstr>PowerPoint Presentation</vt:lpstr>
      <vt:lpstr>PowerPoint Presentation</vt:lpstr>
      <vt:lpstr>PowerPoint Presentation</vt:lpstr>
      <vt:lpstr>PowerPoint Presentation</vt:lpstr>
      <vt:lpstr>C. Nominated Principal Investigators</vt:lpstr>
      <vt:lpstr>PowerPoint Presentation</vt:lpstr>
      <vt:lpstr>PowerPoint Presentation</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81</cp:revision>
  <dcterms:created xsi:type="dcterms:W3CDTF">2019-03-06T10:58:11Z</dcterms:created>
  <dcterms:modified xsi:type="dcterms:W3CDTF">2021-10-26T23:11:55Z</dcterms:modified>
</cp:coreProperties>
</file>