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44" r:id="rId3"/>
    <p:sldId id="274" r:id="rId4"/>
    <p:sldId id="275" r:id="rId5"/>
    <p:sldId id="277" r:id="rId6"/>
    <p:sldId id="278" r:id="rId7"/>
    <p:sldId id="279" r:id="rId8"/>
    <p:sldId id="318" r:id="rId9"/>
    <p:sldId id="338" r:id="rId10"/>
    <p:sldId id="329" r:id="rId11"/>
    <p:sldId id="326" r:id="rId12"/>
    <p:sldId id="339" r:id="rId13"/>
    <p:sldId id="341" r:id="rId14"/>
    <p:sldId id="334" r:id="rId15"/>
    <p:sldId id="340" r:id="rId16"/>
    <p:sldId id="342" r:id="rId17"/>
    <p:sldId id="348" r:id="rId18"/>
    <p:sldId id="322" r:id="rId19"/>
    <p:sldId id="335" r:id="rId20"/>
    <p:sldId id="345" r:id="rId21"/>
    <p:sldId id="346" r:id="rId22"/>
    <p:sldId id="347" r:id="rId23"/>
    <p:sldId id="323" r:id="rId24"/>
    <p:sldId id="336" r:id="rId25"/>
    <p:sldId id="349" r:id="rId26"/>
    <p:sldId id="337" r:id="rId27"/>
    <p:sldId id="343" r:id="rId28"/>
    <p:sldId id="35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94660"/>
  </p:normalViewPr>
  <p:slideViewPr>
    <p:cSldViewPr snapToGrid="0">
      <p:cViewPr varScale="1">
        <p:scale>
          <a:sx n="67" d="100"/>
          <a:sy n="67" d="100"/>
        </p:scale>
        <p:origin x="692"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0654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8</a:t>
            </a:fld>
            <a:endParaRPr lang="en-US" dirty="0"/>
          </a:p>
        </p:txBody>
      </p:sp>
    </p:spTree>
    <p:extLst>
      <p:ext uri="{BB962C8B-B14F-4D97-AF65-F5344CB8AC3E}">
        <p14:creationId xmlns:p14="http://schemas.microsoft.com/office/powerpoint/2010/main" val="2837119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3001976" y="3259723"/>
            <a:ext cx="6565778"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Points </a:t>
            </a:r>
            <a:r>
              <a:rPr lang="en-US" sz="1600" dirty="0" err="1">
                <a:solidFill>
                  <a:schemeClr val="bg1"/>
                </a:solidFill>
                <a:latin typeface="Segoe UI" panose="020B0502040204020203" pitchFamily="34" charset="0"/>
                <a:ea typeface="Segoe UI" panose="020B0502040204020203" pitchFamily="34" charset="0"/>
                <a:cs typeface="Segoe UI" panose="020B0502040204020203" pitchFamily="34" charset="0"/>
              </a:rPr>
              <a:t>saillants</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 </a:t>
            </a:r>
            <a:r>
              <a:rPr lang="en-US" sz="1600" dirty="0" err="1">
                <a:solidFill>
                  <a:schemeClr val="bg1"/>
                </a:solidFill>
                <a:latin typeface="Segoe UI" panose="020B0502040204020203" pitchFamily="34" charset="0"/>
                <a:ea typeface="Segoe UI" panose="020B0502040204020203" pitchFamily="34" charset="0"/>
                <a:cs typeface="Segoe UI" panose="020B0502040204020203" pitchFamily="34" charset="0"/>
              </a:rPr>
              <a:t>novembre</a:t>
            </a: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 2021</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88" y="5452381"/>
            <a:ext cx="4238657" cy="967154"/>
          </a:xfrm>
          <a:prstGeom prst="rect">
            <a:avLst/>
          </a:prstGeom>
        </p:spPr>
      </p:pic>
      <p:pic>
        <p:nvPicPr>
          <p:cNvPr id="1027" name="Picture 3" descr="shutterstock_618433028">
            <a:extLst>
              <a:ext uri="{FF2B5EF4-FFF2-40B4-BE49-F238E27FC236}">
                <a16:creationId xmlns:a16="http://schemas.microsoft.com/office/drawing/2014/main" id="{EE63146E-AEF5-4F6D-8791-5D92669DB6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t="13394" b="34311"/>
          <a:stretch>
            <a:fillRect/>
          </a:stretch>
        </p:blipFill>
        <p:spPr bwMode="auto">
          <a:xfrm>
            <a:off x="579120" y="-1"/>
            <a:ext cx="11603419" cy="40455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1" name="Picture 10" descr="Text&#10;&#10;Description automatically generated">
            <a:extLst>
              <a:ext uri="{FF2B5EF4-FFF2-40B4-BE49-F238E27FC236}">
                <a16:creationId xmlns:a16="http://schemas.microsoft.com/office/drawing/2014/main" id="{9FE4E0FB-860C-4567-82B8-4AD3CAB757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87164" y="5450215"/>
            <a:ext cx="3083443" cy="1117535"/>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5212"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chemeClr val="accent5"/>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5212"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8792"/>
            <a:ext cx="56270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285212"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Alliance </a:t>
            </a:r>
            <a:r>
              <a:rPr lang="en-US" sz="1400" b="0" i="0" dirty="0" err="1">
                <a:solidFill>
                  <a:srgbClr val="7F7F7F"/>
                </a:solidFill>
                <a:latin typeface="Segoe Pro" panose="020B0502040504020203" pitchFamily="34" charset="0"/>
              </a:rPr>
              <a:t>canadienne</a:t>
            </a:r>
            <a:r>
              <a:rPr lang="en-US" sz="1400" b="0" i="0" dirty="0">
                <a:solidFill>
                  <a:srgbClr val="7F7F7F"/>
                </a:solidFill>
                <a:latin typeface="Segoe Pro" panose="020B0502040504020203" pitchFamily="34" charset="0"/>
              </a:rPr>
              <a:t> pour la recherche sur le cancer </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11/2/2021</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thelancet.com/pdfs/journals/lanonc/PIIS1470-2045(21)00279-5.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ccra-acrc.ca" TargetMode="External"/><Relationship Id="rId2" Type="http://schemas.openxmlformats.org/officeDocument/2006/relationships/hyperlink" Target="http://www.ccra-acrc.c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Autofit/>
          </a:bodyPr>
          <a:lstStyle/>
          <a:p>
            <a:r>
              <a:rPr lang="fr-FR" sz="2500" dirty="0"/>
              <a:t>Investissements dans la recherche sur les facteurs de risque de cancer et la prévention AU CANADA de 2005 à 2019</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1F03E2-5164-45E2-980F-2F1C90C2819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10</a:t>
            </a:fld>
            <a:endParaRPr lang="en-US" dirty="0"/>
          </a:p>
        </p:txBody>
      </p:sp>
      <p:grpSp>
        <p:nvGrpSpPr>
          <p:cNvPr id="11" name="Group 10">
            <a:extLst>
              <a:ext uri="{FF2B5EF4-FFF2-40B4-BE49-F238E27FC236}">
                <a16:creationId xmlns:a16="http://schemas.microsoft.com/office/drawing/2014/main" id="{DDC86707-9B28-46A9-A1CA-0B531E23B382}"/>
              </a:ext>
            </a:extLst>
          </p:cNvPr>
          <p:cNvGrpSpPr/>
          <p:nvPr/>
        </p:nvGrpSpPr>
        <p:grpSpPr>
          <a:xfrm>
            <a:off x="574819" y="1162418"/>
            <a:ext cx="11404609" cy="4897244"/>
            <a:chOff x="574819" y="1162418"/>
            <a:chExt cx="11404609" cy="4897244"/>
          </a:xfrm>
        </p:grpSpPr>
        <p:grpSp>
          <p:nvGrpSpPr>
            <p:cNvPr id="8" name="Group 7">
              <a:extLst>
                <a:ext uri="{FF2B5EF4-FFF2-40B4-BE49-F238E27FC236}">
                  <a16:creationId xmlns:a16="http://schemas.microsoft.com/office/drawing/2014/main" id="{87FA323B-B50F-4309-9D3C-64970FB796A4}"/>
                </a:ext>
              </a:extLst>
            </p:cNvPr>
            <p:cNvGrpSpPr/>
            <p:nvPr/>
          </p:nvGrpSpPr>
          <p:grpSpPr>
            <a:xfrm>
              <a:off x="574819" y="1162418"/>
              <a:ext cx="11404609" cy="3904882"/>
              <a:chOff x="574819" y="1162418"/>
              <a:chExt cx="11404609" cy="3762006"/>
            </a:xfrm>
          </p:grpSpPr>
          <p:pic>
            <p:nvPicPr>
              <p:cNvPr id="7" name="Picture 6">
                <a:extLst>
                  <a:ext uri="{FF2B5EF4-FFF2-40B4-BE49-F238E27FC236}">
                    <a16:creationId xmlns:a16="http://schemas.microsoft.com/office/drawing/2014/main" id="{0607F9FA-A6EA-48A9-B28C-EF773170AF60}"/>
                  </a:ext>
                </a:extLst>
              </p:cNvPr>
              <p:cNvPicPr>
                <a:picLocks/>
              </p:cNvPicPr>
              <p:nvPr/>
            </p:nvPicPr>
            <p:blipFill>
              <a:blip r:embed="rId2"/>
              <a:stretch>
                <a:fillRect/>
              </a:stretch>
            </p:blipFill>
            <p:spPr>
              <a:xfrm>
                <a:off x="4019550" y="2183052"/>
                <a:ext cx="7959878" cy="2741372"/>
              </a:xfrm>
              <a:prstGeom prst="rect">
                <a:avLst/>
              </a:prstGeom>
            </p:spPr>
          </p:pic>
          <p:pic>
            <p:nvPicPr>
              <p:cNvPr id="4" name="Picture 3">
                <a:extLst>
                  <a:ext uri="{FF2B5EF4-FFF2-40B4-BE49-F238E27FC236}">
                    <a16:creationId xmlns:a16="http://schemas.microsoft.com/office/drawing/2014/main" id="{AFF75171-9CFC-4F3D-90DF-6C41A8EC52BA}"/>
                  </a:ext>
                </a:extLst>
              </p:cNvPr>
              <p:cNvPicPr>
                <a:picLocks noChangeAspect="1"/>
              </p:cNvPicPr>
              <p:nvPr/>
            </p:nvPicPr>
            <p:blipFill>
              <a:blip r:embed="rId3"/>
              <a:stretch>
                <a:fillRect/>
              </a:stretch>
            </p:blipFill>
            <p:spPr>
              <a:xfrm>
                <a:off x="574819" y="2025649"/>
                <a:ext cx="11404609" cy="2898775"/>
              </a:xfrm>
              <a:prstGeom prst="rect">
                <a:avLst/>
              </a:prstGeom>
            </p:spPr>
          </p:pic>
          <p:pic>
            <p:nvPicPr>
              <p:cNvPr id="6" name="Picture 5">
                <a:extLst>
                  <a:ext uri="{FF2B5EF4-FFF2-40B4-BE49-F238E27FC236}">
                    <a16:creationId xmlns:a16="http://schemas.microsoft.com/office/drawing/2014/main" id="{A6A375DA-D10F-483E-B9C5-7905374D5921}"/>
                  </a:ext>
                </a:extLst>
              </p:cNvPr>
              <p:cNvPicPr>
                <a:picLocks noChangeAspect="1"/>
              </p:cNvPicPr>
              <p:nvPr/>
            </p:nvPicPr>
            <p:blipFill>
              <a:blip r:embed="rId4"/>
              <a:stretch>
                <a:fillRect/>
              </a:stretch>
            </p:blipFill>
            <p:spPr>
              <a:xfrm>
                <a:off x="654051" y="1162418"/>
                <a:ext cx="10204450" cy="502016"/>
              </a:xfrm>
              <a:prstGeom prst="rect">
                <a:avLst/>
              </a:prstGeom>
            </p:spPr>
          </p:pic>
        </p:grpSp>
        <p:pic>
          <p:nvPicPr>
            <p:cNvPr id="10" name="Picture 9">
              <a:extLst>
                <a:ext uri="{FF2B5EF4-FFF2-40B4-BE49-F238E27FC236}">
                  <a16:creationId xmlns:a16="http://schemas.microsoft.com/office/drawing/2014/main" id="{37520652-4C65-4340-9075-CE4FC72C31C2}"/>
                </a:ext>
              </a:extLst>
            </p:cNvPr>
            <p:cNvPicPr>
              <a:picLocks noChangeAspect="1"/>
            </p:cNvPicPr>
            <p:nvPr/>
          </p:nvPicPr>
          <p:blipFill>
            <a:blip r:embed="rId5"/>
            <a:stretch>
              <a:fillRect/>
            </a:stretch>
          </p:blipFill>
          <p:spPr>
            <a:xfrm>
              <a:off x="781050" y="5765350"/>
              <a:ext cx="7858126" cy="294312"/>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fr-FR" sz="2000" dirty="0"/>
              <a:t>Bien que l’investissement dans la recherche interventionnelle ait été plus faible en 2019 qu’au cours des années du milieu de la période de 15 ans, il a représenté une part plus importante de l’investissement au cours de la période de 2015 à 2019.</a:t>
            </a:r>
          </a:p>
          <a:p>
            <a:r>
              <a:rPr lang="fr-CA" sz="2000" dirty="0"/>
              <a:t>Les investissements importants dans les infrastructures qui ont pris fin avant la dernière période de cinq ans ont conduit à une baisse des investissements consacrés à la recherche sur le lien de causalité avec le cancer et à la recherche sur les interventions de prévention.</a:t>
            </a:r>
            <a:endParaRPr lang="fr-FR" sz="2000" dirty="0"/>
          </a:p>
          <a:p>
            <a:r>
              <a:rPr lang="fr-FR" sz="2000" dirty="0"/>
              <a:t>L’investissement propre à un siège de cancer représentait près de 60 % de l’investissement global. L’investissement par siège de cancer a varié selon la période, avec des baisses significatives de l’investissement dans le cancer du sein et le cancer colorectal. </a:t>
            </a:r>
          </a:p>
          <a:p>
            <a:r>
              <a:rPr lang="fr-FR" sz="2000" dirty="0"/>
              <a:t>L’investissement global par habitant dans la recherche sur le risque et la prévention du cancer était de 1,04 $ en 2019. Les taux par habitant ont été variables d’une période à l’autre, avec les diminutions de financement pour les cohortes provinciales fondatrices de </a:t>
            </a:r>
            <a:r>
              <a:rPr lang="fr-FR" sz="2000" dirty="0" err="1"/>
              <a:t>CanPath</a:t>
            </a:r>
            <a:r>
              <a:rPr lang="fr-FR" sz="2000" dirty="0"/>
              <a:t>.</a:t>
            </a:r>
            <a:endParaRPr lang="en-CA" sz="2000" dirty="0"/>
          </a:p>
        </p:txBody>
      </p:sp>
      <p:sp>
        <p:nvSpPr>
          <p:cNvPr id="13314" name="Title 1"/>
          <p:cNvSpPr>
            <a:spLocks noGrp="1"/>
          </p:cNvSpPr>
          <p:nvPr>
            <p:ph type="title"/>
          </p:nvPr>
        </p:nvSpPr>
        <p:spPr/>
        <p:txBody>
          <a:bodyPr/>
          <a:lstStyle/>
          <a:p>
            <a:r>
              <a:rPr lang="en-US" dirty="0"/>
              <a:t>A2. </a:t>
            </a:r>
            <a:r>
              <a:rPr lang="en-US" dirty="0" err="1"/>
              <a:t>InvestISSEment</a:t>
            </a:r>
            <a:r>
              <a:rPr lang="en-US" dirty="0"/>
              <a:t> GLOBAL</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D4D201-C717-43BC-9BD1-18221E9F178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12</a:t>
            </a:fld>
            <a:endParaRPr lang="en-US" dirty="0"/>
          </a:p>
        </p:txBody>
      </p:sp>
      <p:pic>
        <p:nvPicPr>
          <p:cNvPr id="3" name="Picture 2">
            <a:extLst>
              <a:ext uri="{FF2B5EF4-FFF2-40B4-BE49-F238E27FC236}">
                <a16:creationId xmlns:a16="http://schemas.microsoft.com/office/drawing/2014/main" id="{C2795972-3577-40DF-9CCF-76660E1137DC}"/>
              </a:ext>
            </a:extLst>
          </p:cNvPr>
          <p:cNvPicPr>
            <a:picLocks noChangeAspect="1"/>
          </p:cNvPicPr>
          <p:nvPr/>
        </p:nvPicPr>
        <p:blipFill>
          <a:blip r:embed="rId2"/>
          <a:stretch>
            <a:fillRect/>
          </a:stretch>
        </p:blipFill>
        <p:spPr>
          <a:xfrm>
            <a:off x="828674" y="644524"/>
            <a:ext cx="9134475" cy="5805025"/>
          </a:xfrm>
          <a:prstGeom prst="rect">
            <a:avLst/>
          </a:prstGeom>
        </p:spPr>
      </p:pic>
    </p:spTree>
    <p:extLst>
      <p:ext uri="{BB962C8B-B14F-4D97-AF65-F5344CB8AC3E}">
        <p14:creationId xmlns:p14="http://schemas.microsoft.com/office/powerpoint/2010/main" val="3232150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DCA51E-75ED-4DEC-BC9C-152459155AE9}"/>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13</a:t>
            </a:fld>
            <a:endParaRPr lang="en-US" dirty="0"/>
          </a:p>
        </p:txBody>
      </p:sp>
      <p:pic>
        <p:nvPicPr>
          <p:cNvPr id="4" name="Picture 3">
            <a:extLst>
              <a:ext uri="{FF2B5EF4-FFF2-40B4-BE49-F238E27FC236}">
                <a16:creationId xmlns:a16="http://schemas.microsoft.com/office/drawing/2014/main" id="{90229D01-278F-488B-93D1-BA00FF764C7B}"/>
              </a:ext>
            </a:extLst>
          </p:cNvPr>
          <p:cNvPicPr>
            <a:picLocks noChangeAspect="1"/>
          </p:cNvPicPr>
          <p:nvPr/>
        </p:nvPicPr>
        <p:blipFill>
          <a:blip r:embed="rId2"/>
          <a:stretch>
            <a:fillRect/>
          </a:stretch>
        </p:blipFill>
        <p:spPr>
          <a:xfrm>
            <a:off x="819150" y="685803"/>
            <a:ext cx="10659252" cy="5686421"/>
          </a:xfrm>
          <a:prstGeom prst="rect">
            <a:avLst/>
          </a:prstGeom>
        </p:spPr>
      </p:pic>
    </p:spTree>
    <p:extLst>
      <p:ext uri="{BB962C8B-B14F-4D97-AF65-F5344CB8AC3E}">
        <p14:creationId xmlns:p14="http://schemas.microsoft.com/office/powerpoint/2010/main" val="804302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B0FA2F-10A1-449B-B0A1-B7C4D87E13D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dirty="0"/>
          </a:p>
        </p:txBody>
      </p:sp>
      <p:pic>
        <p:nvPicPr>
          <p:cNvPr id="3" name="Picture 2">
            <a:extLst>
              <a:ext uri="{FF2B5EF4-FFF2-40B4-BE49-F238E27FC236}">
                <a16:creationId xmlns:a16="http://schemas.microsoft.com/office/drawing/2014/main" id="{0B21C315-C75B-47F0-853D-E54CA43353B5}"/>
              </a:ext>
            </a:extLst>
          </p:cNvPr>
          <p:cNvPicPr>
            <a:picLocks noChangeAspect="1"/>
          </p:cNvPicPr>
          <p:nvPr/>
        </p:nvPicPr>
        <p:blipFill>
          <a:blip r:embed="rId2"/>
          <a:stretch>
            <a:fillRect/>
          </a:stretch>
        </p:blipFill>
        <p:spPr>
          <a:xfrm>
            <a:off x="803275" y="685803"/>
            <a:ext cx="6483350" cy="5709219"/>
          </a:xfrm>
          <a:prstGeom prst="rect">
            <a:avLst/>
          </a:prstGeom>
        </p:spPr>
      </p:pic>
    </p:spTree>
    <p:extLst>
      <p:ext uri="{BB962C8B-B14F-4D97-AF65-F5344CB8AC3E}">
        <p14:creationId xmlns:p14="http://schemas.microsoft.com/office/powerpoint/2010/main" val="121566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4FF1E5-D8D4-4CC2-BD8C-0564F498906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15</a:t>
            </a:fld>
            <a:endParaRPr lang="en-US" dirty="0"/>
          </a:p>
        </p:txBody>
      </p:sp>
      <p:pic>
        <p:nvPicPr>
          <p:cNvPr id="2" name="Picture 1">
            <a:extLst>
              <a:ext uri="{FF2B5EF4-FFF2-40B4-BE49-F238E27FC236}">
                <a16:creationId xmlns:a16="http://schemas.microsoft.com/office/drawing/2014/main" id="{6FE1757C-0BED-4EBF-93A5-559506A5E886}"/>
              </a:ext>
            </a:extLst>
          </p:cNvPr>
          <p:cNvPicPr>
            <a:picLocks noChangeAspect="1"/>
          </p:cNvPicPr>
          <p:nvPr/>
        </p:nvPicPr>
        <p:blipFill>
          <a:blip r:embed="rId2"/>
          <a:stretch>
            <a:fillRect/>
          </a:stretch>
        </p:blipFill>
        <p:spPr>
          <a:xfrm>
            <a:off x="835025" y="503241"/>
            <a:ext cx="7493000" cy="6045200"/>
          </a:xfrm>
          <a:prstGeom prst="rect">
            <a:avLst/>
          </a:prstGeom>
        </p:spPr>
      </p:pic>
    </p:spTree>
    <p:extLst>
      <p:ext uri="{BB962C8B-B14F-4D97-AF65-F5344CB8AC3E}">
        <p14:creationId xmlns:p14="http://schemas.microsoft.com/office/powerpoint/2010/main" val="119091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fr-FR" dirty="0"/>
              <a:t>Au cours des 15 années, l’investissement dans la recherche a été le plus élevé pour la recherche axée sur les susceptibilités génétiques, les agents infectieux et le tabac. En 2019, la répartition a légèrement changé de sorte que les agents infectieux (21 %) ont dépassé les susceptibilités génétiques (20 %). Le tabac a représenté 15 % de l’investissement en 2019.</a:t>
            </a:r>
          </a:p>
          <a:p>
            <a:r>
              <a:rPr lang="fr-FR" dirty="0"/>
              <a:t>La recherche sur le risque de cancer et la prévention axée sur l’alcool représente moins de 1 % des investissements (toutes années confondues). Un rapport récent publié dans le </a:t>
            </a:r>
            <a:r>
              <a:rPr lang="en-US" i="1" dirty="0">
                <a:hlinkClick r:id="rId2"/>
              </a:rPr>
              <a:t>Lancet Oncology</a:t>
            </a:r>
            <a:r>
              <a:rPr lang="en-US" dirty="0"/>
              <a:t> </a:t>
            </a:r>
            <a:r>
              <a:rPr lang="fr-FR" dirty="0"/>
              <a:t>estime que 4 % des nouveaux cas de cancer dans le monde sont liés à la consommation d’alcool. </a:t>
            </a:r>
          </a:p>
          <a:p>
            <a:r>
              <a:rPr lang="fr-FR" dirty="0"/>
              <a:t>L’investissement par axe de recherche pour chaque facteur de risque est présenté. </a:t>
            </a:r>
            <a:endParaRPr lang="en-US" dirty="0"/>
          </a:p>
        </p:txBody>
      </p:sp>
      <p:sp>
        <p:nvSpPr>
          <p:cNvPr id="20482" name="Title 1"/>
          <p:cNvSpPr>
            <a:spLocks noGrp="1"/>
          </p:cNvSpPr>
          <p:nvPr>
            <p:ph type="title"/>
          </p:nvPr>
        </p:nvSpPr>
        <p:spPr/>
        <p:txBody>
          <a:bodyPr/>
          <a:lstStyle/>
          <a:p>
            <a:r>
              <a:rPr lang="en-US" dirty="0"/>
              <a:t>B. </a:t>
            </a:r>
            <a:r>
              <a:rPr lang="fr-FR" dirty="0"/>
              <a:t>Investissement par facteur de risque</a:t>
            </a:r>
            <a:endParaRPr lang="en-US" dirty="0"/>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727A49-205C-4E63-ACE7-3988154FD94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17</a:t>
            </a:fld>
            <a:endParaRPr lang="en-US" dirty="0"/>
          </a:p>
        </p:txBody>
      </p:sp>
      <p:pic>
        <p:nvPicPr>
          <p:cNvPr id="3" name="Picture 2">
            <a:extLst>
              <a:ext uri="{FF2B5EF4-FFF2-40B4-BE49-F238E27FC236}">
                <a16:creationId xmlns:a16="http://schemas.microsoft.com/office/drawing/2014/main" id="{0BCE33C1-9700-4626-953B-FDB7AED2BBD5}"/>
              </a:ext>
            </a:extLst>
          </p:cNvPr>
          <p:cNvPicPr>
            <a:picLocks noChangeAspect="1"/>
          </p:cNvPicPr>
          <p:nvPr/>
        </p:nvPicPr>
        <p:blipFill rotWithShape="1">
          <a:blip r:embed="rId2"/>
          <a:srcRect r="13672"/>
          <a:stretch/>
        </p:blipFill>
        <p:spPr>
          <a:xfrm>
            <a:off x="771525" y="503242"/>
            <a:ext cx="10372725" cy="5877264"/>
          </a:xfrm>
          <a:prstGeom prst="rect">
            <a:avLst/>
          </a:prstGeom>
        </p:spPr>
      </p:pic>
    </p:spTree>
    <p:extLst>
      <p:ext uri="{BB962C8B-B14F-4D97-AF65-F5344CB8AC3E}">
        <p14:creationId xmlns:p14="http://schemas.microsoft.com/office/powerpoint/2010/main" val="3510219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9C11FD9-94B0-4904-AD07-10A6CDB73A21}"/>
              </a:ext>
            </a:extLst>
          </p:cNvPr>
          <p:cNvPicPr>
            <a:picLocks/>
          </p:cNvPicPr>
          <p:nvPr/>
        </p:nvPicPr>
        <p:blipFill>
          <a:blip r:embed="rId2"/>
          <a:stretch>
            <a:fillRect/>
          </a:stretch>
        </p:blipFill>
        <p:spPr>
          <a:xfrm>
            <a:off x="1273174" y="3810000"/>
            <a:ext cx="9823737" cy="2413000"/>
          </a:xfrm>
          <a:prstGeom prst="rect">
            <a:avLst/>
          </a:prstGeom>
        </p:spPr>
      </p:pic>
      <p:sp>
        <p:nvSpPr>
          <p:cNvPr id="2" name="Slide Number Placeholder 1">
            <a:extLst>
              <a:ext uri="{FF2B5EF4-FFF2-40B4-BE49-F238E27FC236}">
                <a16:creationId xmlns:a16="http://schemas.microsoft.com/office/drawing/2014/main" id="{13D741A8-D6A5-40E5-A774-D9AC486BED9E}"/>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18</a:t>
            </a:fld>
            <a:endParaRPr lang="en-US" dirty="0"/>
          </a:p>
        </p:txBody>
      </p:sp>
      <p:pic>
        <p:nvPicPr>
          <p:cNvPr id="3" name="Picture 2">
            <a:extLst>
              <a:ext uri="{FF2B5EF4-FFF2-40B4-BE49-F238E27FC236}">
                <a16:creationId xmlns:a16="http://schemas.microsoft.com/office/drawing/2014/main" id="{DBFCD56C-F671-4080-8D75-169F8D9F9CB4}"/>
              </a:ext>
            </a:extLst>
          </p:cNvPr>
          <p:cNvPicPr>
            <a:picLocks noChangeAspect="1"/>
          </p:cNvPicPr>
          <p:nvPr/>
        </p:nvPicPr>
        <p:blipFill>
          <a:blip r:embed="rId3"/>
          <a:stretch>
            <a:fillRect/>
          </a:stretch>
        </p:blipFill>
        <p:spPr>
          <a:xfrm>
            <a:off x="701962" y="1206500"/>
            <a:ext cx="10394950" cy="5016500"/>
          </a:xfrm>
          <a:prstGeom prst="rect">
            <a:avLst/>
          </a:prstGeom>
        </p:spPr>
      </p:pic>
      <p:sp>
        <p:nvSpPr>
          <p:cNvPr id="7" name="TextBox 6">
            <a:extLst>
              <a:ext uri="{FF2B5EF4-FFF2-40B4-BE49-F238E27FC236}">
                <a16:creationId xmlns:a16="http://schemas.microsoft.com/office/drawing/2014/main" id="{1993D9E3-BD24-438E-A78F-26E14D389422}"/>
              </a:ext>
            </a:extLst>
          </p:cNvPr>
          <p:cNvSpPr txBox="1"/>
          <p:nvPr/>
        </p:nvSpPr>
        <p:spPr>
          <a:xfrm>
            <a:off x="581024" y="630210"/>
            <a:ext cx="8858251" cy="400110"/>
          </a:xfrm>
          <a:prstGeom prst="rect">
            <a:avLst/>
          </a:prstGeom>
          <a:noFill/>
        </p:spPr>
        <p:txBody>
          <a:bodyPr wrap="square">
            <a:spAutoFit/>
          </a:bodyPr>
          <a:lstStyle/>
          <a:p>
            <a:r>
              <a:rPr lang="en-US" sz="2000" b="1" dirty="0">
                <a:solidFill>
                  <a:schemeClr val="bg1">
                    <a:lumMod val="50000"/>
                  </a:schemeClr>
                </a:solidFill>
                <a:latin typeface="Segoe UI" panose="020B0502040204020203" pitchFamily="34" charset="0"/>
                <a:cs typeface="Segoe UI" panose="020B0502040204020203" pitchFamily="34" charset="0"/>
              </a:rPr>
              <a:t>INVESTISSEMENT PAR FACTEUR DE RISQUE, TROIS PÉRIODES (M$)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D7A964-40F9-42BE-8D4A-2904715B1CC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19</a:t>
            </a:fld>
            <a:endParaRPr lang="en-US" dirty="0"/>
          </a:p>
        </p:txBody>
      </p:sp>
      <p:sp>
        <p:nvSpPr>
          <p:cNvPr id="5" name="TextBox 4">
            <a:extLst>
              <a:ext uri="{FF2B5EF4-FFF2-40B4-BE49-F238E27FC236}">
                <a16:creationId xmlns:a16="http://schemas.microsoft.com/office/drawing/2014/main" id="{574C4D2B-C1F6-4F6C-B245-C0D63B355237}"/>
              </a:ext>
            </a:extLst>
          </p:cNvPr>
          <p:cNvSpPr txBox="1"/>
          <p:nvPr/>
        </p:nvSpPr>
        <p:spPr>
          <a:xfrm>
            <a:off x="798990" y="271362"/>
            <a:ext cx="10760740"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INVESTISSEMENT PAR FACTEUR DE RISQUE ET SUJET DE RECHERCHE, TROIS PÉRIODES (M$)</a:t>
            </a:r>
          </a:p>
        </p:txBody>
      </p:sp>
      <p:sp>
        <p:nvSpPr>
          <p:cNvPr id="8" name="TextBox 7">
            <a:extLst>
              <a:ext uri="{FF2B5EF4-FFF2-40B4-BE49-F238E27FC236}">
                <a16:creationId xmlns:a16="http://schemas.microsoft.com/office/drawing/2014/main" id="{2620754B-7033-4860-A2FA-AE94F7684789}"/>
              </a:ext>
            </a:extLst>
          </p:cNvPr>
          <p:cNvSpPr txBox="1"/>
          <p:nvPr/>
        </p:nvSpPr>
        <p:spPr>
          <a:xfrm>
            <a:off x="9786222" y="1644640"/>
            <a:ext cx="1705907" cy="2308324"/>
          </a:xfrm>
          <a:prstGeom prst="rect">
            <a:avLst/>
          </a:prstGeom>
          <a:noFill/>
        </p:spPr>
        <p:txBody>
          <a:bodyPr wrap="square">
            <a:spAutoFit/>
          </a:bodyPr>
          <a:lstStyle/>
          <a:p>
            <a:r>
              <a:rPr lang="fr-FR" sz="1600" dirty="0">
                <a:latin typeface="Segoe UI" panose="020B0502040204020203" pitchFamily="34" charset="0"/>
                <a:cs typeface="Segoe UI" panose="020B0502040204020203" pitchFamily="34" charset="0"/>
              </a:rPr>
              <a:t>Les axes varient en fonction du facteur de risque, de sorte que la hauteur des barres d’un graphique à l’autre n’est pas comparable.</a:t>
            </a:r>
            <a:endParaRPr lang="en-US" sz="1600" dirty="0">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72255A48-730F-442B-B3F8-B0C9C79A0E63}"/>
              </a:ext>
            </a:extLst>
          </p:cNvPr>
          <p:cNvPicPr>
            <a:picLocks noChangeAspect="1"/>
          </p:cNvPicPr>
          <p:nvPr/>
        </p:nvPicPr>
        <p:blipFill rotWithShape="1">
          <a:blip r:embed="rId2"/>
          <a:srcRect l="3588"/>
          <a:stretch/>
        </p:blipFill>
        <p:spPr>
          <a:xfrm>
            <a:off x="798990" y="685804"/>
            <a:ext cx="8832234" cy="5851517"/>
          </a:xfrm>
          <a:prstGeom prst="rect">
            <a:avLst/>
          </a:prstGeom>
        </p:spPr>
      </p:pic>
    </p:spTree>
    <p:extLst>
      <p:ext uri="{BB962C8B-B14F-4D97-AF65-F5344CB8AC3E}">
        <p14:creationId xmlns:p14="http://schemas.microsoft.com/office/powerpoint/2010/main" val="37194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55000" lnSpcReduction="20000"/>
          </a:bodyPr>
          <a:lstStyle/>
          <a:p>
            <a:r>
              <a:rPr lang="fr-FR" dirty="0"/>
              <a:t>L’ACRC est un regroupement d’organisations qui, ensemble, financent la majeure partie des recherches sur le cancer au Canada. Ces recherches permettront d’améliorer la prévention, le diagnostic et le traitement du cancer et d’augmenter les chances de survie des patients. </a:t>
            </a:r>
          </a:p>
          <a:p>
            <a:r>
              <a:rPr lang="fr-FR" dirty="0"/>
              <a:t>L’Alliance est composée de membres des agences et des programmes fédéraux de financement de la recherche, des organismes provinciaux de recherche sur le cancer, des organismes provinciaux de traitement du cancer, des organismes de bienfaisance et d’autres associations bénévoles. </a:t>
            </a:r>
          </a:p>
          <a:p>
            <a:r>
              <a:rPr lang="fr-FR" dirty="0"/>
              <a:t>Les membres de l’Alliance sont mus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r>
              <a:rPr lang="fr-FR" dirty="0"/>
              <a:t>Le bureau administratif de l’Alliance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l’incidence du cancer, de faire diminuer la probabilité de décès dus au cancer au sein de la population canadienne et d’améliorer la qualité de vie des personnes touchées par la maladie. Le Partenariat s’engage à améliorer le milieu de la recherche sur le cancer au Canada grâce à son soutien de l’ACRC et du rôle de celle-ci en matière de coordination du système de financement de la recherche sur le cancer. En tant que membre et bailleur de fonds de l’ACRC, le Partenariat collabore avec les autres organisations membres pour rendre possible la stratégie de recherche sur le cancer au Canada.</a:t>
            </a:r>
            <a:endParaRPr lang="en-US" dirty="0"/>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342805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D47CB0-0FA2-482B-B883-A18D486D726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sp>
        <p:nvSpPr>
          <p:cNvPr id="5" name="TextBox 4">
            <a:extLst>
              <a:ext uri="{FF2B5EF4-FFF2-40B4-BE49-F238E27FC236}">
                <a16:creationId xmlns:a16="http://schemas.microsoft.com/office/drawing/2014/main" id="{75748C22-1656-4CBC-9151-1C279426B77A}"/>
              </a:ext>
            </a:extLst>
          </p:cNvPr>
          <p:cNvSpPr txBox="1"/>
          <p:nvPr/>
        </p:nvSpPr>
        <p:spPr>
          <a:xfrm>
            <a:off x="798990" y="271362"/>
            <a:ext cx="10760740"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INVESTISSEMENT PAR FACTEUR DE RISQUE ET SUJET DE RECHERCHE, TROIS PÉRIODES (M$)</a:t>
            </a:r>
          </a:p>
        </p:txBody>
      </p:sp>
      <p:sp>
        <p:nvSpPr>
          <p:cNvPr id="8" name="TextBox 7">
            <a:extLst>
              <a:ext uri="{FF2B5EF4-FFF2-40B4-BE49-F238E27FC236}">
                <a16:creationId xmlns:a16="http://schemas.microsoft.com/office/drawing/2014/main" id="{460E6407-6D2C-411A-A685-FEC84F38D57B}"/>
              </a:ext>
            </a:extLst>
          </p:cNvPr>
          <p:cNvSpPr txBox="1"/>
          <p:nvPr/>
        </p:nvSpPr>
        <p:spPr>
          <a:xfrm>
            <a:off x="9788259" y="1568440"/>
            <a:ext cx="1705907" cy="2308324"/>
          </a:xfrm>
          <a:prstGeom prst="rect">
            <a:avLst/>
          </a:prstGeom>
          <a:noFill/>
        </p:spPr>
        <p:txBody>
          <a:bodyPr wrap="square">
            <a:spAutoFit/>
          </a:bodyPr>
          <a:lstStyle/>
          <a:p>
            <a:r>
              <a:rPr lang="fr-FR" sz="1600" dirty="0">
                <a:latin typeface="Segoe UI" panose="020B0502040204020203" pitchFamily="34" charset="0"/>
                <a:cs typeface="Segoe UI" panose="020B0502040204020203" pitchFamily="34" charset="0"/>
              </a:rPr>
              <a:t>Les axes varient en fonction du facteur de risque, de sorte que la hauteur des barres d’un graphique à l’autre n’est pas comparable.</a:t>
            </a:r>
            <a:endParaRPr lang="en-US" sz="1600" dirty="0">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711D8FE8-6C01-48EB-A755-96792DFD994D}"/>
              </a:ext>
            </a:extLst>
          </p:cNvPr>
          <p:cNvPicPr>
            <a:picLocks noChangeAspect="1"/>
          </p:cNvPicPr>
          <p:nvPr/>
        </p:nvPicPr>
        <p:blipFill rotWithShape="1">
          <a:blip r:embed="rId2"/>
          <a:srcRect l="3609"/>
          <a:stretch/>
        </p:blipFill>
        <p:spPr>
          <a:xfrm>
            <a:off x="798989" y="609915"/>
            <a:ext cx="8964135" cy="5871976"/>
          </a:xfrm>
          <a:prstGeom prst="rect">
            <a:avLst/>
          </a:prstGeom>
        </p:spPr>
      </p:pic>
    </p:spTree>
    <p:extLst>
      <p:ext uri="{BB962C8B-B14F-4D97-AF65-F5344CB8AC3E}">
        <p14:creationId xmlns:p14="http://schemas.microsoft.com/office/powerpoint/2010/main" val="2866453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5264DC-EB6A-47C6-9AC2-699474D08B3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21</a:t>
            </a:fld>
            <a:endParaRPr lang="en-US" dirty="0"/>
          </a:p>
        </p:txBody>
      </p:sp>
      <p:sp>
        <p:nvSpPr>
          <p:cNvPr id="5" name="TextBox 4">
            <a:extLst>
              <a:ext uri="{FF2B5EF4-FFF2-40B4-BE49-F238E27FC236}">
                <a16:creationId xmlns:a16="http://schemas.microsoft.com/office/drawing/2014/main" id="{81AE71DF-563D-473D-B338-A41680B4DD41}"/>
              </a:ext>
            </a:extLst>
          </p:cNvPr>
          <p:cNvSpPr txBox="1"/>
          <p:nvPr/>
        </p:nvSpPr>
        <p:spPr>
          <a:xfrm>
            <a:off x="798990" y="271362"/>
            <a:ext cx="10760740"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INVESTISSEMENT PAR FACTEUR DE RISQUE ET SUJET DE RECHERCHE, TROIS PÉRIODES (M$)</a:t>
            </a:r>
          </a:p>
        </p:txBody>
      </p:sp>
      <p:sp>
        <p:nvSpPr>
          <p:cNvPr id="7" name="TextBox 6">
            <a:extLst>
              <a:ext uri="{FF2B5EF4-FFF2-40B4-BE49-F238E27FC236}">
                <a16:creationId xmlns:a16="http://schemas.microsoft.com/office/drawing/2014/main" id="{DF4A2D8F-BE55-4BB7-9B13-C119633A03DC}"/>
              </a:ext>
            </a:extLst>
          </p:cNvPr>
          <p:cNvSpPr txBox="1"/>
          <p:nvPr/>
        </p:nvSpPr>
        <p:spPr>
          <a:xfrm>
            <a:off x="9788272" y="1616065"/>
            <a:ext cx="1705907" cy="2308324"/>
          </a:xfrm>
          <a:prstGeom prst="rect">
            <a:avLst/>
          </a:prstGeom>
          <a:noFill/>
        </p:spPr>
        <p:txBody>
          <a:bodyPr wrap="square">
            <a:spAutoFit/>
          </a:bodyPr>
          <a:lstStyle/>
          <a:p>
            <a:r>
              <a:rPr lang="fr-FR" sz="1600" dirty="0">
                <a:latin typeface="Segoe UI" panose="020B0502040204020203" pitchFamily="34" charset="0"/>
                <a:cs typeface="Segoe UI" panose="020B0502040204020203" pitchFamily="34" charset="0"/>
              </a:rPr>
              <a:t>Les axes varient en fonction du facteur de risque, de sorte que la hauteur des barres d’un graphique à l’autre n’est pas comparable.</a:t>
            </a:r>
            <a:endParaRPr lang="en-US" sz="1600" dirty="0">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FDA57B01-B30B-440D-89C2-AC1E8E3A6714}"/>
              </a:ext>
            </a:extLst>
          </p:cNvPr>
          <p:cNvPicPr>
            <a:picLocks noChangeAspect="1"/>
          </p:cNvPicPr>
          <p:nvPr/>
        </p:nvPicPr>
        <p:blipFill>
          <a:blip r:embed="rId2"/>
          <a:stretch>
            <a:fillRect/>
          </a:stretch>
        </p:blipFill>
        <p:spPr>
          <a:xfrm>
            <a:off x="876300" y="609916"/>
            <a:ext cx="8911972" cy="5819459"/>
          </a:xfrm>
          <a:prstGeom prst="rect">
            <a:avLst/>
          </a:prstGeom>
        </p:spPr>
      </p:pic>
    </p:spTree>
    <p:extLst>
      <p:ext uri="{BB962C8B-B14F-4D97-AF65-F5344CB8AC3E}">
        <p14:creationId xmlns:p14="http://schemas.microsoft.com/office/powerpoint/2010/main" val="295300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5264DC-EB6A-47C6-9AC2-699474D08B3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sp>
        <p:nvSpPr>
          <p:cNvPr id="5" name="TextBox 4">
            <a:extLst>
              <a:ext uri="{FF2B5EF4-FFF2-40B4-BE49-F238E27FC236}">
                <a16:creationId xmlns:a16="http://schemas.microsoft.com/office/drawing/2014/main" id="{B16A030A-982E-4375-BFDF-983A87F008EA}"/>
              </a:ext>
            </a:extLst>
          </p:cNvPr>
          <p:cNvSpPr txBox="1"/>
          <p:nvPr/>
        </p:nvSpPr>
        <p:spPr>
          <a:xfrm>
            <a:off x="798990" y="271362"/>
            <a:ext cx="10760740" cy="338554"/>
          </a:xfrm>
          <a:prstGeom prst="rect">
            <a:avLst/>
          </a:prstGeom>
          <a:noFill/>
        </p:spPr>
        <p:txBody>
          <a:bodyPr wrap="square" rtlCol="0">
            <a:spAutoFit/>
          </a:bodyPr>
          <a:lstStyle/>
          <a:p>
            <a:r>
              <a:rPr lang="en-US" sz="1600" b="1" dirty="0">
                <a:solidFill>
                  <a:schemeClr val="tx1">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INVESTISSEMENT PAR FACTEUR DE RISQUE ET SUJET DE RECHERCHE, TROIS PÉRIODES (M$)</a:t>
            </a:r>
          </a:p>
        </p:txBody>
      </p:sp>
      <p:sp>
        <p:nvSpPr>
          <p:cNvPr id="7" name="TextBox 6">
            <a:extLst>
              <a:ext uri="{FF2B5EF4-FFF2-40B4-BE49-F238E27FC236}">
                <a16:creationId xmlns:a16="http://schemas.microsoft.com/office/drawing/2014/main" id="{2A421CEB-9121-4582-8442-8CF593B687B2}"/>
              </a:ext>
            </a:extLst>
          </p:cNvPr>
          <p:cNvSpPr txBox="1"/>
          <p:nvPr/>
        </p:nvSpPr>
        <p:spPr>
          <a:xfrm>
            <a:off x="9784470" y="1606540"/>
            <a:ext cx="1705907" cy="2308324"/>
          </a:xfrm>
          <a:prstGeom prst="rect">
            <a:avLst/>
          </a:prstGeom>
          <a:noFill/>
        </p:spPr>
        <p:txBody>
          <a:bodyPr wrap="square">
            <a:spAutoFit/>
          </a:bodyPr>
          <a:lstStyle/>
          <a:p>
            <a:r>
              <a:rPr lang="fr-FR" sz="1600" dirty="0">
                <a:latin typeface="Segoe UI" panose="020B0502040204020203" pitchFamily="34" charset="0"/>
                <a:cs typeface="Segoe UI" panose="020B0502040204020203" pitchFamily="34" charset="0"/>
              </a:rPr>
              <a:t>Les axes varient en fonction du facteur de risque, de sorte que la hauteur des barres d’un graphique à l’autre n’est pas comparable.</a:t>
            </a:r>
            <a:endParaRPr lang="en-US" sz="1600" dirty="0">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E7E1BFFD-1B2D-4CD5-B3D6-E6744791DBBC}"/>
              </a:ext>
            </a:extLst>
          </p:cNvPr>
          <p:cNvPicPr>
            <a:picLocks noChangeAspect="1"/>
          </p:cNvPicPr>
          <p:nvPr/>
        </p:nvPicPr>
        <p:blipFill>
          <a:blip r:embed="rId2"/>
          <a:stretch>
            <a:fillRect/>
          </a:stretch>
        </p:blipFill>
        <p:spPr>
          <a:xfrm>
            <a:off x="895349" y="609916"/>
            <a:ext cx="8792762" cy="5878088"/>
          </a:xfrm>
          <a:prstGeom prst="rect">
            <a:avLst/>
          </a:prstGeom>
        </p:spPr>
      </p:pic>
    </p:spTree>
    <p:extLst>
      <p:ext uri="{BB962C8B-B14F-4D97-AF65-F5344CB8AC3E}">
        <p14:creationId xmlns:p14="http://schemas.microsoft.com/office/powerpoint/2010/main" val="3148896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p:txBody>
          <a:bodyPr>
            <a:normAutofit fontScale="85000" lnSpcReduction="20000"/>
          </a:bodyPr>
          <a:lstStyle/>
          <a:p>
            <a:r>
              <a:rPr lang="fr-FR" dirty="0"/>
              <a:t>Au total, 313 chercheurs principaux (CP) désignés ont bénéficié d’un financement au cours des cinq dernières années. Lorsque stratifiés par facteurs de risque, la plupart travaillaient dans les domaines des susceptibilités génétiques, des agents infectieux ou du tabac. La moitié des CP ont été financés pour des travaux axés sur le lien de causalité avec le cancer. </a:t>
            </a:r>
          </a:p>
          <a:p>
            <a:r>
              <a:rPr lang="fr-FR" dirty="0"/>
              <a:t>Bien que la grande majorité des stagiaires soient soutenus par diverses sources telles que des programmes mis sur pied par des provinces ou des établissements, des programmes de stages ou des subventions de fonctionnement, un petit groupe de stagiaires reçoit des bourses dans le cadre du processus d’évaluation par les pairs.</a:t>
            </a:r>
            <a:r>
              <a:rPr lang="en-US" dirty="0"/>
              <a:t> </a:t>
            </a:r>
            <a:r>
              <a:rPr lang="fr-FR" dirty="0"/>
              <a:t>À l’instar de la tendance générale des investissements dans la recherche sur le risque de cancer et la prévention du cancer, les investissements globaux dans les bourses de stage, tous niveaux confondus, ont été les plus élevés au cours de la période de 2010 à 2014.</a:t>
            </a:r>
          </a:p>
          <a:p>
            <a:endParaRPr lang="fr-FR" dirty="0"/>
          </a:p>
          <a:p>
            <a:pPr marL="0" indent="0">
              <a:buNone/>
            </a:pPr>
            <a:endParaRPr lang="en-US" dirty="0"/>
          </a:p>
        </p:txBody>
      </p:sp>
      <p:sp>
        <p:nvSpPr>
          <p:cNvPr id="2" name="Title 1"/>
          <p:cNvSpPr>
            <a:spLocks noGrp="1"/>
          </p:cNvSpPr>
          <p:nvPr>
            <p:ph type="title"/>
          </p:nvPr>
        </p:nvSpPr>
        <p:spPr/>
        <p:txBody>
          <a:bodyPr/>
          <a:lstStyle/>
          <a:p>
            <a:r>
              <a:rPr lang="en-US" dirty="0"/>
              <a:t>C. </a:t>
            </a:r>
            <a:r>
              <a:rPr lang="en-US" dirty="0" err="1"/>
              <a:t>chercheurs</a:t>
            </a:r>
            <a:r>
              <a:rPr lang="en-US" dirty="0"/>
              <a:t> </a:t>
            </a:r>
            <a:r>
              <a:rPr lang="en-US" dirty="0" err="1"/>
              <a:t>principaux</a:t>
            </a:r>
            <a:r>
              <a:rPr lang="en-US" dirty="0"/>
              <a:t> </a:t>
            </a:r>
            <a:r>
              <a:rPr lang="en-US" dirty="0" err="1"/>
              <a:t>désignés</a:t>
            </a:r>
            <a:r>
              <a:rPr lang="en-US" dirty="0"/>
              <a:t> </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7A7C6D-798F-454B-9EE2-455E735F2AA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24</a:t>
            </a:fld>
            <a:endParaRPr lang="en-US" dirty="0"/>
          </a:p>
        </p:txBody>
      </p:sp>
      <p:pic>
        <p:nvPicPr>
          <p:cNvPr id="4" name="Picture 3">
            <a:extLst>
              <a:ext uri="{FF2B5EF4-FFF2-40B4-BE49-F238E27FC236}">
                <a16:creationId xmlns:a16="http://schemas.microsoft.com/office/drawing/2014/main" id="{47188B6B-A79E-4FD6-8B3D-22D6351F81F5}"/>
              </a:ext>
            </a:extLst>
          </p:cNvPr>
          <p:cNvPicPr>
            <a:picLocks noChangeAspect="1"/>
          </p:cNvPicPr>
          <p:nvPr/>
        </p:nvPicPr>
        <p:blipFill>
          <a:blip r:embed="rId2"/>
          <a:stretch>
            <a:fillRect/>
          </a:stretch>
        </p:blipFill>
        <p:spPr>
          <a:xfrm>
            <a:off x="847724" y="685803"/>
            <a:ext cx="9772651" cy="5707795"/>
          </a:xfrm>
          <a:prstGeom prst="rect">
            <a:avLst/>
          </a:prstGeom>
        </p:spPr>
      </p:pic>
    </p:spTree>
    <p:extLst>
      <p:ext uri="{BB962C8B-B14F-4D97-AF65-F5344CB8AC3E}">
        <p14:creationId xmlns:p14="http://schemas.microsoft.com/office/powerpoint/2010/main" val="241425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25</a:t>
            </a:fld>
            <a:endParaRPr lang="en-US" dirty="0"/>
          </a:p>
        </p:txBody>
      </p:sp>
      <p:pic>
        <p:nvPicPr>
          <p:cNvPr id="11" name="Picture 10">
            <a:extLst>
              <a:ext uri="{FF2B5EF4-FFF2-40B4-BE49-F238E27FC236}">
                <a16:creationId xmlns:a16="http://schemas.microsoft.com/office/drawing/2014/main" id="{A806A854-C5D1-477E-93D9-E746CECD6941}"/>
              </a:ext>
            </a:extLst>
          </p:cNvPr>
          <p:cNvPicPr>
            <a:picLocks noChangeAspect="1"/>
          </p:cNvPicPr>
          <p:nvPr/>
        </p:nvPicPr>
        <p:blipFill>
          <a:blip r:embed="rId2"/>
          <a:stretch>
            <a:fillRect/>
          </a:stretch>
        </p:blipFill>
        <p:spPr>
          <a:xfrm>
            <a:off x="800099" y="685803"/>
            <a:ext cx="10221359" cy="5591171"/>
          </a:xfrm>
          <a:prstGeom prst="rect">
            <a:avLst/>
          </a:prstGeom>
        </p:spPr>
      </p:pic>
    </p:spTree>
    <p:extLst>
      <p:ext uri="{BB962C8B-B14F-4D97-AF65-F5344CB8AC3E}">
        <p14:creationId xmlns:p14="http://schemas.microsoft.com/office/powerpoint/2010/main" val="403734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2A2892-0FE8-4151-8E7E-69B2E84E236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26</a:t>
            </a:fld>
            <a:endParaRPr lang="en-US" dirty="0"/>
          </a:p>
        </p:txBody>
      </p:sp>
      <p:pic>
        <p:nvPicPr>
          <p:cNvPr id="2" name="Picture 1">
            <a:extLst>
              <a:ext uri="{FF2B5EF4-FFF2-40B4-BE49-F238E27FC236}">
                <a16:creationId xmlns:a16="http://schemas.microsoft.com/office/drawing/2014/main" id="{EF33E1C2-7026-49BA-BC74-DC14BD4D6265}"/>
              </a:ext>
            </a:extLst>
          </p:cNvPr>
          <p:cNvPicPr>
            <a:picLocks noChangeAspect="1"/>
          </p:cNvPicPr>
          <p:nvPr/>
        </p:nvPicPr>
        <p:blipFill>
          <a:blip r:embed="rId2"/>
          <a:stretch>
            <a:fillRect/>
          </a:stretch>
        </p:blipFill>
        <p:spPr>
          <a:xfrm>
            <a:off x="796925" y="923925"/>
            <a:ext cx="10375900" cy="5317741"/>
          </a:xfrm>
          <a:prstGeom prst="rect">
            <a:avLst/>
          </a:prstGeom>
        </p:spPr>
      </p:pic>
    </p:spTree>
    <p:extLst>
      <p:ext uri="{BB962C8B-B14F-4D97-AF65-F5344CB8AC3E}">
        <p14:creationId xmlns:p14="http://schemas.microsoft.com/office/powerpoint/2010/main" val="2858699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fr-FR" dirty="0"/>
              <a:t>Le bref rapport intitulé </a:t>
            </a:r>
            <a:r>
              <a:rPr lang="fr-FR" i="1" dirty="0"/>
              <a:t>Investissements dans la recherche sur les facteurs de risque de cancer et la prévention au Canada de 2005 à 2019</a:t>
            </a:r>
            <a:r>
              <a:rPr lang="fr-FR" dirty="0"/>
              <a:t>, est disponible en version électronique à l’adresse </a:t>
            </a:r>
            <a:r>
              <a:rPr lang="fr-FR" dirty="0">
                <a:hlinkClick r:id="rId2"/>
              </a:rPr>
              <a:t>http://www.ccra-acrc.ca</a:t>
            </a:r>
            <a:r>
              <a:rPr lang="fr-FR" dirty="0"/>
              <a:t>. La production de ce rapport a été rendue possible grâce à une collaboration et à une contribution financière du Partenariat canadien contre le cancer et de Santé Canada.</a:t>
            </a:r>
            <a:endParaRPr lang="en-US" dirty="0"/>
          </a:p>
          <a:p>
            <a:r>
              <a:rPr lang="fr-CA" dirty="0"/>
              <a:t>Au fil des années, de nombreuses personnes ont contribué à l’élaboration de ce rapport</a:t>
            </a:r>
            <a:r>
              <a:rPr lang="en-US" dirty="0"/>
              <a:t>. </a:t>
            </a:r>
            <a:r>
              <a:rPr lang="fr-CA" dirty="0"/>
              <a:t>Pour cette mise à jour de </a:t>
            </a:r>
            <a:r>
              <a:rPr lang="en-US" dirty="0"/>
              <a:t>2019, nous tenons à </a:t>
            </a:r>
            <a:r>
              <a:rPr lang="en-US" dirty="0" err="1"/>
              <a:t>remercier</a:t>
            </a:r>
            <a:r>
              <a:rPr lang="en-US" dirty="0"/>
              <a:t> la </a:t>
            </a:r>
            <a:r>
              <a:rPr lang="en-US" dirty="0" err="1"/>
              <a:t>docteure</a:t>
            </a:r>
            <a:r>
              <a:rPr lang="en-US" dirty="0"/>
              <a:t> Paula Robson (Cancer Care Alberta et </a:t>
            </a:r>
            <a:r>
              <a:rPr lang="en-US" dirty="0" err="1"/>
              <a:t>présidente</a:t>
            </a:r>
            <a:r>
              <a:rPr lang="en-US" dirty="0"/>
              <a:t> de </a:t>
            </a:r>
            <a:r>
              <a:rPr lang="en-US" dirty="0" err="1"/>
              <a:t>l’ACRC</a:t>
            </a:r>
            <a:r>
              <a:rPr lang="en-US" dirty="0"/>
              <a:t>) pour </a:t>
            </a:r>
            <a:r>
              <a:rPr lang="en-US" dirty="0" err="1"/>
              <a:t>ses</a:t>
            </a:r>
            <a:r>
              <a:rPr lang="en-US" dirty="0"/>
              <a:t> </a:t>
            </a:r>
            <a:r>
              <a:rPr lang="en-US" dirty="0" err="1"/>
              <a:t>commentaires</a:t>
            </a:r>
            <a:r>
              <a:rPr lang="en-US" dirty="0"/>
              <a:t>.</a:t>
            </a:r>
          </a:p>
          <a:p>
            <a:r>
              <a:rPr lang="fr-FR" dirty="0"/>
              <a:t>Le D</a:t>
            </a:r>
            <a:r>
              <a:rPr lang="fr-FR" baseline="30000" dirty="0"/>
              <a:t>r</a:t>
            </a:r>
            <a:r>
              <a:rPr lang="fr-FR" dirty="0"/>
              <a:t> Jon Kerner, ancien conseiller scientifique principal pour la lutte contre le cancer et l’application des connaissances au Partenariat canadien contre le cancer, est à l’origine de l’analyse initiale sur les facteurs de risque de cancer et la prévention.</a:t>
            </a:r>
          </a:p>
          <a:p>
            <a:r>
              <a:rPr lang="fr-FR" dirty="0"/>
              <a:t>Pour toute question concernant ce projet, veuillez communiquer directement avec la </a:t>
            </a:r>
            <a:r>
              <a:rPr lang="en-US" b="0" i="0" dirty="0" err="1">
                <a:solidFill>
                  <a:srgbClr val="373A3C"/>
                </a:solidFill>
                <a:effectLst/>
                <a:latin typeface="Source Sans Pro" panose="020B0503030403020204" pitchFamily="34" charset="0"/>
              </a:rPr>
              <a:t>gestionnaire</a:t>
            </a:r>
            <a:r>
              <a:rPr lang="en-US" b="0" i="0" dirty="0">
                <a:solidFill>
                  <a:srgbClr val="373A3C"/>
                </a:solidFill>
                <a:effectLst/>
                <a:latin typeface="Source Sans Pro" panose="020B0503030403020204" pitchFamily="34" charset="0"/>
              </a:rPr>
              <a:t> de </a:t>
            </a:r>
            <a:r>
              <a:rPr lang="en-US" b="0" i="0" dirty="0" err="1">
                <a:solidFill>
                  <a:srgbClr val="373A3C"/>
                </a:solidFill>
                <a:effectLst/>
                <a:latin typeface="Source Sans Pro" panose="020B0503030403020204" pitchFamily="34" charset="0"/>
              </a:rPr>
              <a:t>l’ACRC</a:t>
            </a:r>
            <a:r>
              <a:rPr lang="fr-FR" dirty="0"/>
              <a:t> à </a:t>
            </a:r>
            <a:r>
              <a:rPr lang="fr-FR" dirty="0">
                <a:hlinkClick r:id="rId3"/>
              </a:rPr>
              <a:t>info@ccra-acrc.ca</a:t>
            </a:r>
            <a:r>
              <a:rPr lang="fr-FR" dirty="0"/>
              <a:t>. </a:t>
            </a:r>
          </a:p>
        </p:txBody>
      </p:sp>
      <p:sp>
        <p:nvSpPr>
          <p:cNvPr id="39938" name="Title 1"/>
          <p:cNvSpPr>
            <a:spLocks noGrp="1"/>
          </p:cNvSpPr>
          <p:nvPr>
            <p:ph type="title"/>
          </p:nvPr>
        </p:nvSpPr>
        <p:spPr/>
        <p:txBody>
          <a:bodyPr/>
          <a:lstStyle/>
          <a:p>
            <a:r>
              <a:rPr lang="fr-CA" dirty="0"/>
              <a:t>Information supplémentaire</a:t>
            </a:r>
            <a:endParaRPr lang="en-US" dirty="0"/>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81552E-3726-4822-81B2-0E2AB1C55993}"/>
              </a:ext>
            </a:extLst>
          </p:cNvPr>
          <p:cNvGraphicFramePr>
            <a:graphicFrameLocks noGrp="1"/>
          </p:cNvGraphicFramePr>
          <p:nvPr>
            <p:extLst>
              <p:ext uri="{D42A27DB-BD31-4B8C-83A1-F6EECF244321}">
                <p14:modId xmlns:p14="http://schemas.microsoft.com/office/powerpoint/2010/main" val="2132503045"/>
              </p:ext>
            </p:extLst>
          </p:nvPr>
        </p:nvGraphicFramePr>
        <p:xfrm>
          <a:off x="847078"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dirty="0">
                          <a:solidFill>
                            <a:schemeClr val="accent5"/>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5"/>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5"/>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US" sz="2400" b="1" dirty="0">
                          <a:solidFill>
                            <a:schemeClr val="accent5"/>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15A7E249-5E6D-45EE-985A-2DBE4A95910C}"/>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4" name="Picture 3">
            <a:extLst>
              <a:ext uri="{FF2B5EF4-FFF2-40B4-BE49-F238E27FC236}">
                <a16:creationId xmlns:a16="http://schemas.microsoft.com/office/drawing/2014/main" id="{3FA0F670-234D-4E58-8307-23B89ECC726A}"/>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5" name="Picture 12" descr="Image result for white email icon">
            <a:extLst>
              <a:ext uri="{FF2B5EF4-FFF2-40B4-BE49-F238E27FC236}">
                <a16:creationId xmlns:a16="http://schemas.microsoft.com/office/drawing/2014/main" id="{47ECE9FC-F3D8-47B0-AB1B-0997D88A9DE3}"/>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Image result for white linkedin icon">
            <a:extLst>
              <a:ext uri="{FF2B5EF4-FFF2-40B4-BE49-F238E27FC236}">
                <a16:creationId xmlns:a16="http://schemas.microsoft.com/office/drawing/2014/main" id="{EEBE05B4-3901-4AFE-9254-86BA583D8A44}"/>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9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normAutofit fontScale="85000" lnSpcReduction="10000"/>
          </a:bodyPr>
          <a:lstStyle/>
          <a:p>
            <a:r>
              <a:rPr lang="fr-FR" dirty="0"/>
              <a:t>Sur la base des connaissances actuelles, entre un tiers et la moitié des cancers peuvent être prévenus. Comprendre les facteurs de risque associés au cancer est important pour l’élaboration de stratégies de prévention du cancer.</a:t>
            </a:r>
          </a:p>
          <a:p>
            <a:r>
              <a:rPr lang="fr-FR" dirty="0"/>
              <a:t>Bien qu’on connaisse beaucoup de choses sur les moyens de prévenir le cancer, la recherche est nécessaire pour mettre au point et tester des interventions efficaces aux niveaux structurel, organisationnel et individuel.</a:t>
            </a:r>
          </a:p>
          <a:p>
            <a:r>
              <a:rPr lang="fr-FR" dirty="0"/>
              <a:t>La prévention primaire du cancer est un élément essentiel pour enrayer la hausse attendue du nombre de cas de cancer (en grande partie en raison de la croissance démographique et du vieillissement de la population canadienne) au cours des prochaines décennies. Elle est également essentielle pour réduire les coûts personnels, sociaux et économiques associés au cancer.</a:t>
            </a:r>
            <a:endParaRPr lang="en-US" dirty="0"/>
          </a:p>
        </p:txBody>
      </p:sp>
      <p:sp>
        <p:nvSpPr>
          <p:cNvPr id="8194" name="Title 1"/>
          <p:cNvSpPr>
            <a:spLocks noGrp="1"/>
          </p:cNvSpPr>
          <p:nvPr>
            <p:ph type="title"/>
          </p:nvPr>
        </p:nvSpPr>
        <p:spPr/>
        <p:txBody>
          <a:bodyPr>
            <a:normAutofit fontScale="90000"/>
          </a:bodyPr>
          <a:lstStyle/>
          <a:p>
            <a:r>
              <a:rPr lang="fr-FR" dirty="0"/>
              <a:t>Pourquoi RÉDIGER un rapport sur ces investissements?</a:t>
            </a:r>
            <a:endParaRPr lang="en-US" dirty="0"/>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fr-FR" dirty="0"/>
              <a:t>L’Enquête canadienne sur la recherche sur le cancer (ECRC) a servi de source de données principale. Il s’agit d’une base de données de plus de 27 000 projets de recherche financés par 43 organismes gouvernementaux et du secteur bénévole qui ont été menés de 2005 à 2019.</a:t>
            </a:r>
          </a:p>
          <a:p>
            <a:r>
              <a:rPr lang="fr-FR" dirty="0"/>
              <a:t>Un total de 3 355 projets ont été sélectionnés en fonction de critères de codage et de critères d’exclusion (les projets ont été financés par 41 des 43 organisations).</a:t>
            </a:r>
            <a:endParaRPr lang="en-US" dirty="0"/>
          </a:p>
          <a:p>
            <a:r>
              <a:rPr lang="fr-FR" dirty="0"/>
              <a:t>Les projets inclus ont été classés selon le risque de cancer en trois dimensions et le « cube » de recherche en matière de prévention qui a été élaboré aux fins du présent rapport.</a:t>
            </a:r>
            <a:endParaRPr lang="en-US" dirty="0"/>
          </a:p>
          <a:p>
            <a:endParaRPr lang="en-US" dirty="0"/>
          </a:p>
        </p:txBody>
      </p:sp>
      <p:sp>
        <p:nvSpPr>
          <p:cNvPr id="9218" name="Title 1"/>
          <p:cNvSpPr>
            <a:spLocks noGrp="1"/>
          </p:cNvSpPr>
          <p:nvPr>
            <p:ph type="title"/>
          </p:nvPr>
        </p:nvSpPr>
        <p:spPr/>
        <p:txBody>
          <a:bodyPr/>
          <a:lstStyle/>
          <a:p>
            <a:r>
              <a:rPr lang="en-US" dirty="0" err="1"/>
              <a:t>Méthodologie</a:t>
            </a:r>
            <a:endParaRPr lang="en-US" dirty="0"/>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8"/>
          <p:cNvSpPr>
            <a:spLocks noGrp="1"/>
          </p:cNvSpPr>
          <p:nvPr>
            <p:ph type="title"/>
          </p:nvPr>
        </p:nvSpPr>
        <p:spPr/>
        <p:txBody>
          <a:bodyPr>
            <a:normAutofit/>
          </a:bodyPr>
          <a:lstStyle/>
          <a:p>
            <a:r>
              <a:rPr lang="fr-FR" sz="2400" dirty="0"/>
              <a:t>Cube de la recherche sur le risque de cancer et sa prévention</a:t>
            </a:r>
            <a:endParaRPr lang="en-US" sz="2400" dirty="0"/>
          </a:p>
        </p:txBody>
      </p:sp>
      <p:sp>
        <p:nvSpPr>
          <p:cNvPr id="5" name="Slide Number Placeholder 4"/>
          <p:cNvSpPr>
            <a:spLocks noGrp="1"/>
          </p:cNvSpPr>
          <p:nvPr>
            <p:ph type="sldNum" sz="quarter" idx="4"/>
          </p:nvPr>
        </p:nvSpPr>
        <p:spPr/>
        <p:txBody>
          <a:bodyPr/>
          <a:lstStyle/>
          <a:p>
            <a:fld id="{536ECFFB-CBEE-41C7-B65C-D7C358030AF8}" type="slidenum">
              <a:rPr lang="en-US" smtClean="0"/>
              <a:pPr/>
              <a:t>5</a:t>
            </a:fld>
            <a:endParaRPr lang="en-US" dirty="0"/>
          </a:p>
        </p:txBody>
      </p:sp>
      <p:pic>
        <p:nvPicPr>
          <p:cNvPr id="2" name="Picture 1">
            <a:extLst>
              <a:ext uri="{FF2B5EF4-FFF2-40B4-BE49-F238E27FC236}">
                <a16:creationId xmlns:a16="http://schemas.microsoft.com/office/drawing/2014/main" id="{7E4ECB48-AD8D-4FCC-AAE8-F66E0B8E3122}"/>
              </a:ext>
            </a:extLst>
          </p:cNvPr>
          <p:cNvPicPr>
            <a:picLocks noChangeAspect="1"/>
          </p:cNvPicPr>
          <p:nvPr/>
        </p:nvPicPr>
        <p:blipFill>
          <a:blip r:embed="rId2"/>
          <a:stretch>
            <a:fillRect/>
          </a:stretch>
        </p:blipFill>
        <p:spPr>
          <a:xfrm>
            <a:off x="3352800" y="1507272"/>
            <a:ext cx="6049818" cy="48781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fr-FR" dirty="0"/>
              <a:t>L’« investissement dans la recherche sur le cancer » se rapporte au financement direct des projets de recherche qui ont été administrés par les organismes ayant fourni des données dans le cadre de l’enquête. Tous les projets ont fait l’objet d’une certaine forme d’examen par des pairs.</a:t>
            </a:r>
          </a:p>
          <a:p>
            <a:r>
              <a:rPr lang="fr-FR" dirty="0"/>
              <a:t>Pour chaque projet, </a:t>
            </a:r>
            <a:r>
              <a:rPr lang="fr-CA" dirty="0"/>
              <a:t>les investissements sont fondés sur un calcul proportionnel </a:t>
            </a:r>
            <a:r>
              <a:rPr lang="fr-FR" dirty="0"/>
              <a:t>qui suppose que les fonds du projet ont été payés en versements mensuels égaux, conformément aux dates de début et de fin du projet. Le financement des projets a été calculé pour la période allant du 1</a:t>
            </a:r>
            <a:r>
              <a:rPr lang="fr-FR" baseline="30000" dirty="0"/>
              <a:t>er</a:t>
            </a:r>
            <a:r>
              <a:rPr lang="fr-FR" dirty="0"/>
              <a:t> janvier 2005 au 31 décembre 2019.</a:t>
            </a:r>
          </a:p>
          <a:p>
            <a:r>
              <a:rPr lang="fr-FR" dirty="0"/>
              <a:t>Les données ont été analysées pour trois périodes : 2005-2009, 2010-2014 et 2015-2019.</a:t>
            </a:r>
          </a:p>
          <a:p>
            <a:r>
              <a:rPr lang="fr-FR" dirty="0"/>
              <a:t>Les budgets des projets qui ne portaient pas uniquement sur la prévention du cancer ont été ajustés pour refléter l’importance accordée à cet aspect.</a:t>
            </a:r>
            <a:endParaRPr lang="en-US" dirty="0"/>
          </a:p>
        </p:txBody>
      </p:sp>
      <p:sp>
        <p:nvSpPr>
          <p:cNvPr id="12290" name="Title 1"/>
          <p:cNvSpPr>
            <a:spLocks noGrp="1"/>
          </p:cNvSpPr>
          <p:nvPr>
            <p:ph type="title"/>
          </p:nvPr>
        </p:nvSpPr>
        <p:spPr/>
        <p:txBody>
          <a:bodyPr/>
          <a:lstStyle/>
          <a:p>
            <a:r>
              <a:rPr lang="fr-FR" dirty="0"/>
              <a:t>Conventions d’établissement de rapport</a:t>
            </a:r>
            <a:endParaRPr lang="en-US" dirty="0"/>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fr-FR" dirty="0"/>
              <a:t>Le rapport n'inclut pas l'investissement total dans la recherche sur les risques et la prévention des maladies chroniques – l'accent est mis ici sur le cancer.</a:t>
            </a:r>
          </a:p>
          <a:p>
            <a:r>
              <a:rPr lang="en-US" dirty="0"/>
              <a:t>Les </a:t>
            </a:r>
            <a:r>
              <a:rPr lang="fr-FR" dirty="0"/>
              <a:t>données ne comprennent pas les recherches sur la prévention du cancer menées à l’interne par les gouvernements/organismes fédéraux, provinciaux et municipaux ou par les universités, les hôpitaux, les centres de cancérologie, les écoles et les organismes communautaires.</a:t>
            </a:r>
          </a:p>
          <a:p>
            <a:r>
              <a:rPr lang="fr-FR" dirty="0"/>
              <a:t>Les chiffres relatifs à l’investissement pour la Colombie‑Britannique pourraient sous‑représenter le financement alloué à la recherche sur la prévention du cancer dans la province, car la BC Cancer Agency n’a pas fourni de données à l’ECRC au cours de la période de déclaration. </a:t>
            </a:r>
          </a:p>
          <a:p>
            <a:r>
              <a:rPr lang="fr-FR" dirty="0"/>
              <a:t>Les investissements de l’industrie ne font pas partie de l’ECRC, à moins qu’il s’agisse d’un financement en partenariat pour des projets financés par des contributeurs de données.</a:t>
            </a:r>
            <a:endParaRPr lang="en-US" dirty="0"/>
          </a:p>
        </p:txBody>
      </p:sp>
      <p:sp>
        <p:nvSpPr>
          <p:cNvPr id="13314" name="Title 1"/>
          <p:cNvSpPr>
            <a:spLocks noGrp="1"/>
          </p:cNvSpPr>
          <p:nvPr>
            <p:ph type="title"/>
          </p:nvPr>
        </p:nvSpPr>
        <p:spPr/>
        <p:txBody>
          <a:bodyPr/>
          <a:lstStyle/>
          <a:p>
            <a:r>
              <a:rPr lang="en-US" dirty="0"/>
              <a:t>LIMITES</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fr-FR" dirty="0"/>
              <a:t>Un montant total de 806,4 M$ a été investi dans la recherche sur les facteurs de risque de cancer et la prévention de 2005 à 2019. Cet investissement représente 11 % de l’investissement total dans la recherche sur le cancer figurant dans le présent rapport.</a:t>
            </a:r>
          </a:p>
          <a:p>
            <a:r>
              <a:rPr lang="fr-FR" dirty="0"/>
              <a:t>Neuf bailleurs de fonds ont représenté 73 % de l’investissement sur 15 ans. Les Instituts de recherche en santé du Canada (IRSC) ont été le principal bailleur de fonds chaque année et ont représenté 30 % de l’investissement total sur 15 ans. La Société canadienne du cancer (SCC) a investi le deuxième montant en importance chaque année, représentant 14 % de l’investissement total sur 15 ans dans la recherche sur les facteurs de risque de cancer et la prévention.</a:t>
            </a:r>
            <a:endParaRPr lang="en-CA" dirty="0"/>
          </a:p>
          <a:p>
            <a:r>
              <a:rPr lang="fr-FR" dirty="0"/>
              <a:t>L’investissement dans </a:t>
            </a:r>
            <a:r>
              <a:rPr lang="fr-FR" dirty="0" err="1"/>
              <a:t>CanPath</a:t>
            </a:r>
            <a:r>
              <a:rPr lang="fr-FR" dirty="0"/>
              <a:t> (Partenariat canadien pour la santé de demain) par le Partenariat canadien contre le cancer et les bailleurs de fonds provinciaux constituait une grande partie de l’investissement global. Comme cette infrastructure est passée du mode « construction » au mode « entretien », il y a eu une baisse correspondante de l’investissement. De même, les investissements majeurs dans les projets d’infrastructure administrés par la Fondation canadienne pour l’innovation ont également pris fin au milieu de la période de 15 ans.</a:t>
            </a:r>
            <a:endParaRPr lang="en-CA" dirty="0"/>
          </a:p>
        </p:txBody>
      </p:sp>
      <p:sp>
        <p:nvSpPr>
          <p:cNvPr id="13314" name="Title 1"/>
          <p:cNvSpPr>
            <a:spLocks noGrp="1"/>
          </p:cNvSpPr>
          <p:nvPr>
            <p:ph type="title"/>
          </p:nvPr>
        </p:nvSpPr>
        <p:spPr/>
        <p:txBody>
          <a:bodyPr/>
          <a:lstStyle/>
          <a:p>
            <a:r>
              <a:rPr lang="en-US" dirty="0"/>
              <a:t>A1. </a:t>
            </a:r>
            <a:r>
              <a:rPr lang="en-US" dirty="0" err="1"/>
              <a:t>InvestISSEment</a:t>
            </a:r>
            <a:r>
              <a:rPr lang="en-US" dirty="0"/>
              <a:t> GLOBAL</a:t>
            </a:r>
          </a:p>
        </p:txBody>
      </p:sp>
      <p:sp>
        <p:nvSpPr>
          <p:cNvPr id="4" name="Slide Number Placeholder 3"/>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EA4A5C-EC0C-4B56-B9D8-414E38798DF8}"/>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9</a:t>
            </a:fld>
            <a:endParaRPr lang="en-US" dirty="0"/>
          </a:p>
        </p:txBody>
      </p:sp>
      <p:pic>
        <p:nvPicPr>
          <p:cNvPr id="3" name="Picture 2">
            <a:extLst>
              <a:ext uri="{FF2B5EF4-FFF2-40B4-BE49-F238E27FC236}">
                <a16:creationId xmlns:a16="http://schemas.microsoft.com/office/drawing/2014/main" id="{9D61743D-E939-4C28-B749-41BDD68B6B44}"/>
              </a:ext>
            </a:extLst>
          </p:cNvPr>
          <p:cNvPicPr>
            <a:picLocks noChangeAspect="1"/>
          </p:cNvPicPr>
          <p:nvPr/>
        </p:nvPicPr>
        <p:blipFill rotWithShape="1">
          <a:blip r:embed="rId2"/>
          <a:srcRect r="10325"/>
          <a:stretch/>
        </p:blipFill>
        <p:spPr>
          <a:xfrm>
            <a:off x="790575" y="709614"/>
            <a:ext cx="10629900" cy="5609675"/>
          </a:xfrm>
          <a:prstGeom prst="rect">
            <a:avLst/>
          </a:prstGeom>
        </p:spPr>
      </p:pic>
    </p:spTree>
    <p:extLst>
      <p:ext uri="{BB962C8B-B14F-4D97-AF65-F5344CB8AC3E}">
        <p14:creationId xmlns:p14="http://schemas.microsoft.com/office/powerpoint/2010/main" val="2178471171"/>
      </p:ext>
    </p:extLst>
  </p:cSld>
  <p:clrMapOvr>
    <a:masterClrMapping/>
  </p:clrMapOvr>
</p:sld>
</file>

<file path=ppt/theme/theme1.xml><?xml version="1.0" encoding="utf-8"?>
<a:theme xmlns:a="http://schemas.openxmlformats.org/drawingml/2006/main" name="Office Theme">
  <a:themeElements>
    <a:clrScheme name="Custom 15">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0FAE84"/>
      </a:hlink>
      <a:folHlink>
        <a:srgbClr val="0FAE8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2022</Words>
  <Application>Microsoft Office PowerPoint</Application>
  <PresentationFormat>Widescreen</PresentationFormat>
  <Paragraphs>87</Paragraphs>
  <Slides>28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Calibri Light</vt:lpstr>
      <vt:lpstr>Gill Sans</vt:lpstr>
      <vt:lpstr>Segoe Pro</vt:lpstr>
      <vt:lpstr>Segoe UI</vt:lpstr>
      <vt:lpstr>Source Sans Pro</vt:lpstr>
      <vt:lpstr>Wingdings</vt:lpstr>
      <vt:lpstr>Office Theme</vt:lpstr>
      <vt:lpstr>Investissements dans la recherche sur les facteurs de risque de cancer et la prévention AU CANADA de 2005 à 2019</vt:lpstr>
      <vt:lpstr>Introduction</vt:lpstr>
      <vt:lpstr>Pourquoi RÉDIGER un rapport sur ces investissements?</vt:lpstr>
      <vt:lpstr>Méthodologie</vt:lpstr>
      <vt:lpstr>Cube de la recherche sur le risque de cancer et sa prévention</vt:lpstr>
      <vt:lpstr>Conventions d’établissement de rapport</vt:lpstr>
      <vt:lpstr>LIMITES</vt:lpstr>
      <vt:lpstr>A1. InvestISSEment GLOBAL</vt:lpstr>
      <vt:lpstr>PowerPoint Presentation</vt:lpstr>
      <vt:lpstr>PowerPoint Presentation</vt:lpstr>
      <vt:lpstr>A2. InvestISSEment GLOBAL</vt:lpstr>
      <vt:lpstr>PowerPoint Presentation</vt:lpstr>
      <vt:lpstr>PowerPoint Presentation</vt:lpstr>
      <vt:lpstr>PowerPoint Presentation</vt:lpstr>
      <vt:lpstr>PowerPoint Presentation</vt:lpstr>
      <vt:lpstr>B. Investissement par facteur de risque</vt:lpstr>
      <vt:lpstr>PowerPoint Presentation</vt:lpstr>
      <vt:lpstr>PowerPoint Presentation</vt:lpstr>
      <vt:lpstr>PowerPoint Presentation</vt:lpstr>
      <vt:lpstr>PowerPoint Presentation</vt:lpstr>
      <vt:lpstr>PowerPoint Presentation</vt:lpstr>
      <vt:lpstr>PowerPoint Presentation</vt:lpstr>
      <vt:lpstr>C. chercheurs principaux désignés </vt:lpstr>
      <vt:lpstr>PowerPoint Presentation</vt:lpstr>
      <vt:lpstr>PowerPoint Presentation</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99</cp:revision>
  <dcterms:created xsi:type="dcterms:W3CDTF">2019-03-06T10:58:11Z</dcterms:created>
  <dcterms:modified xsi:type="dcterms:W3CDTF">2021-11-02T21:59:42Z</dcterms:modified>
</cp:coreProperties>
</file>