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50" r:id="rId3"/>
    <p:sldId id="351" r:id="rId4"/>
    <p:sldId id="352" r:id="rId5"/>
    <p:sldId id="353" r:id="rId6"/>
    <p:sldId id="366" r:id="rId7"/>
    <p:sldId id="354" r:id="rId8"/>
    <p:sldId id="355" r:id="rId9"/>
    <p:sldId id="292" r:id="rId10"/>
    <p:sldId id="311" r:id="rId11"/>
    <p:sldId id="319" r:id="rId12"/>
    <p:sldId id="356" r:id="rId13"/>
    <p:sldId id="302" r:id="rId14"/>
    <p:sldId id="306" r:id="rId15"/>
    <p:sldId id="307" r:id="rId16"/>
    <p:sldId id="357" r:id="rId17"/>
    <p:sldId id="358" r:id="rId18"/>
    <p:sldId id="308" r:id="rId19"/>
    <p:sldId id="359" r:id="rId20"/>
    <p:sldId id="360" r:id="rId21"/>
    <p:sldId id="361" r:id="rId22"/>
    <p:sldId id="362" r:id="rId23"/>
    <p:sldId id="363" r:id="rId24"/>
    <p:sldId id="364" r:id="rId25"/>
    <p:sldId id="365"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67" d="100"/>
          <a:sy n="67" d="100"/>
        </p:scale>
        <p:origin x="632"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7941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76916" y="3159650"/>
            <a:ext cx="64954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November 2021</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7" y="5540304"/>
            <a:ext cx="4238657" cy="967154"/>
          </a:xfrm>
          <a:prstGeom prst="rect">
            <a:avLst/>
          </a:prstGeom>
        </p:spPr>
      </p:pic>
      <p:pic>
        <p:nvPicPr>
          <p:cNvPr id="3" name="Picture 2">
            <a:extLst>
              <a:ext uri="{FF2B5EF4-FFF2-40B4-BE49-F238E27FC236}">
                <a16:creationId xmlns:a16="http://schemas.microsoft.com/office/drawing/2014/main" id="{5D03D851-C1B0-4A14-BD2B-A57097BBB1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pic>
        <p:nvPicPr>
          <p:cNvPr id="9" name="Picture 8" descr="Text&#10;&#10;Description automatically generated">
            <a:extLst>
              <a:ext uri="{FF2B5EF4-FFF2-40B4-BE49-F238E27FC236}">
                <a16:creationId xmlns:a16="http://schemas.microsoft.com/office/drawing/2014/main" id="{A8680F76-111D-4FFA-B181-4F7846BC91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1420" y="5589164"/>
            <a:ext cx="2767342" cy="948160"/>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3"/>
              </a:buClr>
              <a:buFont typeface="Wingdings" pitchFamily="2" charset="2"/>
              <a:buChar char="§"/>
              <a:defRPr/>
            </a:lvl1pPr>
            <a:lvl2pPr marL="800100" indent="-342900">
              <a:lnSpc>
                <a:spcPct val="100000"/>
              </a:lnSpc>
              <a:spcAft>
                <a:spcPts val="600"/>
              </a:spcAft>
              <a:buClr>
                <a:schemeClr val="accent3"/>
              </a:buClr>
              <a:buFont typeface="Wingdings" pitchFamily="2" charset="2"/>
              <a:buChar char="§"/>
              <a:defRPr/>
            </a:lvl2pPr>
            <a:lvl3pPr marL="1257300" indent="-342900">
              <a:lnSpc>
                <a:spcPct val="100000"/>
              </a:lnSpc>
              <a:spcAft>
                <a:spcPts val="600"/>
              </a:spcAft>
              <a:buClr>
                <a:schemeClr val="accent3"/>
              </a:buClr>
              <a:buFont typeface="Wingdings" pitchFamily="2" charset="2"/>
              <a:buChar char="§"/>
              <a:defRPr/>
            </a:lvl3pPr>
            <a:lvl4pPr marL="1714500" indent="-342900">
              <a:lnSpc>
                <a:spcPct val="100000"/>
              </a:lnSpc>
              <a:spcAft>
                <a:spcPts val="600"/>
              </a:spcAft>
              <a:buClr>
                <a:schemeClr val="accent3"/>
              </a:buClr>
              <a:buFont typeface="Wingdings" pitchFamily="2" charset="2"/>
              <a:buChar char="§"/>
              <a:defRPr/>
            </a:lvl4pPr>
            <a:lvl5pPr marL="2171700" indent="-342900">
              <a:lnSpc>
                <a:spcPct val="100000"/>
              </a:lnSpc>
              <a:spcAft>
                <a:spcPts val="600"/>
              </a:spcAft>
              <a:buClr>
                <a:schemeClr val="accent3"/>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11/4/2021</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cra-acrc.ca/tools/cancer-survivorship-visualization/" TargetMode="External"/><Relationship Id="rId2" Type="http://schemas.openxmlformats.org/officeDocument/2006/relationships/image" Target="../media/image8.emf"/><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hyperlink" Target="https://www150.statcan.gc.ca/n1/en/daily-quotidien/191204/dq191204d-eng.pdf?st=-VGbPEk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cra-acrc.ca/wp-content/uploads/2021/08/CCRS_Methods_v2021_08_24.pdf"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Investment in Cancer Survivorship Research, 2005–2019</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a:p>
        </p:txBody>
      </p:sp>
      <p:pic>
        <p:nvPicPr>
          <p:cNvPr id="3" name="Picture 2">
            <a:extLst>
              <a:ext uri="{FF2B5EF4-FFF2-40B4-BE49-F238E27FC236}">
                <a16:creationId xmlns:a16="http://schemas.microsoft.com/office/drawing/2014/main" id="{97E1AC1B-5C14-4B0D-9410-13953A011458}"/>
              </a:ext>
            </a:extLst>
          </p:cNvPr>
          <p:cNvPicPr>
            <a:picLocks noChangeAspect="1"/>
          </p:cNvPicPr>
          <p:nvPr/>
        </p:nvPicPr>
        <p:blipFill>
          <a:blip r:embed="rId2"/>
          <a:stretch>
            <a:fillRect/>
          </a:stretch>
        </p:blipFill>
        <p:spPr>
          <a:xfrm>
            <a:off x="758620" y="689489"/>
            <a:ext cx="10089419" cy="54790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3" name="Picture 2">
            <a:extLst>
              <a:ext uri="{FF2B5EF4-FFF2-40B4-BE49-F238E27FC236}">
                <a16:creationId xmlns:a16="http://schemas.microsoft.com/office/drawing/2014/main" id="{D3CA4AEB-1C11-4D85-870D-5515A4CB4AC2}"/>
              </a:ext>
            </a:extLst>
          </p:cNvPr>
          <p:cNvPicPr>
            <a:picLocks noChangeAspect="1"/>
          </p:cNvPicPr>
          <p:nvPr/>
        </p:nvPicPr>
        <p:blipFill>
          <a:blip r:embed="rId2"/>
          <a:stretch>
            <a:fillRect/>
          </a:stretch>
        </p:blipFill>
        <p:spPr>
          <a:xfrm>
            <a:off x="751428" y="982150"/>
            <a:ext cx="11083018" cy="4893699"/>
          </a:xfrm>
          <a:prstGeom prst="rect">
            <a:avLst/>
          </a:prstGeom>
        </p:spPr>
      </p:pic>
    </p:spTree>
    <p:extLst>
      <p:ext uri="{BB962C8B-B14F-4D97-AF65-F5344CB8AC3E}">
        <p14:creationId xmlns:p14="http://schemas.microsoft.com/office/powerpoint/2010/main" val="386315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3" name="Picture 2">
            <a:extLst>
              <a:ext uri="{FF2B5EF4-FFF2-40B4-BE49-F238E27FC236}">
                <a16:creationId xmlns:a16="http://schemas.microsoft.com/office/drawing/2014/main" id="{9CBEBF81-13CA-46A8-8222-C6BF53505024}"/>
              </a:ext>
            </a:extLst>
          </p:cNvPr>
          <p:cNvPicPr>
            <a:picLocks noChangeAspect="1"/>
          </p:cNvPicPr>
          <p:nvPr/>
        </p:nvPicPr>
        <p:blipFill>
          <a:blip r:embed="rId2"/>
          <a:stretch>
            <a:fillRect/>
          </a:stretch>
        </p:blipFill>
        <p:spPr>
          <a:xfrm>
            <a:off x="809932" y="685804"/>
            <a:ext cx="9032158" cy="5700732"/>
          </a:xfrm>
          <a:prstGeom prst="rect">
            <a:avLst/>
          </a:prstGeom>
        </p:spPr>
      </p:pic>
    </p:spTree>
    <p:extLst>
      <p:ext uri="{BB962C8B-B14F-4D97-AF65-F5344CB8AC3E}">
        <p14:creationId xmlns:p14="http://schemas.microsoft.com/office/powerpoint/2010/main" val="137467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85000" lnSpcReduction="10000"/>
          </a:bodyPr>
          <a:lstStyle/>
          <a:p>
            <a:r>
              <a:rPr lang="en-US" dirty="0"/>
              <a:t>Of the 43 organizations tracked in the CCRS, 36 had some level of investment in cancer survivorship research. Much of the investment (71%), however, was made by three organizations: Canadian Institutes of Health Research (CIHR), Canadian Cancer Society (CCS), and Alberta Innovates.</a:t>
            </a:r>
          </a:p>
          <a:p>
            <a:r>
              <a:rPr lang="en-US" dirty="0"/>
              <a:t>CIHR represented 36% of the cancer survivorship research investment and this investment represented 5% of CIHR’s overall cancer research investment. There was $4.3M more invested by CIHR in 2015-19 than in 2010-14.</a:t>
            </a:r>
          </a:p>
          <a:p>
            <a:r>
              <a:rPr lang="en-US" dirty="0"/>
              <a:t>CCS represented 29% of overall 15-year cancer survivorship research investment and this investment represented 9% of CCS’s overall cancer research investment. There was $7.3M more invested by CCS in 2015-19 than in 2010-14.</a:t>
            </a:r>
          </a:p>
          <a:p>
            <a:endParaRPr lang="en-US" dirty="0"/>
          </a:p>
        </p:txBody>
      </p:sp>
      <p:sp>
        <p:nvSpPr>
          <p:cNvPr id="2" name="Title 1"/>
          <p:cNvSpPr>
            <a:spLocks noGrp="1"/>
          </p:cNvSpPr>
          <p:nvPr>
            <p:ph type="title"/>
          </p:nvPr>
        </p:nvSpPr>
        <p:spPr/>
        <p:txBody>
          <a:bodyPr>
            <a:normAutofit fontScale="90000"/>
          </a:bodyPr>
          <a:lstStyle/>
          <a:p>
            <a:r>
              <a:rPr lang="en-US" dirty="0"/>
              <a:t>B. Investment by Funding Organizations/ Programs</a:t>
            </a:r>
          </a:p>
        </p:txBody>
      </p:sp>
      <p:sp>
        <p:nvSpPr>
          <p:cNvPr id="11268"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87E2D-3988-473D-AB6C-3194081339E6}"/>
              </a:ext>
            </a:extLst>
          </p:cNvPr>
          <p:cNvPicPr>
            <a:picLocks noChangeAspect="1"/>
          </p:cNvPicPr>
          <p:nvPr/>
        </p:nvPicPr>
        <p:blipFill>
          <a:blip r:embed="rId2"/>
          <a:stretch>
            <a:fillRect/>
          </a:stretch>
        </p:blipFill>
        <p:spPr>
          <a:xfrm>
            <a:off x="3953181" y="1728608"/>
            <a:ext cx="7980201" cy="3995917"/>
          </a:xfrm>
          <a:prstGeom prst="rect">
            <a:avLst/>
          </a:prstGeom>
        </p:spPr>
      </p:pic>
      <p:sp>
        <p:nvSpPr>
          <p:cNvPr id="1331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a:p>
        </p:txBody>
      </p:sp>
      <p:sp>
        <p:nvSpPr>
          <p:cNvPr id="2" name="TextBox 1">
            <a:extLst>
              <a:ext uri="{FF2B5EF4-FFF2-40B4-BE49-F238E27FC236}">
                <a16:creationId xmlns:a16="http://schemas.microsoft.com/office/drawing/2014/main" id="{1240F671-E9F4-4761-80FA-868418595DC3}"/>
              </a:ext>
            </a:extLst>
          </p:cNvPr>
          <p:cNvSpPr txBox="1"/>
          <p:nvPr/>
        </p:nvSpPr>
        <p:spPr>
          <a:xfrm>
            <a:off x="601593" y="5903375"/>
            <a:ext cx="11331789" cy="461665"/>
          </a:xfrm>
          <a:prstGeom prst="rect">
            <a:avLst/>
          </a:prstGeom>
          <a:noFill/>
        </p:spPr>
        <p:txBody>
          <a:bodyPr wrap="square" rtlCol="0">
            <a:spAutoFit/>
          </a:bodyPr>
          <a:lstStyle/>
          <a:p>
            <a:r>
              <a:rPr lang="en-US" sz="1200" dirty="0"/>
              <a:t>[1] The nine organizations with the highest 15-year investments are identified by name. For funder profiles on the investment in cancer survivorship research, please consult the interactive visualization at </a:t>
            </a:r>
            <a:r>
              <a:rPr lang="en-US" sz="1200" dirty="0">
                <a:hlinkClick r:id="rId3"/>
              </a:rPr>
              <a:t>https://www.ccra-acrc.ca/tools/cancer-survivorship-visualization/</a:t>
            </a:r>
            <a:r>
              <a:rPr lang="en-US" sz="1200" dirty="0"/>
              <a:t>. </a:t>
            </a:r>
          </a:p>
        </p:txBody>
      </p:sp>
      <p:pic>
        <p:nvPicPr>
          <p:cNvPr id="4" name="Picture 3">
            <a:extLst>
              <a:ext uri="{FF2B5EF4-FFF2-40B4-BE49-F238E27FC236}">
                <a16:creationId xmlns:a16="http://schemas.microsoft.com/office/drawing/2014/main" id="{930C069D-53A9-4B7A-8AE6-208043E849D9}"/>
              </a:ext>
            </a:extLst>
          </p:cNvPr>
          <p:cNvPicPr>
            <a:picLocks noChangeAspect="1"/>
          </p:cNvPicPr>
          <p:nvPr/>
        </p:nvPicPr>
        <p:blipFill>
          <a:blip r:embed="rId4"/>
          <a:stretch>
            <a:fillRect/>
          </a:stretch>
        </p:blipFill>
        <p:spPr>
          <a:xfrm>
            <a:off x="654064" y="981079"/>
            <a:ext cx="11279318" cy="4769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dirty="0"/>
              <a:t>Over 15 years, there was a significant rise in the investment in operating grants, with the highest investments in years 2014 to 2016.</a:t>
            </a:r>
          </a:p>
          <a:p>
            <a:r>
              <a:rPr lang="en-US" dirty="0"/>
              <a:t>Breast cancer research represented 39% of the site-specific cancer survivorship research over the 15-year period. </a:t>
            </a:r>
          </a:p>
          <a:p>
            <a:r>
              <a:rPr lang="en-US" dirty="0"/>
              <a:t>The largest increased investment from the first to the third time period was found for prostate cancer, which had $12.2M more in survivorship research in 2015-19 than in 2005-09.</a:t>
            </a:r>
          </a:p>
        </p:txBody>
      </p:sp>
      <p:sp>
        <p:nvSpPr>
          <p:cNvPr id="2" name="Title 1"/>
          <p:cNvSpPr>
            <a:spLocks noGrp="1"/>
          </p:cNvSpPr>
          <p:nvPr>
            <p:ph type="title"/>
          </p:nvPr>
        </p:nvSpPr>
        <p:spPr/>
        <p:txBody>
          <a:bodyPr>
            <a:normAutofit fontScale="90000"/>
          </a:bodyPr>
          <a:lstStyle/>
          <a:p>
            <a:r>
              <a:rPr lang="en-US" dirty="0"/>
              <a:t>C. Investment by Funding Mechanism &amp; Cancer Site</a:t>
            </a:r>
          </a:p>
        </p:txBody>
      </p:sp>
      <p:sp>
        <p:nvSpPr>
          <p:cNvPr id="1434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16</a:t>
            </a:fld>
            <a:endParaRPr lang="en-US"/>
          </a:p>
        </p:txBody>
      </p:sp>
      <p:pic>
        <p:nvPicPr>
          <p:cNvPr id="4" name="Picture 3">
            <a:extLst>
              <a:ext uri="{FF2B5EF4-FFF2-40B4-BE49-F238E27FC236}">
                <a16:creationId xmlns:a16="http://schemas.microsoft.com/office/drawing/2014/main" id="{69347FEA-218C-405B-BD82-4B1F42B50538}"/>
              </a:ext>
            </a:extLst>
          </p:cNvPr>
          <p:cNvPicPr>
            <a:picLocks noChangeAspect="1"/>
          </p:cNvPicPr>
          <p:nvPr/>
        </p:nvPicPr>
        <p:blipFill>
          <a:blip r:embed="rId2"/>
          <a:stretch>
            <a:fillRect/>
          </a:stretch>
        </p:blipFill>
        <p:spPr>
          <a:xfrm>
            <a:off x="835536" y="761898"/>
            <a:ext cx="10123033" cy="55799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6" name="Picture 5">
            <a:extLst>
              <a:ext uri="{FF2B5EF4-FFF2-40B4-BE49-F238E27FC236}">
                <a16:creationId xmlns:a16="http://schemas.microsoft.com/office/drawing/2014/main" id="{EB34D6E0-757C-4DC4-BBA9-AA998F398C40}"/>
              </a:ext>
            </a:extLst>
          </p:cNvPr>
          <p:cNvPicPr>
            <a:picLocks noChangeAspect="1"/>
          </p:cNvPicPr>
          <p:nvPr/>
        </p:nvPicPr>
        <p:blipFill rotWithShape="1">
          <a:blip r:embed="rId2"/>
          <a:srcRect b="5307"/>
          <a:stretch/>
        </p:blipFill>
        <p:spPr>
          <a:xfrm>
            <a:off x="801738" y="685804"/>
            <a:ext cx="8907441" cy="5695331"/>
          </a:xfrm>
          <a:prstGeom prst="rect">
            <a:avLst/>
          </a:prstGeom>
        </p:spPr>
      </p:pic>
    </p:spTree>
    <p:extLst>
      <p:ext uri="{BB962C8B-B14F-4D97-AF65-F5344CB8AC3E}">
        <p14:creationId xmlns:p14="http://schemas.microsoft.com/office/powerpoint/2010/main" val="425958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lnSpcReduction="10000"/>
          </a:bodyPr>
          <a:lstStyle/>
          <a:p>
            <a:r>
              <a:rPr lang="en-US" dirty="0"/>
              <a:t>From the first to the third five-year period, there were substantial increases in the investments in physiological effects ($40.0M) and care delivery, access and quality ($12.6M).</a:t>
            </a:r>
          </a:p>
          <a:p>
            <a:r>
              <a:rPr lang="en-US" dirty="0"/>
              <a:t>In terms of physiological effects, the research investment in cardiotoxicity/vascular issues rose by $12.2M from the first to the third period (data not shown).</a:t>
            </a:r>
          </a:p>
          <a:p>
            <a:r>
              <a:rPr lang="en-US" dirty="0"/>
              <a:t>In terms of type of research, the most significant shift was in terms of intervention research—$27.4M more was invested in intervention research in the 2015–19 period than the 2005-09 period.</a:t>
            </a:r>
          </a:p>
        </p:txBody>
      </p:sp>
      <p:sp>
        <p:nvSpPr>
          <p:cNvPr id="2" name="Title 1"/>
          <p:cNvSpPr>
            <a:spLocks noGrp="1"/>
          </p:cNvSpPr>
          <p:nvPr>
            <p:ph type="title"/>
          </p:nvPr>
        </p:nvSpPr>
        <p:spPr/>
        <p:txBody>
          <a:bodyPr/>
          <a:lstStyle/>
          <a:p>
            <a:r>
              <a:rPr lang="en-US" dirty="0"/>
              <a:t>D. Investment  by Research Focus &amp; Type</a:t>
            </a:r>
            <a:endParaRPr lang="en-CA" dirty="0"/>
          </a:p>
        </p:txBody>
      </p:sp>
      <p:sp>
        <p:nvSpPr>
          <p:cNvPr id="1638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a:p>
        </p:txBody>
      </p:sp>
      <p:pic>
        <p:nvPicPr>
          <p:cNvPr id="3" name="Picture 2">
            <a:extLst>
              <a:ext uri="{FF2B5EF4-FFF2-40B4-BE49-F238E27FC236}">
                <a16:creationId xmlns:a16="http://schemas.microsoft.com/office/drawing/2014/main" id="{4F993D4D-D646-4CAC-8CEA-C246C013966B}"/>
              </a:ext>
            </a:extLst>
          </p:cNvPr>
          <p:cNvPicPr>
            <a:picLocks noChangeAspect="1"/>
          </p:cNvPicPr>
          <p:nvPr/>
        </p:nvPicPr>
        <p:blipFill>
          <a:blip r:embed="rId2"/>
          <a:stretch>
            <a:fillRect/>
          </a:stretch>
        </p:blipFill>
        <p:spPr>
          <a:xfrm>
            <a:off x="778787" y="750341"/>
            <a:ext cx="10958004" cy="53573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107748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3" name="Picture 2">
            <a:extLst>
              <a:ext uri="{FF2B5EF4-FFF2-40B4-BE49-F238E27FC236}">
                <a16:creationId xmlns:a16="http://schemas.microsoft.com/office/drawing/2014/main" id="{3E6012F3-5AA1-422C-B8EE-40C7CECF6462}"/>
              </a:ext>
            </a:extLst>
          </p:cNvPr>
          <p:cNvPicPr>
            <a:picLocks noChangeAspect="1"/>
          </p:cNvPicPr>
          <p:nvPr/>
        </p:nvPicPr>
        <p:blipFill>
          <a:blip r:embed="rId2"/>
          <a:stretch>
            <a:fillRect/>
          </a:stretch>
        </p:blipFill>
        <p:spPr>
          <a:xfrm>
            <a:off x="704850" y="1463675"/>
            <a:ext cx="11331558" cy="4130880"/>
          </a:xfrm>
          <a:prstGeom prst="rect">
            <a:avLst/>
          </a:prstGeom>
        </p:spPr>
      </p:pic>
    </p:spTree>
    <p:extLst>
      <p:ext uri="{BB962C8B-B14F-4D97-AF65-F5344CB8AC3E}">
        <p14:creationId xmlns:p14="http://schemas.microsoft.com/office/powerpoint/2010/main" val="105423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normAutofit fontScale="92500" lnSpcReduction="10000"/>
          </a:bodyPr>
          <a:lstStyle/>
          <a:p>
            <a:r>
              <a:rPr lang="en-US" dirty="0"/>
              <a:t>There were 441 nominated principal investigators (PIs) who received one or more award/grant focused on survivorship over the 15 years. 59% (N=261) had received funding in 2015‒19 and they were working at institutions located in nine provinces.</a:t>
            </a:r>
          </a:p>
          <a:p>
            <a:r>
              <a:rPr lang="en-US" dirty="0"/>
              <a:t>Although most trainees are supported through operating grants, a small group of trainees do receive awards to facilitate completion of their research training. Of the 469 trainees granted awards over the 15-year period, 26 (6%) went on to receive one or more operating grants, equipment/infrastructure grants, or career awards. </a:t>
            </a:r>
          </a:p>
          <a:p>
            <a:r>
              <a:rPr lang="en-US" dirty="0"/>
              <a:t>The investment in trainee awards was $6.1M more in the 2015‒19 period than the 2005-09 period.</a:t>
            </a:r>
          </a:p>
          <a:p>
            <a:endParaRPr lang="en-US" dirty="0"/>
          </a:p>
        </p:txBody>
      </p:sp>
      <p:sp>
        <p:nvSpPr>
          <p:cNvPr id="2" name="Title 1"/>
          <p:cNvSpPr>
            <a:spLocks noGrp="1"/>
          </p:cNvSpPr>
          <p:nvPr>
            <p:ph type="title"/>
          </p:nvPr>
        </p:nvSpPr>
        <p:spPr/>
        <p:txBody>
          <a:bodyPr/>
          <a:lstStyle/>
          <a:p>
            <a:r>
              <a:rPr lang="en-US" dirty="0"/>
              <a:t>E. Nominated Principal Investigators</a:t>
            </a:r>
            <a:endParaRPr lang="en-CA" dirty="0"/>
          </a:p>
        </p:txBody>
      </p:sp>
      <p:sp>
        <p:nvSpPr>
          <p:cNvPr id="2150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grpSp>
        <p:nvGrpSpPr>
          <p:cNvPr id="12" name="Group 11">
            <a:extLst>
              <a:ext uri="{FF2B5EF4-FFF2-40B4-BE49-F238E27FC236}">
                <a16:creationId xmlns:a16="http://schemas.microsoft.com/office/drawing/2014/main" id="{057044B0-B6C3-47A6-A7C1-89C99281C35E}"/>
              </a:ext>
            </a:extLst>
          </p:cNvPr>
          <p:cNvGrpSpPr/>
          <p:nvPr/>
        </p:nvGrpSpPr>
        <p:grpSpPr>
          <a:xfrm>
            <a:off x="3312252" y="1371835"/>
            <a:ext cx="5167277" cy="4787009"/>
            <a:chOff x="3327735" y="1196751"/>
            <a:chExt cx="5486400" cy="5193375"/>
          </a:xfrm>
        </p:grpSpPr>
        <p:sp>
          <p:nvSpPr>
            <p:cNvPr id="6" name="Rectangle 5">
              <a:extLst>
                <a:ext uri="{FF2B5EF4-FFF2-40B4-BE49-F238E27FC236}">
                  <a16:creationId xmlns:a16="http://schemas.microsoft.com/office/drawing/2014/main" id="{582CF496-B6D0-4B3E-A4C8-D699B38F5078}"/>
                </a:ext>
              </a:extLst>
            </p:cNvPr>
            <p:cNvSpPr/>
            <p:nvPr/>
          </p:nvSpPr>
          <p:spPr>
            <a:xfrm>
              <a:off x="5303912" y="1196751"/>
              <a:ext cx="1584176" cy="5193375"/>
            </a:xfrm>
            <a:prstGeom prst="rect">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8C4C1E-29DD-46EE-BA7E-DEB0E4E28E90}"/>
                </a:ext>
              </a:extLst>
            </p:cNvPr>
            <p:cNvSpPr/>
            <p:nvPr/>
          </p:nvSpPr>
          <p:spPr>
            <a:xfrm rot="5400000">
              <a:off x="5355152" y="1630669"/>
              <a:ext cx="1431566" cy="4924544"/>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421494-8140-43E6-B3A9-532A84D76958}"/>
                </a:ext>
              </a:extLst>
            </p:cNvPr>
            <p:cNvSpPr/>
            <p:nvPr/>
          </p:nvSpPr>
          <p:spPr>
            <a:xfrm rot="18379961">
              <a:off x="5321152" y="1237752"/>
              <a:ext cx="1499566" cy="5486400"/>
            </a:xfrm>
            <a:prstGeom prst="rect">
              <a:avLst/>
            </a:prstGeom>
            <a:solidFill>
              <a:schemeClr val="accent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98F058-3882-417C-95DE-1FFD3FDB7334}"/>
                </a:ext>
              </a:extLst>
            </p:cNvPr>
            <p:cNvSpPr txBox="1"/>
            <p:nvPr/>
          </p:nvSpPr>
          <p:spPr>
            <a:xfrm>
              <a:off x="3742483" y="3857220"/>
              <a:ext cx="1057374"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2005‒09 </a:t>
              </a:r>
            </a:p>
            <a:p>
              <a:r>
                <a:rPr lang="en-US" sz="1400" dirty="0">
                  <a:latin typeface="Segoe UI" panose="020B0502040204020203" pitchFamily="34" charset="0"/>
                  <a:ea typeface="Segoe UI" panose="020B0502040204020203" pitchFamily="34" charset="0"/>
                  <a:cs typeface="Segoe UI" panose="020B0502040204020203" pitchFamily="34" charset="0"/>
                </a:rPr>
                <a:t>N=175</a:t>
              </a:r>
            </a:p>
          </p:txBody>
        </p:sp>
        <p:sp>
          <p:nvSpPr>
            <p:cNvPr id="8" name="TextBox 7">
              <a:extLst>
                <a:ext uri="{FF2B5EF4-FFF2-40B4-BE49-F238E27FC236}">
                  <a16:creationId xmlns:a16="http://schemas.microsoft.com/office/drawing/2014/main" id="{A76D3176-4ADE-4C7D-8C85-30175DAFB5C8}"/>
                </a:ext>
              </a:extLst>
            </p:cNvPr>
            <p:cNvSpPr txBox="1"/>
            <p:nvPr/>
          </p:nvSpPr>
          <p:spPr>
            <a:xfrm>
              <a:off x="4051218" y="2560091"/>
              <a:ext cx="1008112"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2010‒14 </a:t>
              </a:r>
            </a:p>
            <a:p>
              <a:r>
                <a:rPr lang="en-US" sz="1400" dirty="0">
                  <a:latin typeface="Segoe UI" panose="020B0502040204020203" pitchFamily="34" charset="0"/>
                  <a:ea typeface="Segoe UI" panose="020B0502040204020203" pitchFamily="34" charset="0"/>
                  <a:cs typeface="Segoe UI" panose="020B0502040204020203" pitchFamily="34" charset="0"/>
                </a:rPr>
                <a:t>N=267</a:t>
              </a:r>
            </a:p>
          </p:txBody>
        </p:sp>
        <p:sp>
          <p:nvSpPr>
            <p:cNvPr id="9" name="TextBox 8">
              <a:extLst>
                <a:ext uri="{FF2B5EF4-FFF2-40B4-BE49-F238E27FC236}">
                  <a16:creationId xmlns:a16="http://schemas.microsoft.com/office/drawing/2014/main" id="{6C38254B-E044-49AD-9311-593E83A1D84A}"/>
                </a:ext>
              </a:extLst>
            </p:cNvPr>
            <p:cNvSpPr txBox="1"/>
            <p:nvPr/>
          </p:nvSpPr>
          <p:spPr>
            <a:xfrm>
              <a:off x="5663952" y="1450462"/>
              <a:ext cx="1008112"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2015‒19 </a:t>
              </a:r>
            </a:p>
            <a:p>
              <a:r>
                <a:rPr lang="en-US" sz="1400" dirty="0">
                  <a:latin typeface="Segoe UI" panose="020B0502040204020203" pitchFamily="34" charset="0"/>
                  <a:ea typeface="Segoe UI" panose="020B0502040204020203" pitchFamily="34" charset="0"/>
                  <a:cs typeface="Segoe UI" panose="020B0502040204020203" pitchFamily="34" charset="0"/>
                </a:rPr>
                <a:t>N=261</a:t>
              </a:r>
            </a:p>
          </p:txBody>
        </p:sp>
        <p:sp>
          <p:nvSpPr>
            <p:cNvPr id="10" name="TextBox 9">
              <a:extLst>
                <a:ext uri="{FF2B5EF4-FFF2-40B4-BE49-F238E27FC236}">
                  <a16:creationId xmlns:a16="http://schemas.microsoft.com/office/drawing/2014/main" id="{8CC34482-48FB-4A8F-965C-85DC082B6F83}"/>
                </a:ext>
              </a:extLst>
            </p:cNvPr>
            <p:cNvSpPr txBox="1"/>
            <p:nvPr/>
          </p:nvSpPr>
          <p:spPr>
            <a:xfrm>
              <a:off x="5807968" y="3909596"/>
              <a:ext cx="720080" cy="333904"/>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N=53</a:t>
              </a:r>
            </a:p>
          </p:txBody>
        </p:sp>
      </p:grpSp>
      <p:pic>
        <p:nvPicPr>
          <p:cNvPr id="11" name="Picture 10">
            <a:extLst>
              <a:ext uri="{FF2B5EF4-FFF2-40B4-BE49-F238E27FC236}">
                <a16:creationId xmlns:a16="http://schemas.microsoft.com/office/drawing/2014/main" id="{A11B860A-4449-4803-BDED-DE5420AD5E5A}"/>
              </a:ext>
            </a:extLst>
          </p:cNvPr>
          <p:cNvPicPr>
            <a:picLocks noChangeAspect="1"/>
          </p:cNvPicPr>
          <p:nvPr/>
        </p:nvPicPr>
        <p:blipFill>
          <a:blip r:embed="rId2"/>
          <a:stretch>
            <a:fillRect/>
          </a:stretch>
        </p:blipFill>
        <p:spPr>
          <a:xfrm>
            <a:off x="876415" y="699156"/>
            <a:ext cx="9854213" cy="369930"/>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3" name="Picture 2">
            <a:extLst>
              <a:ext uri="{FF2B5EF4-FFF2-40B4-BE49-F238E27FC236}">
                <a16:creationId xmlns:a16="http://schemas.microsoft.com/office/drawing/2014/main" id="{A0F62933-2CF1-46C8-A837-AF80CC164B10}"/>
              </a:ext>
            </a:extLst>
          </p:cNvPr>
          <p:cNvPicPr>
            <a:picLocks noChangeAspect="1"/>
          </p:cNvPicPr>
          <p:nvPr/>
        </p:nvPicPr>
        <p:blipFill>
          <a:blip r:embed="rId2"/>
          <a:stretch>
            <a:fillRect/>
          </a:stretch>
        </p:blipFill>
        <p:spPr>
          <a:xfrm>
            <a:off x="837175" y="852129"/>
            <a:ext cx="11105229" cy="5440516"/>
          </a:xfrm>
          <a:prstGeom prst="rect">
            <a:avLst/>
          </a:prstGeom>
        </p:spPr>
      </p:pic>
    </p:spTree>
    <p:extLst>
      <p:ext uri="{BB962C8B-B14F-4D97-AF65-F5344CB8AC3E}">
        <p14:creationId xmlns:p14="http://schemas.microsoft.com/office/powerpoint/2010/main" val="1518695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BAEBB-1BED-4309-AB67-75A074D95AAC}"/>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4" name="Picture 3">
            <a:extLst>
              <a:ext uri="{FF2B5EF4-FFF2-40B4-BE49-F238E27FC236}">
                <a16:creationId xmlns:a16="http://schemas.microsoft.com/office/drawing/2014/main" id="{EF6EA5A4-2D6F-4A39-A2CA-F6F9AD4B7B08}"/>
              </a:ext>
            </a:extLst>
          </p:cNvPr>
          <p:cNvPicPr>
            <a:picLocks noChangeAspect="1"/>
          </p:cNvPicPr>
          <p:nvPr/>
        </p:nvPicPr>
        <p:blipFill>
          <a:blip r:embed="rId2"/>
          <a:stretch>
            <a:fillRect/>
          </a:stretch>
        </p:blipFill>
        <p:spPr>
          <a:xfrm>
            <a:off x="777157" y="907999"/>
            <a:ext cx="10423582" cy="5042002"/>
          </a:xfrm>
          <a:prstGeom prst="rect">
            <a:avLst/>
          </a:prstGeom>
        </p:spPr>
      </p:pic>
    </p:spTree>
    <p:extLst>
      <p:ext uri="{BB962C8B-B14F-4D97-AF65-F5344CB8AC3E}">
        <p14:creationId xmlns:p14="http://schemas.microsoft.com/office/powerpoint/2010/main" val="291196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85000" lnSpcReduction="20000"/>
          </a:bodyPr>
          <a:lstStyle/>
          <a:p>
            <a:r>
              <a:rPr lang="en-US" dirty="0"/>
              <a:t>The brief report, </a:t>
            </a:r>
            <a:r>
              <a:rPr lang="en-US" i="1" dirty="0"/>
              <a:t>Canada’s Investment in Cancer Survivorship Research, 2005–2019</a:t>
            </a:r>
            <a:r>
              <a:rPr lang="en-US" dirty="0"/>
              <a:t>, is available at </a:t>
            </a:r>
            <a:r>
              <a:rPr lang="en-US" dirty="0">
                <a:hlinkClick r:id="rId2"/>
              </a:rPr>
              <a:t>http://www.ccra-acrc.c</a:t>
            </a:r>
            <a:r>
              <a:rPr lang="en-US" dirty="0">
                <a:hlinkClick r:id="rId2"/>
              </a:rPr>
              <a:t>a</a:t>
            </a:r>
            <a:r>
              <a:rPr lang="en-US" dirty="0"/>
              <a:t>. Production of this report was made possible through collaboration and financial support from the Canadian Partnership Against Cancer Corporation and Health Canada.</a:t>
            </a:r>
          </a:p>
          <a:p>
            <a:r>
              <a:rPr lang="en-US" dirty="0"/>
              <a:t>The </a:t>
            </a:r>
            <a:r>
              <a:rPr lang="en-US" i="1" dirty="0"/>
              <a:t>Pan-Canadian Framework for Cancer Survivorship Research</a:t>
            </a:r>
            <a:r>
              <a:rPr lang="en-US" dirty="0"/>
              <a:t>, published in 2017, is also available on our website. The framework identifies priority areas for investment as well as ways to facilitate knowledge translation.</a:t>
            </a:r>
          </a:p>
          <a:p>
            <a:r>
              <a:rPr lang="en-US" dirty="0"/>
              <a:t>Many individuals have contributed to this report since its initial development. For this 2019 update, we gratefully acknowledge the advice provided by Drs. Judy Bray (Canadian Cancer Society and Stephen Robbins and Rachel Syme (CIHR Institute of Cancer Research).</a:t>
            </a:r>
          </a:p>
          <a:p>
            <a:r>
              <a:rPr lang="en-US" dirty="0"/>
              <a:t>Questions about this project, should be directed to the CCRA Program Manager at </a:t>
            </a:r>
            <a:r>
              <a:rPr lang="en-US" dirty="0">
                <a:hlinkClick r:id="rId3"/>
              </a:rPr>
              <a:t>info@ccra-acrc.ca</a:t>
            </a:r>
            <a:r>
              <a:rPr lang="en-US" dirty="0"/>
              <a:t>.</a:t>
            </a:r>
          </a:p>
        </p:txBody>
      </p:sp>
      <p:sp>
        <p:nvSpPr>
          <p:cNvPr id="28674" name="Title 1"/>
          <p:cNvSpPr>
            <a:spLocks noGrp="1"/>
          </p:cNvSpPr>
          <p:nvPr>
            <p:ph type="title"/>
          </p:nvPr>
        </p:nvSpPr>
        <p:spPr/>
        <p:txBody>
          <a:bodyPr/>
          <a:lstStyle/>
          <a:p>
            <a:r>
              <a:rPr lang="en-US" dirty="0"/>
              <a:t>Further Information</a:t>
            </a:r>
          </a:p>
        </p:txBody>
      </p:sp>
      <p:sp>
        <p:nvSpPr>
          <p:cNvPr id="23556"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347091845"/>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dirty="0">
                          <a:solidFill>
                            <a:schemeClr val="accent3"/>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normAutofit fontScale="85000" lnSpcReduction="10000"/>
          </a:bodyPr>
          <a:lstStyle/>
          <a:p>
            <a:r>
              <a:rPr lang="en-US" dirty="0"/>
              <a:t>An initial analysis on the investment in research on cancer survivorship that was done for the 2005 to 2008 time period. Until that time, no broad scale study of investment in cancer survivorship research in Canada existed.</a:t>
            </a:r>
          </a:p>
          <a:p>
            <a:r>
              <a:rPr lang="en-US" dirty="0"/>
              <a:t>Aa pan-Canadian research framework for cancer survivorship research was released in 2017 to identify priority areas for research and ways to facilitate knowledge translation. Tracking progress towards these priorities is important.</a:t>
            </a:r>
          </a:p>
          <a:p>
            <a:r>
              <a:rPr lang="en-US" dirty="0"/>
              <a:t>Among people living in Canada on January 1, 2015 (excluding Quebec), there were 474,050 people diagnosed with cancer from 2010 to 2014 (1,730 cases for every 100,000 people). (See </a:t>
            </a:r>
            <a:r>
              <a:rPr lang="en-US" dirty="0">
                <a:hlinkClick r:id="rId2"/>
              </a:rPr>
              <a:t>https://www150.statcan.gc.ca/n1/en/daily-quotidien/191204/dq191204d-eng.pdf?st=-VGbPEkb</a:t>
            </a:r>
            <a:r>
              <a:rPr lang="en-US" dirty="0"/>
              <a:t>.) </a:t>
            </a:r>
          </a:p>
        </p:txBody>
      </p:sp>
      <p:sp>
        <p:nvSpPr>
          <p:cNvPr id="5122" name="Title 1"/>
          <p:cNvSpPr>
            <a:spLocks noGrp="1"/>
          </p:cNvSpPr>
          <p:nvPr>
            <p:ph type="title"/>
          </p:nvPr>
        </p:nvSpPr>
        <p:spPr/>
        <p:txBody>
          <a:bodyPr/>
          <a:lstStyle/>
          <a:p>
            <a:r>
              <a:rPr lang="en-US" dirty="0"/>
              <a:t>Why report on this investment?</a:t>
            </a:r>
          </a:p>
        </p:txBody>
      </p:sp>
      <p:sp>
        <p:nvSpPr>
          <p:cNvPr id="4100" name="Slide Number Placeholder 4"/>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77500" lnSpcReduction="20000"/>
          </a:bodyPr>
          <a:lstStyle/>
          <a:p>
            <a:r>
              <a:rPr lang="en-US" dirty="0"/>
              <a:t>The Canadian Cancer Research Survey (CCRS) was the primary data source. This is a database of over 22,000 research projects funded by 43 governmental and voluntary sector organizations for years 2005 to 2019.</a:t>
            </a:r>
          </a:p>
          <a:p>
            <a:r>
              <a:rPr lang="en-US" dirty="0"/>
              <a:t>3,898 projects coded entirely to CSO category 6 – Cancer Control, Survivorship and Outcomes Research, which includes patient care and survivorship code, were reviewed and either excluded or included as part of the study sample. The final sample consisted of 2,043 projects and these were coded on three dimensions: study population, research focus, and research type.</a:t>
            </a:r>
          </a:p>
          <a:p>
            <a:r>
              <a:rPr lang="en-US" dirty="0"/>
              <a:t>“Cancer research investment” refers to the direct funding of research projects that were administered by organizations contributing data to the survey. All projects had received some form of peer review.</a:t>
            </a:r>
          </a:p>
          <a:p>
            <a:r>
              <a:rPr lang="en-US" dirty="0"/>
              <a:t>Institutional affiliation of the nominated principal investigator (PI) was used for analyses based on geography (province).</a:t>
            </a:r>
          </a:p>
          <a:p>
            <a:endParaRPr lang="en-US" dirty="0"/>
          </a:p>
        </p:txBody>
      </p:sp>
      <p:sp>
        <p:nvSpPr>
          <p:cNvPr id="7170" name="Title 1"/>
          <p:cNvSpPr>
            <a:spLocks noGrp="1"/>
          </p:cNvSpPr>
          <p:nvPr>
            <p:ph type="title"/>
          </p:nvPr>
        </p:nvSpPr>
        <p:spPr/>
        <p:txBody>
          <a:bodyPr/>
          <a:lstStyle/>
          <a:p>
            <a:r>
              <a:rPr lang="en-US" dirty="0"/>
              <a:t>Methodology</a:t>
            </a:r>
          </a:p>
        </p:txBody>
      </p:sp>
      <p:sp>
        <p:nvSpPr>
          <p:cNvPr id="512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a:p>
        </p:txBody>
      </p:sp>
    </p:spTree>
    <p:extLst>
      <p:ext uri="{BB962C8B-B14F-4D97-AF65-F5344CB8AC3E}">
        <p14:creationId xmlns:p14="http://schemas.microsoft.com/office/powerpoint/2010/main" val="25949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404E9-145D-443D-93F7-163E328AB216}"/>
              </a:ext>
            </a:extLst>
          </p:cNvPr>
          <p:cNvSpPr>
            <a:spLocks noGrp="1"/>
          </p:cNvSpPr>
          <p:nvPr>
            <p:ph type="title"/>
          </p:nvPr>
        </p:nvSpPr>
        <p:spPr>
          <a:xfrm>
            <a:off x="768593" y="628234"/>
            <a:ext cx="11065853" cy="1077685"/>
          </a:xfrm>
        </p:spPr>
        <p:txBody>
          <a:bodyPr>
            <a:normAutofit fontScale="90000"/>
          </a:bodyPr>
          <a:lstStyle/>
          <a:p>
            <a:r>
              <a:rPr lang="en-US" dirty="0"/>
              <a:t>Cancer survivorship research classification</a:t>
            </a:r>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5</a:t>
            </a:fld>
            <a:endParaRPr lang="en-US" dirty="0"/>
          </a:p>
        </p:txBody>
      </p:sp>
      <p:pic>
        <p:nvPicPr>
          <p:cNvPr id="4" name="Picture 3">
            <a:extLst>
              <a:ext uri="{FF2B5EF4-FFF2-40B4-BE49-F238E27FC236}">
                <a16:creationId xmlns:a16="http://schemas.microsoft.com/office/drawing/2014/main" id="{898C96B7-2628-40BB-8D82-2ABEEC14F96C}"/>
              </a:ext>
            </a:extLst>
          </p:cNvPr>
          <p:cNvPicPr>
            <a:picLocks noChangeAspect="1"/>
          </p:cNvPicPr>
          <p:nvPr/>
        </p:nvPicPr>
        <p:blipFill>
          <a:blip r:embed="rId2"/>
          <a:stretch>
            <a:fillRect/>
          </a:stretch>
        </p:blipFill>
        <p:spPr>
          <a:xfrm>
            <a:off x="2701830" y="1476890"/>
            <a:ext cx="7316676" cy="4178706"/>
          </a:xfrm>
          <a:prstGeom prst="rect">
            <a:avLst/>
          </a:prstGeom>
        </p:spPr>
      </p:pic>
      <p:sp>
        <p:nvSpPr>
          <p:cNvPr id="6" name="TextBox 5">
            <a:extLst>
              <a:ext uri="{FF2B5EF4-FFF2-40B4-BE49-F238E27FC236}">
                <a16:creationId xmlns:a16="http://schemas.microsoft.com/office/drawing/2014/main" id="{E4F876C0-9850-4B90-92BE-3ED46184820F}"/>
              </a:ext>
            </a:extLst>
          </p:cNvPr>
          <p:cNvSpPr txBox="1"/>
          <p:nvPr/>
        </p:nvSpPr>
        <p:spPr>
          <a:xfrm>
            <a:off x="768593" y="5708018"/>
            <a:ext cx="11183150" cy="738664"/>
          </a:xfrm>
          <a:prstGeom prst="rect">
            <a:avLst/>
          </a:prstGeom>
          <a:noFill/>
        </p:spPr>
        <p:txBody>
          <a:bodyPr wrap="square" rtlCol="0">
            <a:spAutoFit/>
          </a:bodyPr>
          <a:lstStyle/>
          <a:p>
            <a:r>
              <a:rPr lang="en-US" sz="1400" dirty="0"/>
              <a:t>Definitions  for the seven dimensions of “Research Focus” are provided on the next slide. This classification is also used for research projects related to cancer survivorship. For a full set of definitions, please consult the CCRS technical manual at </a:t>
            </a:r>
            <a:r>
              <a:rPr lang="en-US" sz="1400" dirty="0">
                <a:hlinkClick r:id="rId3"/>
              </a:rPr>
              <a:t>https://www.ccra-acrc.ca/wp-content/uploads/2021/08/CCRS_Methods_v2021_08_24.pdf</a:t>
            </a:r>
            <a:r>
              <a:rPr lang="en-US" sz="1400" dirty="0"/>
              <a:t>. </a:t>
            </a:r>
          </a:p>
        </p:txBody>
      </p:sp>
    </p:spTree>
    <p:extLst>
      <p:ext uri="{BB962C8B-B14F-4D97-AF65-F5344CB8AC3E}">
        <p14:creationId xmlns:p14="http://schemas.microsoft.com/office/powerpoint/2010/main" val="160825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AAC0D-B5DE-44E7-8B8F-8F9FB6049BA3}"/>
              </a:ext>
            </a:extLst>
          </p:cNvPr>
          <p:cNvSpPr>
            <a:spLocks noGrp="1"/>
          </p:cNvSpPr>
          <p:nvPr>
            <p:ph idx="1"/>
          </p:nvPr>
        </p:nvSpPr>
        <p:spPr/>
        <p:txBody>
          <a:bodyPr>
            <a:normAutofit/>
          </a:bodyPr>
          <a:lstStyle/>
          <a:p>
            <a:r>
              <a:rPr lang="en-US" sz="1400" b="1" dirty="0"/>
              <a:t>Physiological effects</a:t>
            </a:r>
            <a:r>
              <a:rPr lang="en-US" sz="1400" dirty="0"/>
              <a:t>: Studies identifying and managing specific late/long-term physical effects of cancer/cancer treatment (e.g., cardiovascular, respiratory, digestive, neurological, reproductive) on patients and symptoms such as pain, cachexia/anorexia, dyspnea, etc., associated with end of life. </a:t>
            </a:r>
          </a:p>
          <a:p>
            <a:r>
              <a:rPr lang="en-US" sz="1400" b="1" dirty="0"/>
              <a:t>Psychological effects</a:t>
            </a:r>
            <a:r>
              <a:rPr lang="en-US" sz="1400" dirty="0"/>
              <a:t>: Research identifying and managing specific psychological effects (for example, depression, anxiety, distress, fear of recurrence, intimacy issues) of survivorship/end of life for patients and family /caregivers. </a:t>
            </a:r>
          </a:p>
          <a:p>
            <a:r>
              <a:rPr lang="en-US" sz="1400" b="1" dirty="0"/>
              <a:t>Quality of life</a:t>
            </a:r>
            <a:r>
              <a:rPr lang="en-US" sz="1400" dirty="0"/>
              <a:t>: Research focused on a broad range of symptoms/outcomes rather than specific effects as identified under other foci. Includes projects focused on survivors and/or family/caregivers.</a:t>
            </a:r>
          </a:p>
          <a:p>
            <a:r>
              <a:rPr lang="en-US" sz="1400" b="1" dirty="0"/>
              <a:t>Social needs/social support</a:t>
            </a:r>
            <a:r>
              <a:rPr lang="en-US" sz="1400" dirty="0"/>
              <a:t>: Studies on the social support needs of survivors and family/caregivers. </a:t>
            </a:r>
          </a:p>
          <a:p>
            <a:r>
              <a:rPr lang="en-US" sz="1400" b="1" dirty="0"/>
              <a:t>Economic sequelae</a:t>
            </a:r>
            <a:r>
              <a:rPr lang="en-US" sz="1400" dirty="0"/>
              <a:t>: Studies of the economic effects of cancer for survivors and their families/caregivers. Research dealing with work/employment and vocational/educational issues are also included. </a:t>
            </a:r>
          </a:p>
          <a:p>
            <a:r>
              <a:rPr lang="en-US" sz="1400" b="1" dirty="0"/>
              <a:t>Care delivery, access and quality</a:t>
            </a:r>
            <a:r>
              <a:rPr lang="en-US" sz="1400" dirty="0"/>
              <a:t>: Research on the ways that post-treatment and end-of-life care are delivered/organized and effects on individuals and systems. Includes evaluative studies, research on optimal care models, studies on gaps/inequities in access, costs/cost-effectiveness of care, and quality of care. </a:t>
            </a:r>
          </a:p>
          <a:p>
            <a:r>
              <a:rPr lang="en-US" sz="1400" b="1" dirty="0"/>
              <a:t>Thanatological issues </a:t>
            </a:r>
            <a:r>
              <a:rPr lang="en-US" sz="1400" dirty="0"/>
              <a:t>Research on death/dying and the psychological mechanisms of dealing with death/ dying. Includes attitudes toward death, meaning and </a:t>
            </a:r>
            <a:r>
              <a:rPr lang="en-US" sz="1400" dirty="0" err="1"/>
              <a:t>behaviours</a:t>
            </a:r>
            <a:r>
              <a:rPr lang="en-US" sz="1400" dirty="0"/>
              <a:t> of bereavement and grief, and moral/ethical issues.</a:t>
            </a:r>
          </a:p>
        </p:txBody>
      </p:sp>
      <p:sp>
        <p:nvSpPr>
          <p:cNvPr id="3" name="Title 2">
            <a:extLst>
              <a:ext uri="{FF2B5EF4-FFF2-40B4-BE49-F238E27FC236}">
                <a16:creationId xmlns:a16="http://schemas.microsoft.com/office/drawing/2014/main" id="{680E6AEC-C2C7-4D48-8926-CF5A53442F65}"/>
              </a:ext>
            </a:extLst>
          </p:cNvPr>
          <p:cNvSpPr>
            <a:spLocks noGrp="1"/>
          </p:cNvSpPr>
          <p:nvPr>
            <p:ph type="title"/>
          </p:nvPr>
        </p:nvSpPr>
        <p:spPr/>
        <p:txBody>
          <a:bodyPr/>
          <a:lstStyle/>
          <a:p>
            <a:r>
              <a:rPr lang="en-US" dirty="0"/>
              <a:t>RESEARCH FOCUS - DEFINITIONS</a:t>
            </a:r>
          </a:p>
        </p:txBody>
      </p:sp>
    </p:spTree>
    <p:extLst>
      <p:ext uri="{BB962C8B-B14F-4D97-AF65-F5344CB8AC3E}">
        <p14:creationId xmlns:p14="http://schemas.microsoft.com/office/powerpoint/2010/main" val="368203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2019, and averaged to yield an annual amount.</a:t>
            </a:r>
          </a:p>
          <a:p>
            <a:r>
              <a:rPr lang="en-US" dirty="0"/>
              <a:t>Project budgets were weighted to reflect the extent of relevance to cancer survivorship.</a:t>
            </a:r>
          </a:p>
          <a:p>
            <a:endParaRPr lang="en-US" dirty="0"/>
          </a:p>
        </p:txBody>
      </p:sp>
      <p:sp>
        <p:nvSpPr>
          <p:cNvPr id="10242" name="Title 1"/>
          <p:cNvSpPr>
            <a:spLocks noGrp="1"/>
          </p:cNvSpPr>
          <p:nvPr>
            <p:ph type="title"/>
          </p:nvPr>
        </p:nvSpPr>
        <p:spPr/>
        <p:txBody>
          <a:bodyPr/>
          <a:lstStyle/>
          <a:p>
            <a:r>
              <a:rPr lang="en-US" dirty="0"/>
              <a:t>Reporting Conventions</a:t>
            </a:r>
          </a:p>
        </p:txBody>
      </p:sp>
      <p:sp>
        <p:nvSpPr>
          <p:cNvPr id="6148"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a:p>
        </p:txBody>
      </p:sp>
    </p:spTree>
    <p:extLst>
      <p:ext uri="{BB962C8B-B14F-4D97-AF65-F5344CB8AC3E}">
        <p14:creationId xmlns:p14="http://schemas.microsoft.com/office/powerpoint/2010/main" val="385916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85000" lnSpcReduction="10000"/>
          </a:bodyPr>
          <a:lstStyle/>
          <a:p>
            <a:r>
              <a:rPr lang="en-US" dirty="0"/>
              <a:t>There may be relevant research undertaken by cancer organizations and non-cancer organizations that do not participate in the CCRS. For the area of cancer survivorship, there may funding from large foundations and other organizations not captured in the CCRS that could affect the overall investment picture.</a:t>
            </a:r>
          </a:p>
          <a:p>
            <a:r>
              <a:rPr lang="en-US" dirty="0"/>
              <a:t>Investment figures for British Columbia may under-represent the investment in cancer survivorship research for the province because the BC Cancer Agency and its Foundation do not contribute data to the CCRS.</a:t>
            </a:r>
          </a:p>
          <a:p>
            <a:r>
              <a:rPr lang="en-US" dirty="0"/>
              <a:t>Given the attribution of the research investment to the location of the nominated principal investigator, geographic distribution of the investment represented herein may not be a representative account of where survivorship research has taken place.</a:t>
            </a:r>
          </a:p>
        </p:txBody>
      </p:sp>
      <p:sp>
        <p:nvSpPr>
          <p:cNvPr id="11266" name="Title 1"/>
          <p:cNvSpPr>
            <a:spLocks noGrp="1"/>
          </p:cNvSpPr>
          <p:nvPr>
            <p:ph type="title"/>
          </p:nvPr>
        </p:nvSpPr>
        <p:spPr/>
        <p:txBody>
          <a:bodyPr/>
          <a:lstStyle/>
          <a:p>
            <a:r>
              <a:rPr lang="en-US" dirty="0"/>
              <a:t>Caveats</a:t>
            </a:r>
          </a:p>
        </p:txBody>
      </p:sp>
      <p:sp>
        <p:nvSpPr>
          <p:cNvPr id="717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a:p>
        </p:txBody>
      </p:sp>
    </p:spTree>
    <p:extLst>
      <p:ext uri="{BB962C8B-B14F-4D97-AF65-F5344CB8AC3E}">
        <p14:creationId xmlns:p14="http://schemas.microsoft.com/office/powerpoint/2010/main" val="368831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92500" lnSpcReduction="20000"/>
          </a:bodyPr>
          <a:lstStyle/>
          <a:p>
            <a:r>
              <a:rPr lang="en-US" dirty="0"/>
              <a:t>Over the fifteen years, $282.1M was invested in cancer survivorship research and this represented 3.6% of the overall cancer research investment.</a:t>
            </a:r>
          </a:p>
          <a:p>
            <a:r>
              <a:rPr lang="en-US" dirty="0"/>
              <a:t>The investment climbed steadily from 2005 to 2016, dipping slightly in 2017 and 2018 and re-bounding in 2019.</a:t>
            </a:r>
          </a:p>
          <a:p>
            <a:r>
              <a:rPr lang="en-US" dirty="0"/>
              <a:t>19% of the total cancer survivorship research investment in 2015–19 was focused on children and adolescents, slightly lower than in 2010-14.</a:t>
            </a:r>
          </a:p>
          <a:p>
            <a:r>
              <a:rPr lang="en-US" dirty="0"/>
              <a:t>As a collective, organizations within the federal government represented over 40% of the cancer survivorship investment regardless of the time period. Organizations within the charitable/voluntary sector accounted for 36% of the 15-year cancer survivorship research investment yet 23% of the overall cancer research investment.</a:t>
            </a:r>
          </a:p>
        </p:txBody>
      </p:sp>
      <p:sp>
        <p:nvSpPr>
          <p:cNvPr id="2" name="Title 1"/>
          <p:cNvSpPr>
            <a:spLocks noGrp="1"/>
          </p:cNvSpPr>
          <p:nvPr>
            <p:ph type="title"/>
          </p:nvPr>
        </p:nvSpPr>
        <p:spPr/>
        <p:txBody>
          <a:bodyPr/>
          <a:lstStyle/>
          <a:p>
            <a:r>
              <a:rPr lang="en-US" dirty="0"/>
              <a:t>A. Overall Investment</a:t>
            </a:r>
          </a:p>
        </p:txBody>
      </p:sp>
      <p:sp>
        <p:nvSpPr>
          <p:cNvPr id="922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Custom 19">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4472C4"/>
      </a:hlink>
      <a:folHlink>
        <a:srgbClr val="4472C4"/>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1893</Words>
  <Application>Microsoft Office PowerPoint</Application>
  <PresentationFormat>Widescreen</PresentationFormat>
  <Paragraphs>94</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Gill Sans</vt:lpstr>
      <vt:lpstr>Segoe Pro</vt:lpstr>
      <vt:lpstr>Segoe UI</vt:lpstr>
      <vt:lpstr>Wingdings</vt:lpstr>
      <vt:lpstr>Office Theme</vt:lpstr>
      <vt:lpstr>Canada’s Investment in Cancer Survivorship Research, 2005–2019</vt:lpstr>
      <vt:lpstr>Introduction</vt:lpstr>
      <vt:lpstr>Why report on this investment?</vt:lpstr>
      <vt:lpstr>Methodology</vt:lpstr>
      <vt:lpstr>Cancer survivorship research classification</vt:lpstr>
      <vt:lpstr>RESEARCH FOCUS - DEFINITIONS</vt:lpstr>
      <vt:lpstr>Reporting Conventions</vt:lpstr>
      <vt:lpstr>Caveats</vt:lpstr>
      <vt:lpstr>A. Overall Investment</vt:lpstr>
      <vt:lpstr>PowerPoint Presentation</vt:lpstr>
      <vt:lpstr>PowerPoint Presentation</vt:lpstr>
      <vt:lpstr>PowerPoint Presentation</vt:lpstr>
      <vt:lpstr>B. Investment by Funding Organizations/ Programs</vt:lpstr>
      <vt:lpstr>PowerPoint Presentation</vt:lpstr>
      <vt:lpstr>C. Investment by Funding Mechanism &amp; Cancer Site</vt:lpstr>
      <vt:lpstr>PowerPoint Presentation</vt:lpstr>
      <vt:lpstr>PowerPoint Presentation</vt:lpstr>
      <vt:lpstr>D. Investment  by Research Focus &amp; Type</vt:lpstr>
      <vt:lpstr>PowerPoint Presentation</vt:lpstr>
      <vt:lpstr>PowerPoint Presentation</vt:lpstr>
      <vt:lpstr>E. Nominated Principal Investigators</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76</cp:revision>
  <dcterms:created xsi:type="dcterms:W3CDTF">2019-03-06T10:58:11Z</dcterms:created>
  <dcterms:modified xsi:type="dcterms:W3CDTF">2021-11-04T18:39:47Z</dcterms:modified>
</cp:coreProperties>
</file>