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50" r:id="rId3"/>
    <p:sldId id="259" r:id="rId4"/>
    <p:sldId id="297" r:id="rId5"/>
    <p:sldId id="260" r:id="rId6"/>
    <p:sldId id="262" r:id="rId7"/>
    <p:sldId id="263" r:id="rId8"/>
    <p:sldId id="333" r:id="rId9"/>
    <p:sldId id="334" r:id="rId10"/>
    <p:sldId id="355" r:id="rId11"/>
    <p:sldId id="308" r:id="rId12"/>
    <p:sldId id="351" r:id="rId13"/>
    <p:sldId id="306" r:id="rId14"/>
    <p:sldId id="337" r:id="rId15"/>
    <p:sldId id="316" r:id="rId16"/>
    <p:sldId id="285" r:id="rId17"/>
    <p:sldId id="309" r:id="rId18"/>
    <p:sldId id="341" r:id="rId19"/>
    <p:sldId id="293" r:id="rId20"/>
    <p:sldId id="342" r:id="rId21"/>
    <p:sldId id="302" r:id="rId22"/>
    <p:sldId id="344" r:id="rId23"/>
    <p:sldId id="345" r:id="rId24"/>
    <p:sldId id="346" r:id="rId25"/>
    <p:sldId id="286" r:id="rId26"/>
    <p:sldId id="354" r:id="rId27"/>
    <p:sldId id="347" r:id="rId28"/>
    <p:sldId id="349"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4" d="100"/>
          <a:sy n="64" d="100"/>
        </p:scale>
        <p:origin x="76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12/21/2021</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0993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AAADBF-6C72-41C6-AB3E-295D1B1A230F}" type="slidenum">
              <a:rPr lang="en-US" smtClean="0"/>
              <a:pPr>
                <a:defRPr/>
              </a:pPr>
              <a:t>28</a:t>
            </a:fld>
            <a:endParaRPr lang="en-US"/>
          </a:p>
        </p:txBody>
      </p:sp>
    </p:spTree>
    <p:extLst>
      <p:ext uri="{BB962C8B-B14F-4D97-AF65-F5344CB8AC3E}">
        <p14:creationId xmlns:p14="http://schemas.microsoft.com/office/powerpoint/2010/main" val="2703524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81312" y="3164046"/>
            <a:ext cx="6504231"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December 2021</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53" y="5463142"/>
            <a:ext cx="3840813" cy="876376"/>
          </a:xfrm>
          <a:prstGeom prst="rect">
            <a:avLst/>
          </a:prstGeom>
        </p:spPr>
      </p:pic>
      <p:pic>
        <p:nvPicPr>
          <p:cNvPr id="3" name="Picture 2">
            <a:extLst>
              <a:ext uri="{FF2B5EF4-FFF2-40B4-BE49-F238E27FC236}">
                <a16:creationId xmlns:a16="http://schemas.microsoft.com/office/drawing/2014/main" id="{0D98AA1A-9F64-4902-B0C2-8BE791FEE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pic>
        <p:nvPicPr>
          <p:cNvPr id="6" name="Picture 5">
            <a:extLst>
              <a:ext uri="{FF2B5EF4-FFF2-40B4-BE49-F238E27FC236}">
                <a16:creationId xmlns:a16="http://schemas.microsoft.com/office/drawing/2014/main" id="{8692DB18-3663-49C8-8A14-7CAF990AD2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1296" y="5463142"/>
            <a:ext cx="2949852" cy="1010693"/>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EARLY Translational Cancer Research, 2005–2019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Modalities (as per the classification) varied in terms of investment from period to period.</a:t>
            </a:r>
          </a:p>
          <a:p>
            <a:r>
              <a:rPr lang="en-US" dirty="0"/>
              <a:t>Pre-clinical research formed the largest part of the investment regardless of modality and this was particularly the case for drug research.</a:t>
            </a:r>
          </a:p>
          <a:p>
            <a:r>
              <a:rPr lang="en-US" dirty="0"/>
              <a:t>The largest investment in terms of major initiatives was for interventions, with much of this investment focused on supporting drug research. The investment in major initiatives was didn’t vary substantively from period to period.</a:t>
            </a:r>
          </a:p>
          <a:p>
            <a:r>
              <a:rPr lang="en-US" dirty="0"/>
              <a:t>Although not captured in the investment figures, biorepositories are key to supporting translational cancer research.</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A2. Overall Investment</a:t>
            </a:r>
          </a:p>
        </p:txBody>
      </p:sp>
      <p:sp>
        <p:nvSpPr>
          <p:cNvPr id="5" name="Slide Number Placeholder 4">
            <a:extLst>
              <a:ext uri="{FF2B5EF4-FFF2-40B4-BE49-F238E27FC236}">
                <a16:creationId xmlns:a16="http://schemas.microsoft.com/office/drawing/2014/main" id="{00C8061E-4660-49FD-B451-2A8088BC72F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10</a:t>
            </a:fld>
            <a:endParaRPr lang="en-US"/>
          </a:p>
        </p:txBody>
      </p:sp>
      <p:sp>
        <p:nvSpPr>
          <p:cNvPr id="4" name="TextBox 3"/>
          <p:cNvSpPr txBox="1"/>
          <p:nvPr/>
        </p:nvSpPr>
        <p:spPr>
          <a:xfrm>
            <a:off x="9912424" y="6309320"/>
            <a:ext cx="576064" cy="369332"/>
          </a:xfrm>
          <a:prstGeom prst="rect">
            <a:avLst/>
          </a:prstGeom>
          <a:noFill/>
        </p:spPr>
        <p:txBody>
          <a:bodyPr wrap="square" rtlCol="0">
            <a:spAutoFit/>
          </a:bodyPr>
          <a:lstStyle/>
          <a:p>
            <a:pPr algn="ctr"/>
            <a:r>
              <a:rPr lang="en-US" dirty="0">
                <a:solidFill>
                  <a:schemeClr val="bg1"/>
                </a:solidFill>
              </a:rPr>
              <a:t>10</a:t>
            </a:r>
          </a:p>
        </p:txBody>
      </p:sp>
    </p:spTree>
    <p:extLst>
      <p:ext uri="{BB962C8B-B14F-4D97-AF65-F5344CB8AC3E}">
        <p14:creationId xmlns:p14="http://schemas.microsoft.com/office/powerpoint/2010/main" val="215004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12</a:t>
            </a:r>
          </a:p>
        </p:txBody>
      </p:sp>
      <p:sp>
        <p:nvSpPr>
          <p:cNvPr id="2" name="Slide Number Placeholder 1">
            <a:extLst>
              <a:ext uri="{FF2B5EF4-FFF2-40B4-BE49-F238E27FC236}">
                <a16:creationId xmlns:a16="http://schemas.microsoft.com/office/drawing/2014/main" id="{A6438B2B-1A58-43C2-B7F5-31EA47D50A4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5" name="Picture 4">
            <a:extLst>
              <a:ext uri="{FF2B5EF4-FFF2-40B4-BE49-F238E27FC236}">
                <a16:creationId xmlns:a16="http://schemas.microsoft.com/office/drawing/2014/main" id="{C7A83028-C8AC-484D-ABF7-13FA1D82F6A6}"/>
              </a:ext>
            </a:extLst>
          </p:cNvPr>
          <p:cNvPicPr>
            <a:picLocks noChangeAspect="1"/>
          </p:cNvPicPr>
          <p:nvPr/>
        </p:nvPicPr>
        <p:blipFill>
          <a:blip r:embed="rId2"/>
          <a:stretch>
            <a:fillRect/>
          </a:stretch>
        </p:blipFill>
        <p:spPr>
          <a:xfrm>
            <a:off x="813628" y="685804"/>
            <a:ext cx="10644373" cy="5714996"/>
          </a:xfrm>
          <a:prstGeom prst="rect">
            <a:avLst/>
          </a:prstGeom>
        </p:spPr>
      </p:pic>
    </p:spTree>
    <p:extLst>
      <p:ext uri="{BB962C8B-B14F-4D97-AF65-F5344CB8AC3E}">
        <p14:creationId xmlns:p14="http://schemas.microsoft.com/office/powerpoint/2010/main" val="79010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C616F-61D0-4D5C-AD1F-7A5096FDBE7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4" name="Picture 3">
            <a:extLst>
              <a:ext uri="{FF2B5EF4-FFF2-40B4-BE49-F238E27FC236}">
                <a16:creationId xmlns:a16="http://schemas.microsoft.com/office/drawing/2014/main" id="{4F17C683-41A3-4A29-B9A7-4F09761879D4}"/>
              </a:ext>
            </a:extLst>
          </p:cNvPr>
          <p:cNvPicPr>
            <a:picLocks noChangeAspect="1"/>
          </p:cNvPicPr>
          <p:nvPr/>
        </p:nvPicPr>
        <p:blipFill>
          <a:blip r:embed="rId2"/>
          <a:stretch>
            <a:fillRect/>
          </a:stretch>
        </p:blipFill>
        <p:spPr>
          <a:xfrm>
            <a:off x="770559" y="819980"/>
            <a:ext cx="10969190" cy="5218039"/>
          </a:xfrm>
          <a:prstGeom prst="rect">
            <a:avLst/>
          </a:prstGeom>
        </p:spPr>
      </p:pic>
    </p:spTree>
    <p:extLst>
      <p:ext uri="{BB962C8B-B14F-4D97-AF65-F5344CB8AC3E}">
        <p14:creationId xmlns:p14="http://schemas.microsoft.com/office/powerpoint/2010/main" val="395940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B3B58-0E56-4910-A335-72F7E615A1C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13</a:t>
            </a:r>
          </a:p>
        </p:txBody>
      </p:sp>
      <p:pic>
        <p:nvPicPr>
          <p:cNvPr id="5" name="Picture 4">
            <a:extLst>
              <a:ext uri="{FF2B5EF4-FFF2-40B4-BE49-F238E27FC236}">
                <a16:creationId xmlns:a16="http://schemas.microsoft.com/office/drawing/2014/main" id="{15AAAE7F-5B9E-4EBA-8515-3A6CF220021E}"/>
              </a:ext>
            </a:extLst>
          </p:cNvPr>
          <p:cNvPicPr>
            <a:picLocks noChangeAspect="1"/>
          </p:cNvPicPr>
          <p:nvPr/>
        </p:nvPicPr>
        <p:blipFill>
          <a:blip r:embed="rId2"/>
          <a:stretch>
            <a:fillRect/>
          </a:stretch>
        </p:blipFill>
        <p:spPr>
          <a:xfrm>
            <a:off x="839857" y="511171"/>
            <a:ext cx="8763000" cy="6026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B3839-0A88-4444-807A-9010B62BB0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4" name="Picture 3">
            <a:extLst>
              <a:ext uri="{FF2B5EF4-FFF2-40B4-BE49-F238E27FC236}">
                <a16:creationId xmlns:a16="http://schemas.microsoft.com/office/drawing/2014/main" id="{D5DF7926-782D-4C20-BE12-8049AECC6C5F}"/>
              </a:ext>
            </a:extLst>
          </p:cNvPr>
          <p:cNvPicPr>
            <a:picLocks noChangeAspect="1"/>
          </p:cNvPicPr>
          <p:nvPr/>
        </p:nvPicPr>
        <p:blipFill>
          <a:blip r:embed="rId2"/>
          <a:stretch>
            <a:fillRect/>
          </a:stretch>
        </p:blipFill>
        <p:spPr>
          <a:xfrm>
            <a:off x="903219" y="843168"/>
            <a:ext cx="9239920" cy="5398605"/>
          </a:xfrm>
          <a:prstGeom prst="rect">
            <a:avLst/>
          </a:prstGeom>
        </p:spPr>
      </p:pic>
    </p:spTree>
    <p:extLst>
      <p:ext uri="{BB962C8B-B14F-4D97-AF65-F5344CB8AC3E}">
        <p14:creationId xmlns:p14="http://schemas.microsoft.com/office/powerpoint/2010/main" val="329714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2957F-0239-4AB5-A219-FA2272554216}"/>
              </a:ext>
            </a:extLst>
          </p:cNvPr>
          <p:cNvPicPr>
            <a:picLocks noChangeAspect="1"/>
          </p:cNvPicPr>
          <p:nvPr/>
        </p:nvPicPr>
        <p:blipFill rotWithShape="1">
          <a:blip r:embed="rId2"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4" t="25200" r="-254" b="-8798"/>
          <a:stretch/>
        </p:blipFill>
        <p:spPr>
          <a:xfrm>
            <a:off x="1703512" y="548680"/>
            <a:ext cx="9169542" cy="6738069"/>
          </a:xfrm>
          <a:prstGeom prst="rect">
            <a:avLst/>
          </a:prstGeom>
        </p:spPr>
      </p:pic>
      <p:sp>
        <p:nvSpPr>
          <p:cNvPr id="3" name="Slide Number Placeholder 2">
            <a:extLst>
              <a:ext uri="{FF2B5EF4-FFF2-40B4-BE49-F238E27FC236}">
                <a16:creationId xmlns:a16="http://schemas.microsoft.com/office/drawing/2014/main" id="{4699933E-E1F3-44A8-8B60-F9B79C852DE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2" name="Picture 1">
            <a:extLst>
              <a:ext uri="{FF2B5EF4-FFF2-40B4-BE49-F238E27FC236}">
                <a16:creationId xmlns:a16="http://schemas.microsoft.com/office/drawing/2014/main" id="{53B2E2D5-BD29-4685-9160-3807390173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11357" y="783879"/>
            <a:ext cx="9577525" cy="5290241"/>
          </a:xfrm>
          <a:prstGeom prst="rect">
            <a:avLst/>
          </a:prstGeom>
        </p:spPr>
      </p:pic>
    </p:spTree>
    <p:extLst>
      <p:ext uri="{BB962C8B-B14F-4D97-AF65-F5344CB8AC3E}">
        <p14:creationId xmlns:p14="http://schemas.microsoft.com/office/powerpoint/2010/main" val="114211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p:txBody>
          <a:bodyPr>
            <a:normAutofit fontScale="85000" lnSpcReduction="20000"/>
          </a:bodyPr>
          <a:lstStyle/>
          <a:p>
            <a:r>
              <a:rPr lang="en-US" dirty="0"/>
              <a:t>41% of the 15-year investment in early translational research (including major initiatives) came from the Federal government sector. The investment from the voluntary sector (charities and non-profit associations), however, showed the greatest growth (percent change) from the first to the third five-year period.</a:t>
            </a:r>
          </a:p>
          <a:p>
            <a:r>
              <a:rPr lang="en-US" dirty="0"/>
              <a:t>All organizations covered in the CCRS had some investment in early translational research, be it research funding or supporting infrastructure such as biorepositories. However, the modality-specific investment was largely from a few funding organizations. In fact, 62% of the overall 15-year modality-specific investment was made by: Canadian Institutes of Health Research (CIHR), Ontario Institute for Cancer Research (OICR), Canadian Cancer Society (CCS), The Terry Fox Research Institute (TFRI) and Natural Sciences and Engineering Research Council (NSERC). To access more information on the investments by funders, please consult our interactive visualization on the CCRA website.</a:t>
            </a:r>
          </a:p>
          <a:p>
            <a:endParaRPr lang="en-CA" dirty="0"/>
          </a:p>
        </p:txBody>
      </p:sp>
      <p:sp>
        <p:nvSpPr>
          <p:cNvPr id="17410" name="Title 4"/>
          <p:cNvSpPr>
            <a:spLocks noGrp="1"/>
          </p:cNvSpPr>
          <p:nvPr>
            <p:ph type="title"/>
          </p:nvPr>
        </p:nvSpPr>
        <p:spPr/>
        <p:txBody>
          <a:bodyPr/>
          <a:lstStyle/>
          <a:p>
            <a:r>
              <a:rPr lang="en-US" dirty="0"/>
              <a:t>B. Organization-specific Investment</a:t>
            </a:r>
          </a:p>
        </p:txBody>
      </p:sp>
      <p:sp>
        <p:nvSpPr>
          <p:cNvPr id="2" name="Slide Number Placeholder 1">
            <a:extLst>
              <a:ext uri="{FF2B5EF4-FFF2-40B4-BE49-F238E27FC236}">
                <a16:creationId xmlns:a16="http://schemas.microsoft.com/office/drawing/2014/main" id="{B0E1ED47-3E41-4FA1-9C0C-C428B061558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17</a:t>
            </a:r>
          </a:p>
        </p:txBody>
      </p:sp>
      <p:sp>
        <p:nvSpPr>
          <p:cNvPr id="2" name="Slide Number Placeholder 1">
            <a:extLst>
              <a:ext uri="{FF2B5EF4-FFF2-40B4-BE49-F238E27FC236}">
                <a16:creationId xmlns:a16="http://schemas.microsoft.com/office/drawing/2014/main" id="{11F9B422-D08E-4ED2-92C8-AB636B3DB81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4" name="Picture 3">
            <a:extLst>
              <a:ext uri="{FF2B5EF4-FFF2-40B4-BE49-F238E27FC236}">
                <a16:creationId xmlns:a16="http://schemas.microsoft.com/office/drawing/2014/main" id="{7977427B-BB1A-4FC9-A6AB-505DBD21BCB4}"/>
              </a:ext>
            </a:extLst>
          </p:cNvPr>
          <p:cNvPicPr>
            <a:picLocks noChangeAspect="1"/>
          </p:cNvPicPr>
          <p:nvPr/>
        </p:nvPicPr>
        <p:blipFill rotWithShape="1">
          <a:blip r:embed="rId2"/>
          <a:srcRect r="9926"/>
          <a:stretch/>
        </p:blipFill>
        <p:spPr>
          <a:xfrm>
            <a:off x="876299" y="804793"/>
            <a:ext cx="10612611" cy="5317711"/>
          </a:xfrm>
          <a:prstGeom prst="rect">
            <a:avLst/>
          </a:prstGeom>
        </p:spPr>
      </p:pic>
    </p:spTree>
    <p:extLst>
      <p:ext uri="{BB962C8B-B14F-4D97-AF65-F5344CB8AC3E}">
        <p14:creationId xmlns:p14="http://schemas.microsoft.com/office/powerpoint/2010/main" val="126586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4D1629-5D8C-4186-9169-A83E224BE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4" name="Picture 3">
            <a:extLst>
              <a:ext uri="{FF2B5EF4-FFF2-40B4-BE49-F238E27FC236}">
                <a16:creationId xmlns:a16="http://schemas.microsoft.com/office/drawing/2014/main" id="{F4394D9D-E766-42A5-8EED-DC2A5593FD94}"/>
              </a:ext>
            </a:extLst>
          </p:cNvPr>
          <p:cNvPicPr>
            <a:picLocks noChangeAspect="1"/>
          </p:cNvPicPr>
          <p:nvPr/>
        </p:nvPicPr>
        <p:blipFill>
          <a:blip r:embed="rId2"/>
          <a:stretch>
            <a:fillRect/>
          </a:stretch>
        </p:blipFill>
        <p:spPr>
          <a:xfrm>
            <a:off x="794766" y="1132578"/>
            <a:ext cx="11039680" cy="4592844"/>
          </a:xfrm>
          <a:prstGeom prst="rect">
            <a:avLst/>
          </a:prstGeom>
        </p:spPr>
      </p:pic>
    </p:spTree>
    <p:extLst>
      <p:ext uri="{BB962C8B-B14F-4D97-AF65-F5344CB8AC3E}">
        <p14:creationId xmlns:p14="http://schemas.microsoft.com/office/powerpoint/2010/main" val="141901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lnSpcReduction="10000"/>
          </a:bodyPr>
          <a:lstStyle/>
          <a:p>
            <a:r>
              <a:rPr lang="en-CA" dirty="0"/>
              <a:t>One dollar in every $5 invested in site-specific early translational cancer research over the 15 years was for research relevant to breast cancer.</a:t>
            </a:r>
          </a:p>
          <a:p>
            <a:r>
              <a:rPr lang="en-CA" dirty="0"/>
              <a:t>The increased investment in early translational cancer research from the first to the third five-year period was $40M or more for research relevant to leukemias (</a:t>
            </a:r>
            <a:r>
              <a:rPr lang="en-CA" dirty="0">
                <a:latin typeface="Calibri" panose="020F0502020204030204" pitchFamily="34" charset="0"/>
                <a:cs typeface="Calibri" panose="020F0502020204030204" pitchFamily="34" charset="0"/>
              </a:rPr>
              <a:t>↑ </a:t>
            </a:r>
            <a:r>
              <a:rPr lang="en-CA" dirty="0"/>
              <a:t>$66.2M), and brain (</a:t>
            </a:r>
            <a:r>
              <a:rPr lang="en-CA" dirty="0">
                <a:latin typeface="Calibri" panose="020F0502020204030204" pitchFamily="34" charset="0"/>
                <a:cs typeface="Calibri" panose="020F0502020204030204" pitchFamily="34" charset="0"/>
              </a:rPr>
              <a:t>↑ </a:t>
            </a:r>
            <a:r>
              <a:rPr lang="en-CA" dirty="0"/>
              <a:t>$53.9M), breast (</a:t>
            </a:r>
            <a:r>
              <a:rPr lang="en-CA" dirty="0">
                <a:latin typeface="Calibri" panose="020F0502020204030204" pitchFamily="34" charset="0"/>
                <a:cs typeface="Calibri" panose="020F0502020204030204" pitchFamily="34" charset="0"/>
              </a:rPr>
              <a:t>↑ </a:t>
            </a:r>
            <a:r>
              <a:rPr lang="en-CA" dirty="0"/>
              <a:t>$48.9M), and prostate cancers (</a:t>
            </a:r>
            <a:r>
              <a:rPr lang="en-CA" dirty="0">
                <a:latin typeface="Calibri" panose="020F0502020204030204" pitchFamily="34" charset="0"/>
                <a:cs typeface="Calibri" panose="020F0502020204030204" pitchFamily="34" charset="0"/>
              </a:rPr>
              <a:t>↑ </a:t>
            </a:r>
            <a:r>
              <a:rPr lang="en-CA" dirty="0"/>
              <a:t>$41.6M).</a:t>
            </a:r>
          </a:p>
          <a:p>
            <a:r>
              <a:rPr lang="en-CA" dirty="0"/>
              <a:t>There were slight variations in the rankings of site-specific investments when stratified by modality. To access this information, </a:t>
            </a:r>
            <a:r>
              <a:rPr lang="en-US" dirty="0"/>
              <a:t>please consult our interactive visualization on the CCRA website.</a:t>
            </a:r>
          </a:p>
          <a:p>
            <a:endParaRPr lang="en-CA" dirty="0"/>
          </a:p>
        </p:txBody>
      </p:sp>
      <p:sp>
        <p:nvSpPr>
          <p:cNvPr id="23554" name="Title 1"/>
          <p:cNvSpPr>
            <a:spLocks noGrp="1"/>
          </p:cNvSpPr>
          <p:nvPr>
            <p:ph type="title"/>
          </p:nvPr>
        </p:nvSpPr>
        <p:spPr/>
        <p:txBody>
          <a:bodyPr/>
          <a:lstStyle/>
          <a:p>
            <a:r>
              <a:rPr lang="en-US" dirty="0"/>
              <a:t>C. Site-specific Investment</a:t>
            </a:r>
          </a:p>
        </p:txBody>
      </p:sp>
      <p:sp>
        <p:nvSpPr>
          <p:cNvPr id="2" name="Slide Number Placeholder 1">
            <a:extLst>
              <a:ext uri="{FF2B5EF4-FFF2-40B4-BE49-F238E27FC236}">
                <a16:creationId xmlns:a16="http://schemas.microsoft.com/office/drawing/2014/main" id="{FFFDD746-8129-4235-8810-7F7BDBAF57E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19</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412326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569CF3-1239-4E69-95A5-57D93C24AE8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3" name="Picture 2">
            <a:extLst>
              <a:ext uri="{FF2B5EF4-FFF2-40B4-BE49-F238E27FC236}">
                <a16:creationId xmlns:a16="http://schemas.microsoft.com/office/drawing/2014/main" id="{B8FEB589-9C59-40AA-BFB8-B17DBF324F6E}"/>
              </a:ext>
            </a:extLst>
          </p:cNvPr>
          <p:cNvPicPr>
            <a:picLocks noChangeAspect="1"/>
          </p:cNvPicPr>
          <p:nvPr/>
        </p:nvPicPr>
        <p:blipFill>
          <a:blip r:embed="rId2"/>
          <a:stretch>
            <a:fillRect/>
          </a:stretch>
        </p:blipFill>
        <p:spPr>
          <a:xfrm>
            <a:off x="773043" y="685804"/>
            <a:ext cx="10109200" cy="5600700"/>
          </a:xfrm>
          <a:prstGeom prst="rect">
            <a:avLst/>
          </a:prstGeom>
        </p:spPr>
      </p:pic>
    </p:spTree>
    <p:extLst>
      <p:ext uri="{BB962C8B-B14F-4D97-AF65-F5344CB8AC3E}">
        <p14:creationId xmlns:p14="http://schemas.microsoft.com/office/powerpoint/2010/main" val="82667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In the 2015‒19 period, there were 1,080 nominated (lead) principal investigators (PI) with at least one or more operating grant, career award, or equipment grant with an early translational research weighting of 100%. More than half of these researchers were funded for interventive research.</a:t>
            </a:r>
          </a:p>
          <a:p>
            <a:r>
              <a:rPr lang="en-US" dirty="0"/>
              <a:t>65% of the nominated PIs in the 2015-19 period were from Ontario or Quebec. </a:t>
            </a:r>
          </a:p>
          <a:p>
            <a:r>
              <a:rPr lang="en-US" dirty="0"/>
              <a:t>Although most trainees are supported from diverse sources like provincial or institutional programs, internships or operating grants, a small group of trainees receive awards through the grant peer-review process. Over the 15 years, 2,234 trainees received funding for early translational research projects. Of these, 82 went on to receive grants as nominated PIs. </a:t>
            </a:r>
          </a:p>
          <a:p>
            <a:r>
              <a:rPr lang="en-US" dirty="0"/>
              <a:t>The investment in trainee awards grew for both national and regional funders for each successive time period.</a:t>
            </a:r>
          </a:p>
        </p:txBody>
      </p:sp>
      <p:sp>
        <p:nvSpPr>
          <p:cNvPr id="2" name="Title 1"/>
          <p:cNvSpPr>
            <a:spLocks noGrp="1"/>
          </p:cNvSpPr>
          <p:nvPr>
            <p:ph type="title"/>
          </p:nvPr>
        </p:nvSpPr>
        <p:spPr/>
        <p:txBody>
          <a:bodyPr/>
          <a:lstStyle/>
          <a:p>
            <a:r>
              <a:rPr lang="en-US" dirty="0"/>
              <a:t>D. Nominated Principal Investigators</a:t>
            </a:r>
          </a:p>
        </p:txBody>
      </p:sp>
      <p:sp>
        <p:nvSpPr>
          <p:cNvPr id="5" name="Slide Number Placeholder 4">
            <a:extLst>
              <a:ext uri="{FF2B5EF4-FFF2-40B4-BE49-F238E27FC236}">
                <a16:creationId xmlns:a16="http://schemas.microsoft.com/office/drawing/2014/main" id="{002C5003-4A46-41B9-8015-3C175633113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21</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D86F92-1CE3-4213-BFEB-65A667D4229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2" name="Picture 1">
            <a:extLst>
              <a:ext uri="{FF2B5EF4-FFF2-40B4-BE49-F238E27FC236}">
                <a16:creationId xmlns:a16="http://schemas.microsoft.com/office/drawing/2014/main" id="{32390CD5-8346-49C9-A35B-9E3F2DB249C3}"/>
              </a:ext>
            </a:extLst>
          </p:cNvPr>
          <p:cNvPicPr>
            <a:picLocks noChangeAspect="1"/>
          </p:cNvPicPr>
          <p:nvPr/>
        </p:nvPicPr>
        <p:blipFill>
          <a:blip r:embed="rId2"/>
          <a:stretch>
            <a:fillRect/>
          </a:stretch>
        </p:blipFill>
        <p:spPr>
          <a:xfrm>
            <a:off x="943664" y="685803"/>
            <a:ext cx="7305813" cy="5571065"/>
          </a:xfrm>
          <a:prstGeom prst="rect">
            <a:avLst/>
          </a:prstGeom>
        </p:spPr>
      </p:pic>
    </p:spTree>
    <p:extLst>
      <p:ext uri="{BB962C8B-B14F-4D97-AF65-F5344CB8AC3E}">
        <p14:creationId xmlns:p14="http://schemas.microsoft.com/office/powerpoint/2010/main" val="200254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68A477-4B67-4A10-A6D7-4216601CD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5" name="Picture 4">
            <a:extLst>
              <a:ext uri="{FF2B5EF4-FFF2-40B4-BE49-F238E27FC236}">
                <a16:creationId xmlns:a16="http://schemas.microsoft.com/office/drawing/2014/main" id="{8C2A4483-9446-48B3-B987-CE54B2052D57}"/>
              </a:ext>
            </a:extLst>
          </p:cNvPr>
          <p:cNvPicPr>
            <a:picLocks noChangeAspect="1"/>
          </p:cNvPicPr>
          <p:nvPr/>
        </p:nvPicPr>
        <p:blipFill>
          <a:blip r:embed="rId2"/>
          <a:stretch>
            <a:fillRect/>
          </a:stretch>
        </p:blipFill>
        <p:spPr>
          <a:xfrm>
            <a:off x="878720" y="685804"/>
            <a:ext cx="10434559" cy="5496335"/>
          </a:xfrm>
          <a:prstGeom prst="rect">
            <a:avLst/>
          </a:prstGeom>
        </p:spPr>
      </p:pic>
    </p:spTree>
    <p:extLst>
      <p:ext uri="{BB962C8B-B14F-4D97-AF65-F5344CB8AC3E}">
        <p14:creationId xmlns:p14="http://schemas.microsoft.com/office/powerpoint/2010/main" val="337200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853F70-E8C4-4A20-A59E-253BE563F91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2" name="Picture 1">
            <a:extLst>
              <a:ext uri="{FF2B5EF4-FFF2-40B4-BE49-F238E27FC236}">
                <a16:creationId xmlns:a16="http://schemas.microsoft.com/office/drawing/2014/main" id="{F4FB4FEC-A3FC-489E-B81C-304A28F01B44}"/>
              </a:ext>
            </a:extLst>
          </p:cNvPr>
          <p:cNvPicPr>
            <a:picLocks noChangeAspect="1"/>
          </p:cNvPicPr>
          <p:nvPr/>
        </p:nvPicPr>
        <p:blipFill>
          <a:blip r:embed="rId2"/>
          <a:stretch>
            <a:fillRect/>
          </a:stretch>
        </p:blipFill>
        <p:spPr>
          <a:xfrm>
            <a:off x="884582" y="600923"/>
            <a:ext cx="8656945" cy="5660729"/>
          </a:xfrm>
          <a:prstGeom prst="rect">
            <a:avLst/>
          </a:prstGeom>
        </p:spPr>
      </p:pic>
    </p:spTree>
    <p:extLst>
      <p:ext uri="{BB962C8B-B14F-4D97-AF65-F5344CB8AC3E}">
        <p14:creationId xmlns:p14="http://schemas.microsoft.com/office/powerpoint/2010/main" val="2506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a:ln>
            <a:solidFill>
              <a:schemeClr val="accent2"/>
            </a:solidFill>
          </a:ln>
        </p:spPr>
        <p:txBody>
          <a:bodyPr/>
          <a:lstStyle/>
          <a:p>
            <a:r>
              <a:rPr lang="en-CA" dirty="0"/>
              <a:t>The research investment is based on the provincial affiliation of the nominated principal investigator. Provincial populations were used to normalize the research investment data. </a:t>
            </a:r>
          </a:p>
          <a:p>
            <a:r>
              <a:rPr lang="en-CA" dirty="0"/>
              <a:t>The highest per capita investments for the 15-year period were found in Ontario, British Columbia, and Quebec. Principal investigators (PI) in these provinces were most often the nominated PIs who received funding for major initiatives.</a:t>
            </a:r>
          </a:p>
          <a:p>
            <a:pPr marL="0" indent="0">
              <a:buNone/>
            </a:pPr>
            <a:endParaRPr lang="en-CA" dirty="0"/>
          </a:p>
        </p:txBody>
      </p:sp>
      <p:sp>
        <p:nvSpPr>
          <p:cNvPr id="20482" name="Title 1"/>
          <p:cNvSpPr>
            <a:spLocks noGrp="1"/>
          </p:cNvSpPr>
          <p:nvPr>
            <p:ph type="title"/>
          </p:nvPr>
        </p:nvSpPr>
        <p:spPr/>
        <p:txBody>
          <a:bodyPr/>
          <a:lstStyle/>
          <a:p>
            <a:r>
              <a:rPr lang="en-US" dirty="0"/>
              <a:t>E1. Investment by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25</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a:noFill/>
          <a:ln>
            <a:noFill/>
          </a:ln>
        </p:spPr>
        <p:txBody>
          <a:bodyPr/>
          <a:lstStyle/>
          <a:p>
            <a:r>
              <a:rPr lang="en-CA" dirty="0"/>
              <a:t>There were modality-specific differences. In 2015‒19, the per capita investments exceeded the national average for:</a:t>
            </a:r>
          </a:p>
          <a:p>
            <a:pPr lvl="1"/>
            <a:r>
              <a:rPr lang="en-CA" dirty="0"/>
              <a:t>Ontario and B.C. for drugs and biologics (agents)</a:t>
            </a:r>
          </a:p>
          <a:p>
            <a:pPr lvl="1"/>
            <a:r>
              <a:rPr lang="en-CA" dirty="0"/>
              <a:t>Ontario and Nova Scotia for immunotherapies (immune response modifiers) </a:t>
            </a:r>
          </a:p>
          <a:p>
            <a:pPr lvl="1"/>
            <a:r>
              <a:rPr lang="en-CA" dirty="0"/>
              <a:t>Ontario and Alberta for devices (interventive devices)</a:t>
            </a:r>
          </a:p>
          <a:p>
            <a:pPr lvl="1"/>
            <a:r>
              <a:rPr lang="en-CA" dirty="0"/>
              <a:t>Ontario and B.C. for biomarkers (biospecimen-based risk assessment)</a:t>
            </a:r>
          </a:p>
          <a:p>
            <a:pPr lvl="1"/>
            <a:r>
              <a:rPr lang="en-CA" dirty="0"/>
              <a:t>Ontario and B.C. for imaging (image-based risk assessment)</a:t>
            </a:r>
          </a:p>
          <a:p>
            <a:endParaRPr lang="en-CA" dirty="0"/>
          </a:p>
          <a:p>
            <a:endParaRPr lang="en-CA" dirty="0"/>
          </a:p>
        </p:txBody>
      </p:sp>
      <p:sp>
        <p:nvSpPr>
          <p:cNvPr id="20482" name="Title 1"/>
          <p:cNvSpPr>
            <a:spLocks noGrp="1"/>
          </p:cNvSpPr>
          <p:nvPr>
            <p:ph type="title"/>
          </p:nvPr>
        </p:nvSpPr>
        <p:spPr/>
        <p:txBody>
          <a:bodyPr/>
          <a:lstStyle/>
          <a:p>
            <a:r>
              <a:rPr lang="en-US" dirty="0"/>
              <a:t>E2. Investment by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26</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23</a:t>
            </a:r>
          </a:p>
        </p:txBody>
      </p:sp>
    </p:spTree>
    <p:extLst>
      <p:ext uri="{BB962C8B-B14F-4D97-AF65-F5344CB8AC3E}">
        <p14:creationId xmlns:p14="http://schemas.microsoft.com/office/powerpoint/2010/main" val="1095242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6507D3-29A1-4884-BEF1-DF9D6CBDE90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27</a:t>
            </a:fld>
            <a:endParaRPr lang="en-US" dirty="0"/>
          </a:p>
        </p:txBody>
      </p:sp>
      <p:pic>
        <p:nvPicPr>
          <p:cNvPr id="4" name="Picture 3">
            <a:extLst>
              <a:ext uri="{FF2B5EF4-FFF2-40B4-BE49-F238E27FC236}">
                <a16:creationId xmlns:a16="http://schemas.microsoft.com/office/drawing/2014/main" id="{055C6185-9C98-4A8F-A2F0-BDEB9AD2B5BD}"/>
              </a:ext>
            </a:extLst>
          </p:cNvPr>
          <p:cNvPicPr>
            <a:picLocks noChangeAspect="1"/>
          </p:cNvPicPr>
          <p:nvPr/>
        </p:nvPicPr>
        <p:blipFill>
          <a:blip r:embed="rId2"/>
          <a:stretch>
            <a:fillRect/>
          </a:stretch>
        </p:blipFill>
        <p:spPr>
          <a:xfrm>
            <a:off x="775252" y="834471"/>
            <a:ext cx="9456489" cy="5407301"/>
          </a:xfrm>
          <a:prstGeom prst="rect">
            <a:avLst/>
          </a:prstGeom>
        </p:spPr>
      </p:pic>
    </p:spTree>
    <p:extLst>
      <p:ext uri="{BB962C8B-B14F-4D97-AF65-F5344CB8AC3E}">
        <p14:creationId xmlns:p14="http://schemas.microsoft.com/office/powerpoint/2010/main" val="314586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A brief electronic report, </a:t>
            </a:r>
            <a:r>
              <a:rPr lang="en-US" i="1" dirty="0"/>
              <a:t>Canada’s Investment in Early Translational Cancer Research, 2005–2019</a:t>
            </a:r>
            <a:r>
              <a:rPr lang="en-US" dirty="0"/>
              <a:t>, and an interactive dashboard are available at </a:t>
            </a:r>
            <a:r>
              <a:rPr lang="en-US" dirty="0">
                <a:solidFill>
                  <a:schemeClr val="accent2"/>
                </a:solidFill>
                <a:hlinkClick r:id="rId3">
                  <a:extLst>
                    <a:ext uri="{A12FA001-AC4F-418D-AE19-62706E023703}">
                      <ahyp:hlinkClr xmlns:ahyp="http://schemas.microsoft.com/office/drawing/2018/hyperlinkcolor" val="tx"/>
                    </a:ext>
                  </a:extLst>
                </a:hlinkClick>
              </a:rPr>
              <a:t>http://www.ccra-acrc.ca</a:t>
            </a:r>
            <a:r>
              <a:rPr lang="en-US" dirty="0"/>
              <a:t>. Production of this report was made possible through collaboration and financial support from the Canadian Partnership Against Cancer Corporation and Health Canada.</a:t>
            </a:r>
          </a:p>
          <a:p>
            <a:r>
              <a:rPr lang="en-US" dirty="0"/>
              <a:t>This report would not have been possible without the advice provided by Drs. Anne-Marie Mes-Masson (</a:t>
            </a:r>
            <a:r>
              <a:rPr lang="fr-FR" dirty="0"/>
              <a:t>Institut du cancer de Montréal, CRCHUM),</a:t>
            </a:r>
            <a:r>
              <a:rPr lang="en-US" dirty="0"/>
              <a:t> Christine Williams (Ontario Institute for Cancer Research), and Jim Woodgett (Terry Fox Research Institute).</a:t>
            </a:r>
          </a:p>
          <a:p>
            <a:r>
              <a:rPr lang="en-US" dirty="0"/>
              <a:t>The impetus for the original early translational research analysis came from Dr. Victor Ling, founding President and inaugural Scientific Director of The Terry Fox Research Institute, and recognizes the organization’s pioneering role in support of early translational research in Canada.</a:t>
            </a:r>
          </a:p>
          <a:p>
            <a:r>
              <a:rPr lang="en-US" dirty="0"/>
              <a:t>Questions about this project should be directed to the CCRA Program Manager at </a:t>
            </a:r>
            <a:r>
              <a:rPr lang="en-US" dirty="0">
                <a:hlinkClick r:id="rId4"/>
              </a:rPr>
              <a:t>info@ccra-acrc.ca</a:t>
            </a:r>
            <a:r>
              <a:rPr lang="en-US" dirty="0"/>
              <a:t>.</a:t>
            </a:r>
          </a:p>
        </p:txBody>
      </p:sp>
      <p:sp>
        <p:nvSpPr>
          <p:cNvPr id="26626" name="Title 1"/>
          <p:cNvSpPr>
            <a:spLocks noGrp="1"/>
          </p:cNvSpPr>
          <p:nvPr>
            <p:ph type="title"/>
          </p:nvPr>
        </p:nvSpPr>
        <p:spPr/>
        <p:txBody>
          <a:bodyPr/>
          <a:lstStyle/>
          <a:p>
            <a:r>
              <a:rPr lang="en-US" dirty="0"/>
              <a:t>Further Information</a:t>
            </a:r>
          </a:p>
        </p:txBody>
      </p:sp>
      <p:sp>
        <p:nvSpPr>
          <p:cNvPr id="2" name="Slide Number Placeholder 1">
            <a:extLst>
              <a:ext uri="{FF2B5EF4-FFF2-40B4-BE49-F238E27FC236}">
                <a16:creationId xmlns:a16="http://schemas.microsoft.com/office/drawing/2014/main" id="{27869C97-264F-4DD8-905B-F048219FC30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28</a:t>
            </a:fld>
            <a:endParaRPr lang="en-US"/>
          </a:p>
        </p:txBody>
      </p:sp>
      <p:sp>
        <p:nvSpPr>
          <p:cNvPr id="4" name="TextBox 3"/>
          <p:cNvSpPr txBox="1"/>
          <p:nvPr/>
        </p:nvSpPr>
        <p:spPr>
          <a:xfrm>
            <a:off x="9963944" y="6309320"/>
            <a:ext cx="493712" cy="369332"/>
          </a:xfrm>
          <a:prstGeom prst="rect">
            <a:avLst/>
          </a:prstGeom>
          <a:noFill/>
        </p:spPr>
        <p:txBody>
          <a:bodyPr wrap="square" rtlCol="0">
            <a:spAutoFit/>
          </a:bodyPr>
          <a:lstStyle/>
          <a:p>
            <a:pPr algn="ctr"/>
            <a:r>
              <a:rPr lang="en-US" dirty="0">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6384961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dirty="0">
                          <a:solidFill>
                            <a:schemeClr val="accent2"/>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85000" lnSpcReduction="20000"/>
          </a:bodyPr>
          <a:lstStyle/>
          <a:p>
            <a:r>
              <a:rPr lang="en-US" dirty="0"/>
              <a:t>There is increasing emphasis on identifying ways to “translate” research and accelerate the speed at which the public start to benefit from research advances. </a:t>
            </a:r>
          </a:p>
          <a:p>
            <a:r>
              <a:rPr lang="en-US" dirty="0"/>
              <a:t>Canada’s cancer research funders are interested in identifying gaps and potential bottlenecks to </a:t>
            </a:r>
            <a:r>
              <a:rPr lang="en-US" b="1" dirty="0"/>
              <a:t>early</a:t>
            </a:r>
            <a:r>
              <a:rPr lang="en-US" dirty="0"/>
              <a:t> translational research as well as prospective solutions that will improve and expedite the implementation of innovative findings from “bench to bedside” and, where applicable, “bedside to bench” in this iterative process. </a:t>
            </a:r>
          </a:p>
          <a:p>
            <a:r>
              <a:rPr lang="en-US" dirty="0"/>
              <a:t>For the purposes of this report, early translational research refers to research that confirms and advances discoveries into tangible modalities (pre-clinical) and tests modalities in the clinic (early phase clinical trials). Implementation research, which is designed to transfer clinical findings to practice settings and communities, is excluded from this report. </a:t>
            </a:r>
          </a:p>
        </p:txBody>
      </p:sp>
      <p:sp>
        <p:nvSpPr>
          <p:cNvPr id="5122" name="Title 1"/>
          <p:cNvSpPr>
            <a:spLocks noGrp="1"/>
          </p:cNvSpPr>
          <p:nvPr>
            <p:ph type="title"/>
          </p:nvPr>
        </p:nvSpPr>
        <p:spPr/>
        <p:txBody>
          <a:bodyPr/>
          <a:lstStyle/>
          <a:p>
            <a:r>
              <a:rPr lang="en-US" dirty="0"/>
              <a:t>Why report on this investment?</a:t>
            </a:r>
          </a:p>
        </p:txBody>
      </p:sp>
      <p:sp>
        <p:nvSpPr>
          <p:cNvPr id="9" name="Slide Number Placeholder 8">
            <a:extLst>
              <a:ext uri="{FF2B5EF4-FFF2-40B4-BE49-F238E27FC236}">
                <a16:creationId xmlns:a16="http://schemas.microsoft.com/office/drawing/2014/main" id="{44A65006-B7AA-4BF4-9B2C-7BA9DC6D9D5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dirty="0"/>
              <a:t>Research Translation Continuum [1]</a:t>
            </a:r>
          </a:p>
        </p:txBody>
      </p:sp>
      <p:sp>
        <p:nvSpPr>
          <p:cNvPr id="3" name="Slide Number Placeholder 2">
            <a:extLst>
              <a:ext uri="{FF2B5EF4-FFF2-40B4-BE49-F238E27FC236}">
                <a16:creationId xmlns:a16="http://schemas.microsoft.com/office/drawing/2014/main" id="{E0224631-E6E3-491F-A479-BDEA574CB8DB}"/>
              </a:ext>
            </a:extLst>
          </p:cNvPr>
          <p:cNvSpPr>
            <a:spLocks noGrp="1"/>
          </p:cNvSpPr>
          <p:nvPr>
            <p:ph type="sldNum" sz="quarter" idx="4"/>
          </p:nvPr>
        </p:nvSpPr>
        <p:spPr/>
        <p:txBody>
          <a:bodyPr/>
          <a:lstStyle/>
          <a:p>
            <a:fld id="{8A432B69-45CD-4537-9322-344A0270FD73}" type="slidenum">
              <a:rPr lang="en-US" smtClean="0"/>
              <a:pPr/>
              <a:t>4</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645499" y="1599386"/>
            <a:ext cx="8901001" cy="4464496"/>
          </a:xfrm>
          <a:prstGeom prst="rect">
            <a:avLst/>
          </a:prstGeom>
          <a:noFill/>
          <a:ln w="9525">
            <a:noFill/>
            <a:miter lim="800000"/>
            <a:headEnd/>
            <a:tailEnd/>
          </a:ln>
        </p:spPr>
      </p:pic>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77500" lnSpcReduction="20000"/>
          </a:bodyPr>
          <a:lstStyle/>
          <a:p>
            <a:r>
              <a:rPr lang="en-US" dirty="0"/>
              <a:t>The Canadian Cancer Research Survey (CCRS) was the primary data source. This database contains over 27,000 research projects funded by 43 governmental and voluntary sector organizations/programs for years 2005 to 2019.</a:t>
            </a:r>
          </a:p>
          <a:p>
            <a:r>
              <a:rPr lang="en-US" dirty="0"/>
              <a:t>Projects coded to CSO categories, Early detection, diagnosis and prognosis and Treatment, were all included and coded to the appropriate modality. Prevention and Cancer survivorship research was also included when the research involved a specific modality. Projects were classified using the TRWG-adopted framework on the following slide.</a:t>
            </a:r>
          </a:p>
          <a:p>
            <a:r>
              <a:rPr lang="en-US" dirty="0"/>
              <a:t>Funding for major initiatives that supported networks or platforms for translational research were also included and stratified by modality category, not specific modality.</a:t>
            </a:r>
          </a:p>
          <a:p>
            <a:r>
              <a:rPr lang="en-US" dirty="0"/>
              <a:t>Of note, data from the National Research Council Canada was excluded from the analysis because of a data gap for years 2011 to 2015, which affects the analysis when stratified by time periods.</a:t>
            </a:r>
          </a:p>
          <a:p>
            <a:endParaRPr lang="en-US" dirty="0"/>
          </a:p>
        </p:txBody>
      </p:sp>
      <p:sp>
        <p:nvSpPr>
          <p:cNvPr id="7170" name="Title 1"/>
          <p:cNvSpPr>
            <a:spLocks noGrp="1"/>
          </p:cNvSpPr>
          <p:nvPr>
            <p:ph type="title"/>
          </p:nvPr>
        </p:nvSpPr>
        <p:spPr/>
        <p:txBody>
          <a:bodyPr/>
          <a:lstStyle/>
          <a:p>
            <a:r>
              <a:rPr lang="en-US" dirty="0"/>
              <a:t>Methodology</a:t>
            </a:r>
          </a:p>
        </p:txBody>
      </p:sp>
      <p:sp>
        <p:nvSpPr>
          <p:cNvPr id="7" name="Slide Number Placeholder 6">
            <a:extLst>
              <a:ext uri="{FF2B5EF4-FFF2-40B4-BE49-F238E27FC236}">
                <a16:creationId xmlns:a16="http://schemas.microsoft.com/office/drawing/2014/main" id="{4E04A696-DF1A-4FDB-BE72-7865B7EDC8C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5</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6</a:t>
            </a:r>
          </a:p>
        </p:txBody>
      </p:sp>
      <p:sp>
        <p:nvSpPr>
          <p:cNvPr id="4" name="Slide Number Placeholder 3">
            <a:extLst>
              <a:ext uri="{FF2B5EF4-FFF2-40B4-BE49-F238E27FC236}">
                <a16:creationId xmlns:a16="http://schemas.microsoft.com/office/drawing/2014/main" id="{81C7D20C-4B8D-4EB0-B695-3A5B3949F213}"/>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6</a:t>
            </a:fld>
            <a:endParaRPr lang="en-US" dirty="0"/>
          </a:p>
        </p:txBody>
      </p:sp>
      <p:pic>
        <p:nvPicPr>
          <p:cNvPr id="6" name="Picture 5">
            <a:extLst>
              <a:ext uri="{FF2B5EF4-FFF2-40B4-BE49-F238E27FC236}">
                <a16:creationId xmlns:a16="http://schemas.microsoft.com/office/drawing/2014/main" id="{F74F47ED-5B2B-416E-B457-CD2557F9C79F}"/>
              </a:ext>
            </a:extLst>
          </p:cNvPr>
          <p:cNvPicPr>
            <a:picLocks noChangeAspect="1"/>
          </p:cNvPicPr>
          <p:nvPr/>
        </p:nvPicPr>
        <p:blipFill>
          <a:blip r:embed="rId2"/>
          <a:stretch>
            <a:fillRect/>
          </a:stretch>
        </p:blipFill>
        <p:spPr>
          <a:xfrm>
            <a:off x="791818" y="913390"/>
            <a:ext cx="10909850" cy="51683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92500" lnSpcReduction="2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2019 and analyzed by three five-year periods (i.e., 2005‒09, 2010‒14, and 2015‒19).</a:t>
            </a:r>
          </a:p>
          <a:p>
            <a:r>
              <a:rPr lang="en-US" dirty="0"/>
              <a:t>Project budgets are weighted to reflect the extent of relevance to early translational cancer research and allocated to the relevant modality in the framework.</a:t>
            </a:r>
          </a:p>
        </p:txBody>
      </p:sp>
      <p:sp>
        <p:nvSpPr>
          <p:cNvPr id="10242" name="Title 1"/>
          <p:cNvSpPr>
            <a:spLocks noGrp="1"/>
          </p:cNvSpPr>
          <p:nvPr>
            <p:ph type="title"/>
          </p:nvPr>
        </p:nvSpPr>
        <p:spPr/>
        <p:txBody>
          <a:bodyPr/>
          <a:lstStyle/>
          <a:p>
            <a:r>
              <a:rPr lang="en-CA" dirty="0"/>
              <a:t>Reporting</a:t>
            </a:r>
            <a:r>
              <a:rPr lang="en-US" dirty="0"/>
              <a:t> Conventions</a:t>
            </a:r>
          </a:p>
        </p:txBody>
      </p:sp>
      <p:sp>
        <p:nvSpPr>
          <p:cNvPr id="2" name="Slide Number Placeholder 1">
            <a:extLst>
              <a:ext uri="{FF2B5EF4-FFF2-40B4-BE49-F238E27FC236}">
                <a16:creationId xmlns:a16="http://schemas.microsoft.com/office/drawing/2014/main" id="{7CC7C076-587B-4ADF-8497-8B3427DC84C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lnSpcReduction="10000"/>
          </a:bodyPr>
          <a:lstStyle/>
          <a:p>
            <a:r>
              <a:rPr lang="en-US" dirty="0"/>
              <a:t>Research undertaken by industry is not part of the CCRS and likely accounts for large investments in early translational research, particularly drug research. Hospital foundations and cancer research funders from outside of Canada are also funding sources for early translational research projects not captured in the report. Foundations with large research investments, such as those located in Ontario, Quebec and B.C. are a major omission.</a:t>
            </a:r>
          </a:p>
          <a:p>
            <a:r>
              <a:rPr lang="en-US" dirty="0"/>
              <a:t>There are coding challenges in delineating phases of clinical trials and on ascribing relevance to early translational research.</a:t>
            </a:r>
          </a:p>
          <a:p>
            <a:r>
              <a:rPr lang="en-US" dirty="0"/>
              <a:t>Project classification is reliant on the quality of the research descriptions provided by the funding organizations. </a:t>
            </a:r>
          </a:p>
        </p:txBody>
      </p:sp>
      <p:sp>
        <p:nvSpPr>
          <p:cNvPr id="11266" name="Title 1"/>
          <p:cNvSpPr>
            <a:spLocks noGrp="1"/>
          </p:cNvSpPr>
          <p:nvPr>
            <p:ph type="title"/>
          </p:nvPr>
        </p:nvSpPr>
        <p:spPr/>
        <p:txBody>
          <a:bodyPr/>
          <a:lstStyle/>
          <a:p>
            <a:r>
              <a:rPr lang="en-US" dirty="0"/>
              <a:t>Caveats</a:t>
            </a:r>
          </a:p>
        </p:txBody>
      </p:sp>
      <p:sp>
        <p:nvSpPr>
          <p:cNvPr id="2" name="Slide Number Placeholder 1">
            <a:extLst>
              <a:ext uri="{FF2B5EF4-FFF2-40B4-BE49-F238E27FC236}">
                <a16:creationId xmlns:a16="http://schemas.microsoft.com/office/drawing/2014/main" id="{547F3CB0-FD98-4BA4-AA71-E3EBAD7A774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From 2005 to 2019, a total of $3.1 billion was invested in early translational cancer research. There were 10,760 projects with at least some early-stage translational research component.</a:t>
            </a:r>
          </a:p>
          <a:p>
            <a:r>
              <a:rPr lang="en-US" dirty="0"/>
              <a:t>The substantive rise in the investment in 2009 was attributable to the ramp-up of the Ontario Institute for Cancer Research (OICR) as well as increased investment in infrastructure through major initiatives administered by the Canada Foundation for Innovation (CFI). </a:t>
            </a:r>
          </a:p>
          <a:p>
            <a:r>
              <a:rPr lang="en-CA" dirty="0"/>
              <a:t>Early translational research investment represented 34% of the overall cancer research investment in 2005 and 52% in 2019.</a:t>
            </a:r>
          </a:p>
          <a:p>
            <a:r>
              <a:rPr lang="en-US" dirty="0"/>
              <a:t>The growth in investment from 2005–09 to 2015–19 was largely the result of increased investment in drugs and biologics (agents) and biomarkers (biospecimen-based risk assessment).</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A1. Overall Investment</a:t>
            </a:r>
          </a:p>
        </p:txBody>
      </p:sp>
      <p:sp>
        <p:nvSpPr>
          <p:cNvPr id="5" name="Slide Number Placeholder 4">
            <a:extLst>
              <a:ext uri="{FF2B5EF4-FFF2-40B4-BE49-F238E27FC236}">
                <a16:creationId xmlns:a16="http://schemas.microsoft.com/office/drawing/2014/main" id="{00C8061E-4660-49FD-B451-2A8088BC72F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9</a:t>
            </a:fld>
            <a:endParaRPr lang="en-US"/>
          </a:p>
        </p:txBody>
      </p:sp>
      <p:sp>
        <p:nvSpPr>
          <p:cNvPr id="4" name="TextBox 3"/>
          <p:cNvSpPr txBox="1"/>
          <p:nvPr/>
        </p:nvSpPr>
        <p:spPr>
          <a:xfrm>
            <a:off x="9912424" y="6309320"/>
            <a:ext cx="576064" cy="369332"/>
          </a:xfrm>
          <a:prstGeom prst="rect">
            <a:avLst/>
          </a:prstGeom>
          <a:noFill/>
        </p:spPr>
        <p:txBody>
          <a:bodyPr wrap="square" rtlCol="0">
            <a:spAutoFit/>
          </a:bodyPr>
          <a:lstStyle/>
          <a:p>
            <a:pPr algn="ctr"/>
            <a:r>
              <a:rPr lang="en-US" dirty="0">
                <a:solidFill>
                  <a:schemeClr val="bg1"/>
                </a:solidFill>
              </a:rPr>
              <a:t>10</a:t>
            </a:r>
          </a:p>
        </p:txBody>
      </p:sp>
    </p:spTree>
    <p:extLst>
      <p:ext uri="{BB962C8B-B14F-4D97-AF65-F5344CB8AC3E}">
        <p14:creationId xmlns:p14="http://schemas.microsoft.com/office/powerpoint/2010/main" val="21827288"/>
      </p:ext>
    </p:extLst>
  </p:cSld>
  <p:clrMapOvr>
    <a:masterClrMapping/>
  </p:clrMapOvr>
</p:sld>
</file>

<file path=ppt/theme/theme1.xml><?xml version="1.0" encoding="utf-8"?>
<a:theme xmlns:a="http://schemas.openxmlformats.org/drawingml/2006/main" name="Office Theme">
  <a:themeElements>
    <a:clrScheme name="Custom 22">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DBC5F"/>
      </a:hlink>
      <a:folHlink>
        <a:srgbClr val="FDBC5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1803</Words>
  <Application>Microsoft Office PowerPoint</Application>
  <PresentationFormat>Widescreen</PresentationFormat>
  <Paragraphs>113</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Gill Sans</vt:lpstr>
      <vt:lpstr>Segoe Pro</vt:lpstr>
      <vt:lpstr>Segoe UI</vt:lpstr>
      <vt:lpstr>Wingdings</vt:lpstr>
      <vt:lpstr>Office Theme</vt:lpstr>
      <vt:lpstr>Canada’s Investment in EARLY Translational Cancer Research, 2005–2019</vt:lpstr>
      <vt:lpstr>Introduction</vt:lpstr>
      <vt:lpstr>Why report on this investment?</vt:lpstr>
      <vt:lpstr>Research Translation Continuum [1]</vt:lpstr>
      <vt:lpstr>Methodology</vt:lpstr>
      <vt:lpstr>PowerPoint Presentation</vt:lpstr>
      <vt:lpstr>Reporting Conventions</vt:lpstr>
      <vt:lpstr>Caveats</vt:lpstr>
      <vt:lpstr>A1. Overall Investment</vt:lpstr>
      <vt:lpstr>A2. Overall Investment</vt:lpstr>
      <vt:lpstr>PowerPoint Presentation</vt:lpstr>
      <vt:lpstr>PowerPoint Presentation</vt:lpstr>
      <vt:lpstr>PowerPoint Presentation</vt:lpstr>
      <vt:lpstr>PowerPoint Presentation</vt:lpstr>
      <vt:lpstr>PowerPoint Presentation</vt:lpstr>
      <vt:lpstr>B. Organization-specific Investment</vt:lpstr>
      <vt:lpstr>PowerPoint Presentation</vt:lpstr>
      <vt:lpstr>PowerPoint Presentation</vt:lpstr>
      <vt:lpstr>C. Site-specific Investment</vt:lpstr>
      <vt:lpstr>PowerPoint Presentation</vt:lpstr>
      <vt:lpstr>D. Nominated Principal Investigators</vt:lpstr>
      <vt:lpstr>PowerPoint Presentation</vt:lpstr>
      <vt:lpstr>PowerPoint Presentation</vt:lpstr>
      <vt:lpstr>PowerPoint Presentation</vt:lpstr>
      <vt:lpstr>E1. Investment by Province</vt:lpstr>
      <vt:lpstr>E2. Investment by Province</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87</cp:revision>
  <dcterms:created xsi:type="dcterms:W3CDTF">2019-03-06T10:58:11Z</dcterms:created>
  <dcterms:modified xsi:type="dcterms:W3CDTF">2021-12-22T01:03:51Z</dcterms:modified>
</cp:coreProperties>
</file>