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50"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49"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Josée Drouin" initials="M.D." lastIdx="1" clrIdx="0">
    <p:extLst>
      <p:ext uri="{19B8F6BF-5375-455C-9EA6-DF929625EA0E}">
        <p15:presenceInfo xmlns:p15="http://schemas.microsoft.com/office/powerpoint/2012/main" userId="Marie-Josée Drou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12/21/2021</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12/21/2021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0993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AAADBF-6C72-41C6-AB3E-295D1B1A230F}" type="slidenum">
              <a:rPr lang="en-US" smtClean="0"/>
              <a:pPr>
                <a:defRPr/>
              </a:pPr>
              <a:t>28</a:t>
            </a:fld>
            <a:endParaRPr lang="en-US"/>
          </a:p>
        </p:txBody>
      </p:sp>
    </p:spTree>
    <p:extLst>
      <p:ext uri="{BB962C8B-B14F-4D97-AF65-F5344CB8AC3E}">
        <p14:creationId xmlns:p14="http://schemas.microsoft.com/office/powerpoint/2010/main" val="2703524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54" y="5463141"/>
            <a:ext cx="4189724" cy="955989"/>
          </a:xfrm>
          <a:prstGeom prst="rect">
            <a:avLst/>
          </a:prstGeom>
        </p:spPr>
      </p:pic>
      <p:pic>
        <p:nvPicPr>
          <p:cNvPr id="3" name="Picture 2">
            <a:extLst>
              <a:ext uri="{FF2B5EF4-FFF2-40B4-BE49-F238E27FC236}">
                <a16:creationId xmlns:a16="http://schemas.microsoft.com/office/drawing/2014/main" id="{0D98AA1A-9F64-4902-B0C2-8BE791FEE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3549" cy="4017818"/>
          </a:xfrm>
          <a:prstGeom prst="rect">
            <a:avLst/>
          </a:prstGeom>
        </p:spPr>
      </p:pic>
      <p:sp>
        <p:nvSpPr>
          <p:cNvPr id="9" name="TextBox 8">
            <a:extLst>
              <a:ext uri="{FF2B5EF4-FFF2-40B4-BE49-F238E27FC236}">
                <a16:creationId xmlns:a16="http://schemas.microsoft.com/office/drawing/2014/main" id="{34D2BAC2-6015-4DB4-8930-694DF59DBD30}"/>
              </a:ext>
            </a:extLst>
          </p:cNvPr>
          <p:cNvSpPr txBox="1"/>
          <p:nvPr userDrawn="1"/>
        </p:nvSpPr>
        <p:spPr>
          <a:xfrm rot="16200000">
            <a:off x="-3047256" y="3229989"/>
            <a:ext cx="6636119" cy="338554"/>
          </a:xfrm>
          <a:prstGeom prst="rect">
            <a:avLst/>
          </a:prstGeom>
          <a:noFill/>
        </p:spPr>
        <p:txBody>
          <a:bodyPr wrap="square" rtlCol="0">
            <a:spAutoFit/>
          </a:bodyPr>
          <a:lstStyle/>
          <a:p>
            <a:r>
              <a:rPr lang="fr-CA" sz="16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Points saillants – décembre 2021</a:t>
            </a:r>
          </a:p>
        </p:txBody>
      </p:sp>
      <p:pic>
        <p:nvPicPr>
          <p:cNvPr id="13" name="Picture 12" descr="Text&#10;&#10;Description automatically generated">
            <a:extLst>
              <a:ext uri="{FF2B5EF4-FFF2-40B4-BE49-F238E27FC236}">
                <a16:creationId xmlns:a16="http://schemas.microsoft.com/office/drawing/2014/main" id="{B64509C8-8B95-46B2-8901-C0ACF9CBE1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87164" y="5419789"/>
            <a:ext cx="3083443" cy="1117535"/>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32B69-45CD-4537-9322-344A0270FD73}" type="slidenum">
              <a:rPr lang="en-US" smtClean="0"/>
              <a:pPr/>
              <a:t>‹#›</a:t>
            </a:fld>
            <a:endParaRPr lang="en-US" dirty="0"/>
          </a:p>
        </p:txBody>
      </p:sp>
    </p:spTree>
    <p:extLst>
      <p:ext uri="{BB962C8B-B14F-4D97-AF65-F5344CB8AC3E}">
        <p14:creationId xmlns:p14="http://schemas.microsoft.com/office/powerpoint/2010/main" val="351161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 id="2147483659"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ccra-acr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info@ccra-acrc.ca"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a:xfrm>
            <a:off x="683855" y="4154557"/>
            <a:ext cx="11406619" cy="1093304"/>
          </a:xfrm>
        </p:spPr>
        <p:txBody>
          <a:bodyPr>
            <a:noAutofit/>
          </a:bodyPr>
          <a:lstStyle/>
          <a:p>
            <a:r>
              <a:rPr lang="fr-CA" sz="2700" dirty="0"/>
              <a:t>Investissements DANS LES ÉTAPES INITIALES DE LA RECHERCHE TRANSLATIONNELLE SUR LE CANCER au Canada de 2005 à 2019</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CA" dirty="0"/>
              <a:t>Les modalités (selon la classification) varient en termes d’investissement d’une période à l’autre.</a:t>
            </a:r>
          </a:p>
          <a:p>
            <a:r>
              <a:rPr lang="fr-CA" dirty="0"/>
              <a:t>La recherche préclinique a constitué la plus grande partie de l’investissement, quelle que soit la modalité, et c’était particulièrement le cas pour la recherche sur les médicaments.</a:t>
            </a:r>
          </a:p>
          <a:p>
            <a:r>
              <a:rPr lang="fr-CA" dirty="0"/>
              <a:t>L’investissement le plus important en termes d’initiatives majeures concernait les interventions, et une grande partie de cet investissement était destinée à soutenir la recherche sur les médicaments. L’investissement dans les initiatives majeures n’a pas varié de manière substantielle d’une période à l’autre.</a:t>
            </a:r>
          </a:p>
          <a:p>
            <a:r>
              <a:rPr lang="fr-CA" dirty="0"/>
              <a:t>Bien qu’ils ne soient pas pris en compte dans les chiffres des investissements, les dépôts biologiques sont essentiels pour soutenir la recherche translationnelle sur le cancer.</a:t>
            </a:r>
          </a:p>
        </p:txBody>
      </p:sp>
      <p:sp>
        <p:nvSpPr>
          <p:cNvPr id="2" name="Title 1"/>
          <p:cNvSpPr>
            <a:spLocks noGrp="1"/>
          </p:cNvSpPr>
          <p:nvPr>
            <p:ph type="title"/>
          </p:nvPr>
        </p:nvSpPr>
        <p:spPr/>
        <p:txBody>
          <a:bodyPr/>
          <a:lstStyle/>
          <a:p>
            <a:r>
              <a:rPr lang="fr-CA"/>
              <a:t>A2. INVESTISSEMENT GLOBAL</a:t>
            </a:r>
          </a:p>
        </p:txBody>
      </p:sp>
      <p:sp>
        <p:nvSpPr>
          <p:cNvPr id="5" name="Slide Number Placeholder 4">
            <a:extLst>
              <a:ext uri="{FF2B5EF4-FFF2-40B4-BE49-F238E27FC236}">
                <a16:creationId xmlns:a16="http://schemas.microsoft.com/office/drawing/2014/main" id="{C34568D5-F151-4597-A57E-3892ADD30FD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10</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fr-CA">
                <a:solidFill>
                  <a:schemeClr val="bg1"/>
                </a:solidFill>
              </a:rPr>
              <a:t>11</a:t>
            </a:r>
          </a:p>
        </p:txBody>
      </p:sp>
    </p:spTree>
    <p:extLst>
      <p:ext uri="{BB962C8B-B14F-4D97-AF65-F5344CB8AC3E}">
        <p14:creationId xmlns:p14="http://schemas.microsoft.com/office/powerpoint/2010/main" val="323124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fr-CA">
                <a:solidFill>
                  <a:schemeClr val="bg1"/>
                </a:solidFill>
              </a:rPr>
              <a:t>12</a:t>
            </a:r>
          </a:p>
        </p:txBody>
      </p:sp>
      <p:sp>
        <p:nvSpPr>
          <p:cNvPr id="2" name="Slide Number Placeholder 1">
            <a:extLst>
              <a:ext uri="{FF2B5EF4-FFF2-40B4-BE49-F238E27FC236}">
                <a16:creationId xmlns:a16="http://schemas.microsoft.com/office/drawing/2014/main" id="{A6438B2B-1A58-43C2-B7F5-31EA47D50A4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CA" smtClean="0"/>
              <a:pPr/>
              <a:t>11</a:t>
            </a:fld>
            <a:endParaRPr lang="fr-CA"/>
          </a:p>
        </p:txBody>
      </p:sp>
      <p:pic>
        <p:nvPicPr>
          <p:cNvPr id="5" name="Picture 4">
            <a:extLst>
              <a:ext uri="{FF2B5EF4-FFF2-40B4-BE49-F238E27FC236}">
                <a16:creationId xmlns:a16="http://schemas.microsoft.com/office/drawing/2014/main" id="{E1873495-8DAB-4E58-997A-124A649054C5}"/>
              </a:ext>
            </a:extLst>
          </p:cNvPr>
          <p:cNvPicPr>
            <a:picLocks noChangeAspect="1"/>
          </p:cNvPicPr>
          <p:nvPr/>
        </p:nvPicPr>
        <p:blipFill>
          <a:blip r:embed="rId2"/>
          <a:stretch>
            <a:fillRect/>
          </a:stretch>
        </p:blipFill>
        <p:spPr>
          <a:xfrm>
            <a:off x="872457" y="692977"/>
            <a:ext cx="9285333" cy="5715886"/>
          </a:xfrm>
          <a:prstGeom prst="rect">
            <a:avLst/>
          </a:prstGeom>
        </p:spPr>
      </p:pic>
    </p:spTree>
    <p:extLst>
      <p:ext uri="{BB962C8B-B14F-4D97-AF65-F5344CB8AC3E}">
        <p14:creationId xmlns:p14="http://schemas.microsoft.com/office/powerpoint/2010/main" val="354486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9C616F-61D0-4D5C-AD1F-7A5096FDBE7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4" name="Picture 3">
            <a:extLst>
              <a:ext uri="{FF2B5EF4-FFF2-40B4-BE49-F238E27FC236}">
                <a16:creationId xmlns:a16="http://schemas.microsoft.com/office/drawing/2014/main" id="{2BF5AAAD-393F-40C8-862E-4CDCBC80D885}"/>
              </a:ext>
            </a:extLst>
          </p:cNvPr>
          <p:cNvPicPr>
            <a:picLocks noChangeAspect="1"/>
          </p:cNvPicPr>
          <p:nvPr/>
        </p:nvPicPr>
        <p:blipFill>
          <a:blip r:embed="rId2"/>
          <a:stretch>
            <a:fillRect/>
          </a:stretch>
        </p:blipFill>
        <p:spPr>
          <a:xfrm>
            <a:off x="784915" y="1150455"/>
            <a:ext cx="11159932" cy="4557090"/>
          </a:xfrm>
          <a:prstGeom prst="rect">
            <a:avLst/>
          </a:prstGeom>
        </p:spPr>
      </p:pic>
    </p:spTree>
    <p:extLst>
      <p:ext uri="{BB962C8B-B14F-4D97-AF65-F5344CB8AC3E}">
        <p14:creationId xmlns:p14="http://schemas.microsoft.com/office/powerpoint/2010/main" val="82929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B3B58-0E56-4910-A335-72F7E615A1C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13</a:t>
            </a:r>
          </a:p>
        </p:txBody>
      </p:sp>
      <p:pic>
        <p:nvPicPr>
          <p:cNvPr id="5" name="Picture 4">
            <a:extLst>
              <a:ext uri="{FF2B5EF4-FFF2-40B4-BE49-F238E27FC236}">
                <a16:creationId xmlns:a16="http://schemas.microsoft.com/office/drawing/2014/main" id="{D03EFA47-26D3-4802-A79F-D9EDD5A2258B}"/>
              </a:ext>
            </a:extLst>
          </p:cNvPr>
          <p:cNvPicPr>
            <a:picLocks noChangeAspect="1"/>
          </p:cNvPicPr>
          <p:nvPr/>
        </p:nvPicPr>
        <p:blipFill>
          <a:blip r:embed="rId2"/>
          <a:stretch>
            <a:fillRect/>
          </a:stretch>
        </p:blipFill>
        <p:spPr>
          <a:xfrm>
            <a:off x="810039" y="467836"/>
            <a:ext cx="8763000" cy="60261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AB3839-0A88-4444-807A-9010B62BB0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2" name="Picture 1">
            <a:extLst>
              <a:ext uri="{FF2B5EF4-FFF2-40B4-BE49-F238E27FC236}">
                <a16:creationId xmlns:a16="http://schemas.microsoft.com/office/drawing/2014/main" id="{64E8B190-BDFC-44B9-B864-B677211F3792}"/>
              </a:ext>
            </a:extLst>
          </p:cNvPr>
          <p:cNvPicPr>
            <a:picLocks noChangeAspect="1"/>
          </p:cNvPicPr>
          <p:nvPr/>
        </p:nvPicPr>
        <p:blipFill>
          <a:blip r:embed="rId2"/>
          <a:stretch>
            <a:fillRect/>
          </a:stretch>
        </p:blipFill>
        <p:spPr>
          <a:xfrm>
            <a:off x="886101" y="952499"/>
            <a:ext cx="10431256" cy="5259457"/>
          </a:xfrm>
          <a:prstGeom prst="rect">
            <a:avLst/>
          </a:prstGeom>
        </p:spPr>
      </p:pic>
    </p:spTree>
    <p:extLst>
      <p:ext uri="{BB962C8B-B14F-4D97-AF65-F5344CB8AC3E}">
        <p14:creationId xmlns:p14="http://schemas.microsoft.com/office/powerpoint/2010/main" val="408590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D2957F-0239-4AB5-A219-FA2272554216}"/>
              </a:ext>
            </a:extLst>
          </p:cNvPr>
          <p:cNvPicPr>
            <a:picLocks noChangeAspect="1"/>
          </p:cNvPicPr>
          <p:nvPr/>
        </p:nvPicPr>
        <p:blipFill rotWithShape="1">
          <a:blip r:embed="rId2" cstate="print">
            <a:duotone>
              <a:schemeClr val="accent4">
                <a:shade val="45000"/>
                <a:satMod val="135000"/>
              </a:schemeClr>
              <a:prstClr val="white"/>
            </a:duotone>
            <a:alphaModFix amt="20000"/>
            <a:extLst>
              <a:ext uri="{28A0092B-C50C-407E-A947-70E740481C1C}">
                <a14:useLocalDpi xmlns:a14="http://schemas.microsoft.com/office/drawing/2010/main" val="0"/>
              </a:ext>
            </a:extLst>
          </a:blip>
          <a:srcRect l="254" t="25200" r="-254" b="-8798"/>
          <a:stretch/>
        </p:blipFill>
        <p:spPr>
          <a:xfrm>
            <a:off x="1703512" y="548680"/>
            <a:ext cx="9169542" cy="6738069"/>
          </a:xfrm>
          <a:prstGeom prst="rect">
            <a:avLst/>
          </a:prstGeom>
        </p:spPr>
      </p:pic>
      <p:sp>
        <p:nvSpPr>
          <p:cNvPr id="3" name="Slide Number Placeholder 2">
            <a:extLst>
              <a:ext uri="{FF2B5EF4-FFF2-40B4-BE49-F238E27FC236}">
                <a16:creationId xmlns:a16="http://schemas.microsoft.com/office/drawing/2014/main" id="{4699933E-E1F3-44A8-8B60-F9B79C852DE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5" name="Picture 4">
            <a:extLst>
              <a:ext uri="{FF2B5EF4-FFF2-40B4-BE49-F238E27FC236}">
                <a16:creationId xmlns:a16="http://schemas.microsoft.com/office/drawing/2014/main" id="{28EAF804-E855-451A-B11A-AF59A04589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77362" y="709935"/>
            <a:ext cx="9819611" cy="5599385"/>
          </a:xfrm>
          <a:prstGeom prst="rect">
            <a:avLst/>
          </a:prstGeom>
        </p:spPr>
      </p:pic>
    </p:spTree>
    <p:extLst>
      <p:ext uri="{BB962C8B-B14F-4D97-AF65-F5344CB8AC3E}">
        <p14:creationId xmlns:p14="http://schemas.microsoft.com/office/powerpoint/2010/main" val="317523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5"/>
          <p:cNvSpPr>
            <a:spLocks noGrp="1"/>
          </p:cNvSpPr>
          <p:nvPr>
            <p:ph idx="1"/>
          </p:nvPr>
        </p:nvSpPr>
        <p:spPr/>
        <p:txBody>
          <a:bodyPr>
            <a:normAutofit fontScale="77500" lnSpcReduction="20000"/>
          </a:bodyPr>
          <a:lstStyle/>
          <a:p>
            <a:r>
              <a:rPr lang="fr-CA" dirty="0"/>
              <a:t>41 % de l’investissement total sur 15 ans dans les étapes initiales de la recherche translationnelle (y compris les initiatives majeures) provenaient du secteur du gouvernement fédéral. Toutefois, ce sont les investissements du secteur bénévole (organismes de bienfaisance et associations à but non lucratif) qui ont affiché la plus forte progression du premier au troisième quinquennat.</a:t>
            </a:r>
          </a:p>
          <a:p>
            <a:r>
              <a:rPr lang="fr-CA" dirty="0"/>
              <a:t>Tous les organismes couverts par l’ECRC ont investi dans les étapes initiales de la recherche translationnelle, qu’il s’agisse de financement de la recherche ou d’infrastructures de soutien, telles que des </a:t>
            </a:r>
            <a:r>
              <a:rPr lang="fr-CA" dirty="0" err="1"/>
              <a:t>biobanques</a:t>
            </a:r>
            <a:r>
              <a:rPr lang="fr-CA" dirty="0"/>
              <a:t>. Cependant, l’investissement lié à une modalité particulière provenait en grande partie de quelques organismes de financement. En fait, près de 62 % de l’investissement total sur 15 ans a été effectué par les Instituts de recherche en santé du Canada (</a:t>
            </a:r>
            <a:r>
              <a:rPr lang="fr-CA" dirty="0" err="1"/>
              <a:t>IRSC</a:t>
            </a:r>
            <a:r>
              <a:rPr lang="fr-CA" dirty="0"/>
              <a:t>), l’Institut ontarien de recherche sur le cancer (</a:t>
            </a:r>
            <a:r>
              <a:rPr lang="fr-CA" dirty="0" err="1"/>
              <a:t>IORC</a:t>
            </a:r>
            <a:r>
              <a:rPr lang="fr-CA" dirty="0"/>
              <a:t>), la Société canadienne du cancer (</a:t>
            </a:r>
            <a:r>
              <a:rPr lang="fr-CA" dirty="0" err="1"/>
              <a:t>SCC</a:t>
            </a:r>
            <a:r>
              <a:rPr lang="fr-CA" dirty="0"/>
              <a:t>), l’Institut de recherche Terry Fox (</a:t>
            </a:r>
            <a:r>
              <a:rPr lang="fr-CA" dirty="0" err="1"/>
              <a:t>IRTF</a:t>
            </a:r>
            <a:r>
              <a:rPr lang="fr-CA" dirty="0"/>
              <a:t>) et le Conseil de recherches en sciences naturelles et en génie (</a:t>
            </a:r>
            <a:r>
              <a:rPr lang="fr-CA" dirty="0" err="1"/>
              <a:t>CRSNG</a:t>
            </a:r>
            <a:r>
              <a:rPr lang="fr-CA" dirty="0"/>
              <a:t>). Pour accéder aux informations sur les principaux bailleurs de fonds pour chaque modalité, veuillez consulter nos tableaux interactifs.</a:t>
            </a:r>
          </a:p>
        </p:txBody>
      </p:sp>
      <p:sp>
        <p:nvSpPr>
          <p:cNvPr id="17410" name="Title 4"/>
          <p:cNvSpPr>
            <a:spLocks noGrp="1"/>
          </p:cNvSpPr>
          <p:nvPr>
            <p:ph type="title"/>
          </p:nvPr>
        </p:nvSpPr>
        <p:spPr/>
        <p:txBody>
          <a:bodyPr>
            <a:normAutofit fontScale="90000"/>
          </a:bodyPr>
          <a:lstStyle/>
          <a:p>
            <a:r>
              <a:rPr lang="fr-CA"/>
              <a:t>B. Investissements prOPRES AUX organismes</a:t>
            </a:r>
          </a:p>
        </p:txBody>
      </p:sp>
      <p:sp>
        <p:nvSpPr>
          <p:cNvPr id="2" name="Slide Number Placeholder 1">
            <a:extLst>
              <a:ext uri="{FF2B5EF4-FFF2-40B4-BE49-F238E27FC236}">
                <a16:creationId xmlns:a16="http://schemas.microsoft.com/office/drawing/2014/main" id="{B0E1ED47-3E41-4FA1-9C0C-C428B061558C}"/>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16</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r>
              <a:rPr lang="fr-CA">
                <a:solidFill>
                  <a:schemeClr val="bg1"/>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17</a:t>
            </a:r>
          </a:p>
        </p:txBody>
      </p:sp>
      <p:sp>
        <p:nvSpPr>
          <p:cNvPr id="2" name="Slide Number Placeholder 1">
            <a:extLst>
              <a:ext uri="{FF2B5EF4-FFF2-40B4-BE49-F238E27FC236}">
                <a16:creationId xmlns:a16="http://schemas.microsoft.com/office/drawing/2014/main" id="{11F9B422-D08E-4ED2-92C8-AB636B3DB81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5" name="Picture 4">
            <a:extLst>
              <a:ext uri="{FF2B5EF4-FFF2-40B4-BE49-F238E27FC236}">
                <a16:creationId xmlns:a16="http://schemas.microsoft.com/office/drawing/2014/main" id="{8E45AFA6-0A35-40D8-ABC6-5319142ADDEE}"/>
              </a:ext>
            </a:extLst>
          </p:cNvPr>
          <p:cNvPicPr>
            <a:picLocks noChangeAspect="1"/>
          </p:cNvPicPr>
          <p:nvPr/>
        </p:nvPicPr>
        <p:blipFill>
          <a:blip r:embed="rId2"/>
          <a:stretch>
            <a:fillRect/>
          </a:stretch>
        </p:blipFill>
        <p:spPr>
          <a:xfrm>
            <a:off x="856422" y="1239216"/>
            <a:ext cx="11076936" cy="4379567"/>
          </a:xfrm>
          <a:prstGeom prst="rect">
            <a:avLst/>
          </a:prstGeom>
        </p:spPr>
      </p:pic>
    </p:spTree>
    <p:extLst>
      <p:ext uri="{BB962C8B-B14F-4D97-AF65-F5344CB8AC3E}">
        <p14:creationId xmlns:p14="http://schemas.microsoft.com/office/powerpoint/2010/main" val="384244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4D1629-5D8C-4186-9169-A83E224BE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dirty="0"/>
          </a:p>
        </p:txBody>
      </p:sp>
      <p:pic>
        <p:nvPicPr>
          <p:cNvPr id="5" name="Picture 4">
            <a:extLst>
              <a:ext uri="{FF2B5EF4-FFF2-40B4-BE49-F238E27FC236}">
                <a16:creationId xmlns:a16="http://schemas.microsoft.com/office/drawing/2014/main" id="{B7929DA5-FACF-45E1-A175-CEDA856F23F3}"/>
              </a:ext>
            </a:extLst>
          </p:cNvPr>
          <p:cNvPicPr>
            <a:picLocks noChangeAspect="1"/>
          </p:cNvPicPr>
          <p:nvPr/>
        </p:nvPicPr>
        <p:blipFill>
          <a:blip r:embed="rId2"/>
          <a:stretch>
            <a:fillRect/>
          </a:stretch>
        </p:blipFill>
        <p:spPr>
          <a:xfrm>
            <a:off x="815870" y="1257852"/>
            <a:ext cx="11018576" cy="4342296"/>
          </a:xfrm>
          <a:prstGeom prst="rect">
            <a:avLst/>
          </a:prstGeom>
        </p:spPr>
      </p:pic>
    </p:spTree>
    <p:extLst>
      <p:ext uri="{BB962C8B-B14F-4D97-AF65-F5344CB8AC3E}">
        <p14:creationId xmlns:p14="http://schemas.microsoft.com/office/powerpoint/2010/main" val="386613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85000" lnSpcReduction="20000"/>
          </a:bodyPr>
          <a:lstStyle/>
          <a:p>
            <a:r>
              <a:rPr lang="fr-CA" dirty="0"/>
              <a:t>Un dollar sur 5 investi dans les étapes initiales de la recherche translationnelle propre à un siège de cancer au cours des 15 années a été consacré à la recherche relative au cancer du sein.</a:t>
            </a:r>
          </a:p>
          <a:p>
            <a:r>
              <a:rPr lang="fr-CA" dirty="0"/>
              <a:t>L’augmentation des investissements dans les étapes initiales de la recherche translationnelle sur le cancer entre la première et la troisième période de cinq ans était de 40 millions de dollars ou plus pour la recherche sur les leucémies (↑ 66,2 millions de dollars) et les cancers du cerveau (↑ 53,9 millions de dollars), du sein (↑ 48,9 millions de dollars) et de la prostate (↑ 41,6 millions de dollars).</a:t>
            </a:r>
          </a:p>
          <a:p>
            <a:r>
              <a:rPr lang="fr-CA" dirty="0"/>
              <a:t>Il y avait de légères variations dans les classements des investissements propres à un siège de cancer lorsqu’ils étaient stratifiés par modalité. Pour accéder à ces informations, veuillez consulter notre visualisation interactive sur le site Web de l’ACRC.</a:t>
            </a:r>
          </a:p>
        </p:txBody>
      </p:sp>
      <p:sp>
        <p:nvSpPr>
          <p:cNvPr id="23554" name="Title 1"/>
          <p:cNvSpPr>
            <a:spLocks noGrp="1"/>
          </p:cNvSpPr>
          <p:nvPr>
            <p:ph type="title"/>
          </p:nvPr>
        </p:nvSpPr>
        <p:spPr/>
        <p:txBody>
          <a:bodyPr/>
          <a:lstStyle/>
          <a:p>
            <a:r>
              <a:rPr lang="fr-CA"/>
              <a:t>C. Investissements par siège de cancer</a:t>
            </a:r>
          </a:p>
        </p:txBody>
      </p:sp>
      <p:sp>
        <p:nvSpPr>
          <p:cNvPr id="2" name="Slide Number Placeholder 1">
            <a:extLst>
              <a:ext uri="{FF2B5EF4-FFF2-40B4-BE49-F238E27FC236}">
                <a16:creationId xmlns:a16="http://schemas.microsoft.com/office/drawing/2014/main" id="{FFFDD746-8129-4235-8810-7F7BDBAF57E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19</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r>
              <a:rPr lang="fr-CA">
                <a:solidFill>
                  <a:schemeClr val="bg1"/>
                </a:solidFil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r>
              <a:rPr lang="fr-CA"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CA"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CA"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CA"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rendre possible la stratégie de recherche sur le cancer au Canada.</a:t>
            </a:r>
          </a:p>
        </p:txBody>
      </p:sp>
      <p:sp>
        <p:nvSpPr>
          <p:cNvPr id="10242" name="Rectangle 4"/>
          <p:cNvSpPr>
            <a:spLocks noGrp="1" noChangeArrowheads="1"/>
          </p:cNvSpPr>
          <p:nvPr>
            <p:ph type="title"/>
          </p:nvPr>
        </p:nvSpPr>
        <p:spPr/>
        <p:txBody>
          <a:bodyPr/>
          <a:lstStyle/>
          <a:p>
            <a:r>
              <a:rPr lang="fr-CA"/>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a:t>
            </a:fld>
            <a:endParaRPr lang="fr-CA"/>
          </a:p>
        </p:txBody>
      </p:sp>
    </p:spTree>
    <p:extLst>
      <p:ext uri="{BB962C8B-B14F-4D97-AF65-F5344CB8AC3E}">
        <p14:creationId xmlns:p14="http://schemas.microsoft.com/office/powerpoint/2010/main" val="412326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569CF3-1239-4E69-95A5-57D93C24AE8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4" name="Picture 3">
            <a:extLst>
              <a:ext uri="{FF2B5EF4-FFF2-40B4-BE49-F238E27FC236}">
                <a16:creationId xmlns:a16="http://schemas.microsoft.com/office/drawing/2014/main" id="{ADE7F472-10A1-4B45-8090-F90C67F188D7}"/>
              </a:ext>
            </a:extLst>
          </p:cNvPr>
          <p:cNvPicPr>
            <a:picLocks noChangeAspect="1"/>
          </p:cNvPicPr>
          <p:nvPr/>
        </p:nvPicPr>
        <p:blipFill>
          <a:blip r:embed="rId2"/>
          <a:stretch>
            <a:fillRect/>
          </a:stretch>
        </p:blipFill>
        <p:spPr>
          <a:xfrm>
            <a:off x="782982" y="646051"/>
            <a:ext cx="10209695" cy="5803878"/>
          </a:xfrm>
          <a:prstGeom prst="rect">
            <a:avLst/>
          </a:prstGeom>
        </p:spPr>
      </p:pic>
    </p:spTree>
    <p:extLst>
      <p:ext uri="{BB962C8B-B14F-4D97-AF65-F5344CB8AC3E}">
        <p14:creationId xmlns:p14="http://schemas.microsoft.com/office/powerpoint/2010/main" val="88588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fr-CA" dirty="0"/>
              <a:t>Au cours de la période 2015-2019, 1 080 chercheurs principaux (CP) désignés ont reçu au moins une subvention de fonctionnement, une bourse de carrière ou une subvention d’équipement affectée d’une pondération de 100 % pour les étapes initiales de la recherche translationnelle. La moitié de ces chercheurs ont été financés pour la recherche interventionnelle.</a:t>
            </a:r>
          </a:p>
          <a:p>
            <a:r>
              <a:rPr lang="fr-CA" dirty="0"/>
              <a:t>65 % des CP désignés au cours de la période 2015-2019 provenaient de l’Ontario ou du Québec. </a:t>
            </a:r>
          </a:p>
          <a:p>
            <a:r>
              <a:rPr lang="fr-CA"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 Au cours des 15 années, 2 234 stagiaires ont reçu un financement pour des projets liés aux étapes initiales de la recherche translationnelle. Parmi ceux-ci, 82 ont ensuite reçu des subventions en tant que CP désignés.</a:t>
            </a:r>
          </a:p>
          <a:p>
            <a:r>
              <a:rPr lang="fr-CA" dirty="0"/>
              <a:t>L’investissement dans les bourses de stagiaires a augmenté pour les bailleurs de fonds nationaux et régionaux à tous les niveaux au cours des trois périodes.</a:t>
            </a:r>
          </a:p>
        </p:txBody>
      </p:sp>
      <p:sp>
        <p:nvSpPr>
          <p:cNvPr id="2" name="Title 1"/>
          <p:cNvSpPr>
            <a:spLocks noGrp="1"/>
          </p:cNvSpPr>
          <p:nvPr>
            <p:ph type="title"/>
          </p:nvPr>
        </p:nvSpPr>
        <p:spPr/>
        <p:txBody>
          <a:bodyPr/>
          <a:lstStyle/>
          <a:p>
            <a:r>
              <a:rPr lang="fr-CA"/>
              <a:t>D. Chercheurs principaux désignés</a:t>
            </a:r>
          </a:p>
        </p:txBody>
      </p:sp>
      <p:sp>
        <p:nvSpPr>
          <p:cNvPr id="5" name="Slide Number Placeholder 4">
            <a:extLst>
              <a:ext uri="{FF2B5EF4-FFF2-40B4-BE49-F238E27FC236}">
                <a16:creationId xmlns:a16="http://schemas.microsoft.com/office/drawing/2014/main" id="{002C5003-4A46-41B9-8015-3C175633113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21</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fr-CA">
                <a:solidFill>
                  <a:schemeClr val="bg1"/>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D86F92-1CE3-4213-BFEB-65A667D4229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pic>
        <p:nvPicPr>
          <p:cNvPr id="2" name="Picture 1">
            <a:extLst>
              <a:ext uri="{FF2B5EF4-FFF2-40B4-BE49-F238E27FC236}">
                <a16:creationId xmlns:a16="http://schemas.microsoft.com/office/drawing/2014/main" id="{DF9959AD-B6D7-4DBC-AB14-D8FAA5D4A514}"/>
              </a:ext>
            </a:extLst>
          </p:cNvPr>
          <p:cNvPicPr>
            <a:picLocks noChangeAspect="1"/>
          </p:cNvPicPr>
          <p:nvPr/>
        </p:nvPicPr>
        <p:blipFill>
          <a:blip r:embed="rId2"/>
          <a:stretch>
            <a:fillRect/>
          </a:stretch>
        </p:blipFill>
        <p:spPr>
          <a:xfrm>
            <a:off x="854213" y="685804"/>
            <a:ext cx="7335630" cy="5593802"/>
          </a:xfrm>
          <a:prstGeom prst="rect">
            <a:avLst/>
          </a:prstGeom>
        </p:spPr>
      </p:pic>
    </p:spTree>
    <p:extLst>
      <p:ext uri="{BB962C8B-B14F-4D97-AF65-F5344CB8AC3E}">
        <p14:creationId xmlns:p14="http://schemas.microsoft.com/office/powerpoint/2010/main" val="1166324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68A477-4B67-4A10-A6D7-4216601CD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4" name="Picture 3">
            <a:extLst>
              <a:ext uri="{FF2B5EF4-FFF2-40B4-BE49-F238E27FC236}">
                <a16:creationId xmlns:a16="http://schemas.microsoft.com/office/drawing/2014/main" id="{63D1A4A3-7760-4C38-982E-1365363D4039}"/>
              </a:ext>
            </a:extLst>
          </p:cNvPr>
          <p:cNvPicPr>
            <a:picLocks noChangeAspect="1"/>
          </p:cNvPicPr>
          <p:nvPr/>
        </p:nvPicPr>
        <p:blipFill>
          <a:blip r:embed="rId2"/>
          <a:stretch>
            <a:fillRect/>
          </a:stretch>
        </p:blipFill>
        <p:spPr>
          <a:xfrm>
            <a:off x="838614" y="770006"/>
            <a:ext cx="9677438" cy="5491646"/>
          </a:xfrm>
          <a:prstGeom prst="rect">
            <a:avLst/>
          </a:prstGeom>
        </p:spPr>
      </p:pic>
    </p:spTree>
    <p:extLst>
      <p:ext uri="{BB962C8B-B14F-4D97-AF65-F5344CB8AC3E}">
        <p14:creationId xmlns:p14="http://schemas.microsoft.com/office/powerpoint/2010/main" val="2476426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853F70-E8C4-4A20-A59E-253BE563F91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4" name="Picture 3">
            <a:extLst>
              <a:ext uri="{FF2B5EF4-FFF2-40B4-BE49-F238E27FC236}">
                <a16:creationId xmlns:a16="http://schemas.microsoft.com/office/drawing/2014/main" id="{B1FB1C8D-C304-4DF3-B3C1-3246E17B5BDF}"/>
              </a:ext>
            </a:extLst>
          </p:cNvPr>
          <p:cNvPicPr>
            <a:picLocks noChangeAspect="1"/>
          </p:cNvPicPr>
          <p:nvPr/>
        </p:nvPicPr>
        <p:blipFill>
          <a:blip r:embed="rId2"/>
          <a:stretch>
            <a:fillRect/>
          </a:stretch>
        </p:blipFill>
        <p:spPr>
          <a:xfrm>
            <a:off x="815008" y="758761"/>
            <a:ext cx="9222409" cy="5688697"/>
          </a:xfrm>
          <a:prstGeom prst="rect">
            <a:avLst/>
          </a:prstGeom>
        </p:spPr>
      </p:pic>
    </p:spTree>
    <p:extLst>
      <p:ext uri="{BB962C8B-B14F-4D97-AF65-F5344CB8AC3E}">
        <p14:creationId xmlns:p14="http://schemas.microsoft.com/office/powerpoint/2010/main" val="137874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p:txBody>
          <a:bodyPr>
            <a:normAutofit/>
          </a:bodyPr>
          <a:lstStyle/>
          <a:p>
            <a:r>
              <a:rPr lang="fr-CA" dirty="0"/>
              <a:t>L’investissement dans la recherche est basé sur l’affiliation provinciale du chercheur principal désigné. Les populations provinciales ont été utilisées pour normaliser les données sur les investissements dans la recherche.</a:t>
            </a:r>
          </a:p>
          <a:p>
            <a:r>
              <a:rPr lang="fr-CA" dirty="0"/>
              <a:t>Les investissements par habitant les plus élevés pour la période de 15 ans ont été enregistrés en Ontario, en Colombie-Britannique et au Québec. Les chercheurs principaux (CP) dans ces provinces étaient le plus souvent les CP désignés ayant reçu un financement pour des initiatives majeures.</a:t>
            </a:r>
          </a:p>
        </p:txBody>
      </p:sp>
      <p:sp>
        <p:nvSpPr>
          <p:cNvPr id="20482" name="Title 1"/>
          <p:cNvSpPr>
            <a:spLocks noGrp="1"/>
          </p:cNvSpPr>
          <p:nvPr>
            <p:ph type="title"/>
          </p:nvPr>
        </p:nvSpPr>
        <p:spPr/>
        <p:txBody>
          <a:bodyPr/>
          <a:lstStyle/>
          <a:p>
            <a:r>
              <a:rPr lang="fr-CA"/>
              <a:t>E1. Investissement par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25</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fr-CA">
                <a:solidFill>
                  <a:schemeClr val="bg1"/>
                </a:solidFill>
              </a:rPr>
              <a:t>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p:txBody>
          <a:bodyPr>
            <a:normAutofit fontScale="92500"/>
          </a:bodyPr>
          <a:lstStyle/>
          <a:p>
            <a:r>
              <a:rPr lang="fr-CA" dirty="0"/>
              <a:t>On a enregistré des différences propres à la modalité. En 2015-2019, les investissements par habitant ont dépassé la moyenne nationale pour les provinces suivantes :</a:t>
            </a:r>
          </a:p>
          <a:p>
            <a:pPr lvl="1"/>
            <a:r>
              <a:rPr lang="fr-CA" dirty="0"/>
              <a:t>Ontario et C.-B. pour les médicaments et produits biologiques (agents)</a:t>
            </a:r>
          </a:p>
          <a:p>
            <a:pPr lvl="1"/>
            <a:r>
              <a:rPr lang="fr-CA" dirty="0"/>
              <a:t>Ontario et Nouvelle-Écosse pour les immunothérapies (modificateurs de la réponse immunitaire)</a:t>
            </a:r>
          </a:p>
          <a:p>
            <a:pPr lvl="1"/>
            <a:r>
              <a:rPr lang="fr-CA" dirty="0"/>
              <a:t>Ontario et Alberta pour les dispositifs (dispositifs d’intervention)</a:t>
            </a:r>
          </a:p>
          <a:p>
            <a:pPr lvl="1"/>
            <a:r>
              <a:rPr lang="fr-CA" dirty="0"/>
              <a:t>Ontario et C.-B. pour les biomarqueurs (évaluation des risques fondée sur des échantillons biologiques)</a:t>
            </a:r>
          </a:p>
          <a:p>
            <a:pPr lvl="1"/>
            <a:r>
              <a:rPr lang="fr-CA" dirty="0"/>
              <a:t>Ontario et C.-B. pour l’imagerie (évaluation des risques basée sur l’imagerie)</a:t>
            </a:r>
          </a:p>
        </p:txBody>
      </p:sp>
      <p:sp>
        <p:nvSpPr>
          <p:cNvPr id="20482" name="Title 1"/>
          <p:cNvSpPr>
            <a:spLocks noGrp="1"/>
          </p:cNvSpPr>
          <p:nvPr>
            <p:ph type="title"/>
          </p:nvPr>
        </p:nvSpPr>
        <p:spPr/>
        <p:txBody>
          <a:bodyPr/>
          <a:lstStyle/>
          <a:p>
            <a:r>
              <a:rPr lang="fr-CA"/>
              <a:t>E2. Investissement par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26</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fr-CA">
                <a:solidFill>
                  <a:schemeClr val="bg1"/>
                </a:solidFill>
              </a:rPr>
              <a:t>23</a:t>
            </a:r>
          </a:p>
        </p:txBody>
      </p:sp>
    </p:spTree>
    <p:extLst>
      <p:ext uri="{BB962C8B-B14F-4D97-AF65-F5344CB8AC3E}">
        <p14:creationId xmlns:p14="http://schemas.microsoft.com/office/powerpoint/2010/main" val="4051035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6507D3-29A1-4884-BEF1-DF9D6CBDE90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27</a:t>
            </a:fld>
            <a:endParaRPr lang="en-US" dirty="0"/>
          </a:p>
        </p:txBody>
      </p:sp>
      <p:pic>
        <p:nvPicPr>
          <p:cNvPr id="5" name="Picture 4">
            <a:extLst>
              <a:ext uri="{FF2B5EF4-FFF2-40B4-BE49-F238E27FC236}">
                <a16:creationId xmlns:a16="http://schemas.microsoft.com/office/drawing/2014/main" id="{2101196B-B0EF-45B2-8D5D-E3CA06206280}"/>
              </a:ext>
            </a:extLst>
          </p:cNvPr>
          <p:cNvPicPr>
            <a:picLocks noChangeAspect="1"/>
          </p:cNvPicPr>
          <p:nvPr/>
        </p:nvPicPr>
        <p:blipFill>
          <a:blip r:embed="rId2"/>
          <a:stretch>
            <a:fillRect/>
          </a:stretch>
        </p:blipFill>
        <p:spPr>
          <a:xfrm>
            <a:off x="805068" y="685803"/>
            <a:ext cx="9326385" cy="5655361"/>
          </a:xfrm>
          <a:prstGeom prst="rect">
            <a:avLst/>
          </a:prstGeom>
        </p:spPr>
      </p:pic>
    </p:spTree>
    <p:extLst>
      <p:ext uri="{BB962C8B-B14F-4D97-AF65-F5344CB8AC3E}">
        <p14:creationId xmlns:p14="http://schemas.microsoft.com/office/powerpoint/2010/main" val="300112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r-CA" dirty="0"/>
              <a:t>Le bref rapport intitulé </a:t>
            </a:r>
            <a:r>
              <a:rPr lang="fr-CA" i="1" dirty="0"/>
              <a:t>Investissements dans les étapes initiales de la recherche translationnelle sur le cancer au Canada de 2005 à 2019 </a:t>
            </a:r>
            <a:r>
              <a:rPr lang="fr-CA" dirty="0"/>
              <a:t>et les tableaux interactifs sont offerts en version électronique à l’adresse </a:t>
            </a:r>
            <a:r>
              <a:rPr lang="fr-CA" dirty="0">
                <a:solidFill>
                  <a:schemeClr val="accent2"/>
                </a:solidFill>
                <a:hlinkClick r:id="rId3">
                  <a:extLst>
                    <a:ext uri="{A12FA001-AC4F-418D-AE19-62706E023703}">
                      <ahyp:hlinkClr xmlns:ahyp="http://schemas.microsoft.com/office/drawing/2018/hyperlinkcolor" val="tx"/>
                    </a:ext>
                  </a:extLst>
                </a:hlinkClick>
              </a:rPr>
              <a:t>http://www.ccra-acrc.ca</a:t>
            </a:r>
            <a:r>
              <a:rPr lang="fr-CA" dirty="0"/>
              <a:t>. La production de ce rapport a été rendue possible grâce à une collaboration et à une contribution financière du Partenariat canadien contre le cancer et de Santé Canada.</a:t>
            </a:r>
          </a:p>
          <a:p>
            <a:r>
              <a:rPr lang="fr-CA" dirty="0"/>
              <a:t>La réalisation de ce rapport n’aurait pas été possible sans les conseils des personnes suivantes : D</a:t>
            </a:r>
            <a:r>
              <a:rPr lang="fr-CA" baseline="30000" dirty="0"/>
              <a:t>re </a:t>
            </a:r>
            <a:r>
              <a:rPr lang="fr-CA" dirty="0"/>
              <a:t>Anne-Marie Mes-Masson (Institut du cancer de Montréal, </a:t>
            </a:r>
            <a:r>
              <a:rPr lang="fr-CA" dirty="0" err="1"/>
              <a:t>CRCHUM</a:t>
            </a:r>
            <a:r>
              <a:rPr lang="fr-CA" dirty="0"/>
              <a:t>), D</a:t>
            </a:r>
            <a:r>
              <a:rPr lang="fr-CA" baseline="30000" dirty="0"/>
              <a:t>re </a:t>
            </a:r>
            <a:r>
              <a:rPr lang="fr-CA" dirty="0"/>
              <a:t>Christine Williams (Institut ontarien de recherche sur le cancer), et D</a:t>
            </a:r>
            <a:r>
              <a:rPr lang="fr-CA" baseline="30000" dirty="0"/>
              <a:t>r </a:t>
            </a:r>
            <a:r>
              <a:rPr lang="fr-CA" dirty="0"/>
              <a:t>Jim </a:t>
            </a:r>
            <a:r>
              <a:rPr lang="fr-CA" dirty="0" err="1"/>
              <a:t>Woodgett</a:t>
            </a:r>
            <a:r>
              <a:rPr lang="fr-CA" dirty="0"/>
              <a:t> (Institut de recherche Terry Fox).</a:t>
            </a:r>
          </a:p>
          <a:p>
            <a:r>
              <a:rPr lang="fr-CA" dirty="0"/>
              <a:t>Le D</a:t>
            </a:r>
            <a:r>
              <a:rPr lang="fr-CA" baseline="30000" dirty="0"/>
              <a:t>r</a:t>
            </a:r>
            <a:r>
              <a:rPr lang="fr-CA" dirty="0"/>
              <a:t> Victor Ling, président fondateur et directeur scientifique de l’Institut de recherche Terry Fox, est à l’origine de l’analyse initiale sur les étapes initiales de la recherche translationnelle et reconnaît le rôle de pionnier de l’organisation dans le soutien aux étapes initiales de la recherche translationnelle au Canada.</a:t>
            </a:r>
          </a:p>
          <a:p>
            <a:r>
              <a:rPr lang="fr-CA" dirty="0"/>
              <a:t>Pour toute question concernant ce projet, veuillez communiquer directement avec la direction de l’Enquête canadienne sur la recherche sur le cancer à l’adresse </a:t>
            </a:r>
            <a:r>
              <a:rPr lang="fr-CA" dirty="0">
                <a:solidFill>
                  <a:schemeClr val="accent2"/>
                </a:solidFill>
                <a:hlinkClick r:id="rId4">
                  <a:extLst>
                    <a:ext uri="{A12FA001-AC4F-418D-AE19-62706E023703}">
                      <ahyp:hlinkClr xmlns:ahyp="http://schemas.microsoft.com/office/drawing/2018/hyperlinkcolor" val="tx"/>
                    </a:ext>
                  </a:extLst>
                </a:hlinkClick>
              </a:rPr>
              <a:t>info@ccra-acrc.ca</a:t>
            </a:r>
            <a:r>
              <a:rPr lang="fr-CA" dirty="0"/>
              <a:t>. </a:t>
            </a:r>
          </a:p>
        </p:txBody>
      </p:sp>
      <p:sp>
        <p:nvSpPr>
          <p:cNvPr id="26626" name="Title 1"/>
          <p:cNvSpPr>
            <a:spLocks noGrp="1"/>
          </p:cNvSpPr>
          <p:nvPr>
            <p:ph type="title"/>
          </p:nvPr>
        </p:nvSpPr>
        <p:spPr/>
        <p:txBody>
          <a:bodyPr/>
          <a:lstStyle/>
          <a:p>
            <a:r>
              <a:rPr lang="fr-CA"/>
              <a:t>Information supplémentaire</a:t>
            </a:r>
          </a:p>
        </p:txBody>
      </p:sp>
      <p:sp>
        <p:nvSpPr>
          <p:cNvPr id="2" name="Slide Number Placeholder 1">
            <a:extLst>
              <a:ext uri="{FF2B5EF4-FFF2-40B4-BE49-F238E27FC236}">
                <a16:creationId xmlns:a16="http://schemas.microsoft.com/office/drawing/2014/main" id="{27869C97-264F-4DD8-905B-F048219FC30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28</a:t>
            </a:fld>
            <a:endParaRPr lang="fr-CA"/>
          </a:p>
        </p:txBody>
      </p:sp>
      <p:sp>
        <p:nvSpPr>
          <p:cNvPr id="4" name="TextBox 3"/>
          <p:cNvSpPr txBox="1"/>
          <p:nvPr/>
        </p:nvSpPr>
        <p:spPr>
          <a:xfrm>
            <a:off x="9963944" y="6309320"/>
            <a:ext cx="493712" cy="369332"/>
          </a:xfrm>
          <a:prstGeom prst="rect">
            <a:avLst/>
          </a:prstGeom>
          <a:noFill/>
        </p:spPr>
        <p:txBody>
          <a:bodyPr wrap="square" rtlCol="0">
            <a:spAutoFit/>
          </a:bodyPr>
          <a:lstStyle/>
          <a:p>
            <a:pPr algn="ctr"/>
            <a:r>
              <a:rPr lang="fr-CA">
                <a:solidFill>
                  <a:schemeClr val="bg1"/>
                </a:solidFill>
              </a:rPr>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263849619"/>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dirty="0">
                          <a:solidFill>
                            <a:schemeClr val="accent2"/>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77500" lnSpcReduction="20000"/>
          </a:bodyPr>
          <a:lstStyle/>
          <a:p>
            <a:r>
              <a:rPr lang="fr-CA" dirty="0"/>
              <a:t>L’accent est mis de plus en plus sur les moyens de mettre les découvertes de recherche en application le plus rapidement possible au profit de la population. </a:t>
            </a:r>
          </a:p>
          <a:p>
            <a:r>
              <a:rPr lang="fr-CA" dirty="0"/>
              <a:t>Les bailleurs de fonds de la recherche souhaitent cerner les lacunes et les éventuels goulots d’étranglement des </a:t>
            </a:r>
            <a:r>
              <a:rPr lang="fr-CA" b="1" dirty="0"/>
              <a:t>étapes initiales </a:t>
            </a:r>
            <a:r>
              <a:rPr lang="fr-CA" dirty="0"/>
              <a:t>de la recherche translationnelle, ainsi que trouver des solutions prospectives qui permettront d’améliorer la mise en œuvre de découvertes novatrices « du laboratoire au chevet du malade ».</a:t>
            </a:r>
          </a:p>
          <a:p>
            <a:r>
              <a:rPr lang="fr-CA" dirty="0"/>
              <a:t>Aux fins du présent rapport, le terme « étapes initiales de la recherche translationnelle » fait référence à la recherche qui confirme et fait progresser les découvertes en modalités tangibles (préclinique) et teste les modalités en clinique (essais cliniques de phase précoce). La recherche de mise en œuvre, qui vise à transférer les résultats cliniques dans les milieux de pratique et les communautés, est exclue du présent rapport. </a:t>
            </a:r>
          </a:p>
        </p:txBody>
      </p:sp>
      <p:sp>
        <p:nvSpPr>
          <p:cNvPr id="5122" name="Title 1"/>
          <p:cNvSpPr>
            <a:spLocks noGrp="1"/>
          </p:cNvSpPr>
          <p:nvPr>
            <p:ph type="title"/>
          </p:nvPr>
        </p:nvSpPr>
        <p:spPr>
          <a:xfrm>
            <a:off x="745147" y="685804"/>
            <a:ext cx="11622344" cy="1077685"/>
          </a:xfrm>
        </p:spPr>
        <p:txBody>
          <a:bodyPr>
            <a:normAutofit/>
          </a:bodyPr>
          <a:lstStyle/>
          <a:p>
            <a:r>
              <a:rPr lang="fr-CA" sz="2800" dirty="0"/>
              <a:t>Pourquoi faire rapport de ces investissements?</a:t>
            </a:r>
          </a:p>
        </p:txBody>
      </p:sp>
      <p:sp>
        <p:nvSpPr>
          <p:cNvPr id="9" name="Slide Number Placeholder 8">
            <a:extLst>
              <a:ext uri="{FF2B5EF4-FFF2-40B4-BE49-F238E27FC236}">
                <a16:creationId xmlns:a16="http://schemas.microsoft.com/office/drawing/2014/main" id="{44A65006-B7AA-4BF4-9B2C-7BA9DC6D9D5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3</a:t>
            </a:fld>
            <a:endParaRPr lang="fr-CA"/>
          </a:p>
        </p:txBody>
      </p:sp>
      <p:sp>
        <p:nvSpPr>
          <p:cNvPr id="4" name="TextBox 3"/>
          <p:cNvSpPr txBox="1"/>
          <p:nvPr/>
        </p:nvSpPr>
        <p:spPr>
          <a:xfrm>
            <a:off x="10056440" y="6309320"/>
            <a:ext cx="288032" cy="369332"/>
          </a:xfrm>
          <a:prstGeom prst="rect">
            <a:avLst/>
          </a:prstGeom>
          <a:noFill/>
        </p:spPr>
        <p:txBody>
          <a:bodyPr wrap="square" rtlCol="0">
            <a:spAutoFit/>
          </a:bodyPr>
          <a:lstStyle/>
          <a:p>
            <a:r>
              <a:rPr lang="fr-CA">
                <a:solidFill>
                  <a:schemeClr val="bg1"/>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745147" y="685804"/>
            <a:ext cx="11446853" cy="1077685"/>
          </a:xfrm>
        </p:spPr>
        <p:txBody>
          <a:bodyPr>
            <a:normAutofit fontScale="90000"/>
          </a:bodyPr>
          <a:lstStyle/>
          <a:p>
            <a:r>
              <a:rPr lang="fr-FR" dirty="0"/>
              <a:t>Continuum de la recherche translationnelle [1]</a:t>
            </a:r>
            <a:endParaRPr lang="en-US" dirty="0"/>
          </a:p>
        </p:txBody>
      </p:sp>
      <p:sp>
        <p:nvSpPr>
          <p:cNvPr id="3" name="Slide Number Placeholder 2">
            <a:extLst>
              <a:ext uri="{FF2B5EF4-FFF2-40B4-BE49-F238E27FC236}">
                <a16:creationId xmlns:a16="http://schemas.microsoft.com/office/drawing/2014/main" id="{E0224631-E6E3-491F-A479-BDEA574CB8DB}"/>
              </a:ext>
            </a:extLst>
          </p:cNvPr>
          <p:cNvSpPr>
            <a:spLocks noGrp="1"/>
          </p:cNvSpPr>
          <p:nvPr>
            <p:ph type="sldNum" sz="quarter" idx="4"/>
          </p:nvPr>
        </p:nvSpPr>
        <p:spPr/>
        <p:txBody>
          <a:bodyPr/>
          <a:lstStyle/>
          <a:p>
            <a:fld id="{8A432B69-45CD-4537-9322-344A0270FD73}" type="slidenum">
              <a:rPr lang="en-US" smtClean="0"/>
              <a:pPr/>
              <a:t>4</a:t>
            </a:fld>
            <a:endParaRPr lang="en-US" dirty="0"/>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4</a:t>
            </a:r>
          </a:p>
        </p:txBody>
      </p:sp>
      <p:pic>
        <p:nvPicPr>
          <p:cNvPr id="8" name="Picture 2">
            <a:extLst>
              <a:ext uri="{FF2B5EF4-FFF2-40B4-BE49-F238E27FC236}">
                <a16:creationId xmlns:a16="http://schemas.microsoft.com/office/drawing/2014/main" id="{101DCF40-BF2A-4E54-9F80-B27BAA2DC93A}"/>
              </a:ext>
            </a:extLst>
          </p:cNvPr>
          <p:cNvPicPr>
            <a:picLocks noChangeAspect="1" noChangeArrowheads="1"/>
          </p:cNvPicPr>
          <p:nvPr>
            <p:custDataLst>
              <p:tags r:id="rId1"/>
            </p:custDataLst>
          </p:nvPr>
        </p:nvPicPr>
        <p:blipFill>
          <a:blip r:embed="rId3" cstate="print">
            <a:clrChange>
              <a:clrFrom>
                <a:srgbClr val="FFFFFF"/>
              </a:clrFrom>
              <a:clrTo>
                <a:srgbClr val="FFFFFF">
                  <a:alpha val="0"/>
                </a:srgbClr>
              </a:clrTo>
            </a:clrChange>
          </a:blip>
          <a:srcRect/>
          <a:stretch>
            <a:fillRect/>
          </a:stretch>
        </p:blipFill>
        <p:spPr bwMode="auto">
          <a:xfrm>
            <a:off x="745147" y="1479164"/>
            <a:ext cx="8906515" cy="483015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70000" lnSpcReduction="20000"/>
          </a:bodyPr>
          <a:lstStyle/>
          <a:p>
            <a:r>
              <a:rPr lang="fr-CA" dirty="0"/>
              <a:t>La principale source de données de cette étude provenait de l’Enquête canadienne sur la recherche sur le cancer (ECRC). Cette base de données contient plus de 27 000 projets de recherche financés par 43 organismes et programmes gouvernementaux et du secteur bénévole, qui ont été menés de 2005 à 2019. </a:t>
            </a:r>
          </a:p>
          <a:p>
            <a:r>
              <a:rPr lang="fr-CA" dirty="0"/>
              <a:t>Les projets codés selon les catégories de la Common Scientific </a:t>
            </a:r>
            <a:r>
              <a:rPr lang="fr-CA" dirty="0" err="1"/>
              <a:t>Outline</a:t>
            </a:r>
            <a:r>
              <a:rPr lang="fr-CA" dirty="0"/>
              <a:t> (</a:t>
            </a:r>
            <a:r>
              <a:rPr lang="fr-CA" dirty="0" err="1"/>
              <a:t>CSO</a:t>
            </a:r>
            <a:r>
              <a:rPr lang="fr-CA" dirty="0"/>
              <a:t>) – Dépistage précoce, diagnostic et pronostic et Traitement – ont tous été inclus et codés selon la modalité appropriée. La recherche sur la prévention et la survie au cancer a également été incluse lorsqu’elle portait sur une modalité particulière. Les projets ont été classés selon le cadre adopté par le </a:t>
            </a:r>
            <a:r>
              <a:rPr lang="fr-CA" dirty="0" err="1"/>
              <a:t>TRWG</a:t>
            </a:r>
            <a:r>
              <a:rPr lang="fr-CA"/>
              <a:t> sur </a:t>
            </a:r>
            <a:r>
              <a:rPr lang="fr-CA" dirty="0"/>
              <a:t>la diapositive suivante.</a:t>
            </a:r>
          </a:p>
          <a:p>
            <a:r>
              <a:rPr lang="fr-CA" dirty="0"/>
              <a:t>Le financement d’initiatives majeures soutenant des réseaux ou des </a:t>
            </a:r>
            <a:r>
              <a:rPr lang="fr-CA" dirty="0" err="1"/>
              <a:t>plateformes</a:t>
            </a:r>
            <a:r>
              <a:rPr lang="fr-CA" dirty="0"/>
              <a:t> de recherche translationnelle a également été inclus et stratifié par catégorie de modalité, et non par modalité particulière.</a:t>
            </a:r>
          </a:p>
          <a:p>
            <a:r>
              <a:rPr lang="fr-CA" dirty="0"/>
              <a:t>Il est à noter que les données du Conseil national de recherches du Canada ont été exclues de l’analyse, car aucune nouvelle donnée n’a été reçue pour les années 2011 à 2015, ce qui a eu une incidence sur l’analyse lorsqu’elle a été stratifiée par périodes.</a:t>
            </a:r>
          </a:p>
          <a:p>
            <a:endParaRPr lang="fr-CA" dirty="0"/>
          </a:p>
        </p:txBody>
      </p:sp>
      <p:sp>
        <p:nvSpPr>
          <p:cNvPr id="7170" name="Title 1"/>
          <p:cNvSpPr>
            <a:spLocks noGrp="1"/>
          </p:cNvSpPr>
          <p:nvPr>
            <p:ph type="title"/>
          </p:nvPr>
        </p:nvSpPr>
        <p:spPr/>
        <p:txBody>
          <a:bodyPr/>
          <a:lstStyle/>
          <a:p>
            <a:r>
              <a:rPr lang="fr-CA"/>
              <a:t>Méthodologie</a:t>
            </a:r>
          </a:p>
        </p:txBody>
      </p:sp>
      <p:sp>
        <p:nvSpPr>
          <p:cNvPr id="7" name="Slide Number Placeholder 6">
            <a:extLst>
              <a:ext uri="{FF2B5EF4-FFF2-40B4-BE49-F238E27FC236}">
                <a16:creationId xmlns:a16="http://schemas.microsoft.com/office/drawing/2014/main" id="{4E04A696-DF1A-4FDB-BE72-7865B7EDC8C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5</a:t>
            </a:fld>
            <a:endParaRPr lang="fr-CA"/>
          </a:p>
        </p:txBody>
      </p:sp>
      <p:sp>
        <p:nvSpPr>
          <p:cNvPr id="4" name="TextBox 3"/>
          <p:cNvSpPr txBox="1"/>
          <p:nvPr/>
        </p:nvSpPr>
        <p:spPr>
          <a:xfrm>
            <a:off x="10056440" y="6309320"/>
            <a:ext cx="288032" cy="369332"/>
          </a:xfrm>
          <a:prstGeom prst="rect">
            <a:avLst/>
          </a:prstGeom>
          <a:noFill/>
        </p:spPr>
        <p:txBody>
          <a:bodyPr wrap="square" rtlCol="0">
            <a:spAutoFit/>
          </a:bodyPr>
          <a:lstStyle/>
          <a:p>
            <a:r>
              <a:rPr lang="fr-CA">
                <a:solidFill>
                  <a:schemeClr val="bg1"/>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6</a:t>
            </a:r>
          </a:p>
        </p:txBody>
      </p:sp>
      <p:sp>
        <p:nvSpPr>
          <p:cNvPr id="4" name="Slide Number Placeholder 3">
            <a:extLst>
              <a:ext uri="{FF2B5EF4-FFF2-40B4-BE49-F238E27FC236}">
                <a16:creationId xmlns:a16="http://schemas.microsoft.com/office/drawing/2014/main" id="{81C7D20C-4B8D-4EB0-B695-3A5B3949F213}"/>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6</a:t>
            </a:fld>
            <a:endParaRPr lang="en-US" dirty="0"/>
          </a:p>
        </p:txBody>
      </p:sp>
      <p:pic>
        <p:nvPicPr>
          <p:cNvPr id="2" name="Picture 1">
            <a:extLst>
              <a:ext uri="{FF2B5EF4-FFF2-40B4-BE49-F238E27FC236}">
                <a16:creationId xmlns:a16="http://schemas.microsoft.com/office/drawing/2014/main" id="{46CC2ECE-CBA0-4E96-A8FC-C8A859E88673}"/>
              </a:ext>
            </a:extLst>
          </p:cNvPr>
          <p:cNvPicPr>
            <a:picLocks noChangeAspect="1"/>
          </p:cNvPicPr>
          <p:nvPr/>
        </p:nvPicPr>
        <p:blipFill>
          <a:blip r:embed="rId2"/>
          <a:stretch>
            <a:fillRect/>
          </a:stretch>
        </p:blipFill>
        <p:spPr>
          <a:xfrm>
            <a:off x="878094" y="685804"/>
            <a:ext cx="8996990" cy="57050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85000" lnSpcReduction="20000"/>
          </a:bodyPr>
          <a:lstStyle/>
          <a:p>
            <a:r>
              <a:rPr lang="fr-CA" dirty="0"/>
              <a:t>L’« investissement dans la recherche sur le cancer » se rapporte au financement direct des projets de recherche qui ont été administrés par des organismes dont les données fournies ont servi à l’étude. Tous les projets ont fait l’objet d’une certaine forme d’examen par des pairs.</a:t>
            </a:r>
          </a:p>
          <a:p>
            <a:r>
              <a:rPr lang="fr-CA" dirty="0"/>
              <a:t>Pour chaque projet, les investissements sont fondés sur un calcul proportionnel qui suppose que les fonds du projet ont été payés en versements mensuels égaux conformément aux dates de début et de fin du projet. Le financement des projets a été calculé pour la période allant du 1</a:t>
            </a:r>
            <a:r>
              <a:rPr lang="fr-CA" baseline="30000" dirty="0"/>
              <a:t>er</a:t>
            </a:r>
            <a:r>
              <a:rPr lang="fr-CA" dirty="0"/>
              <a:t> janvier 2005 au 31 décembre 2019 et analysé en fonction de trois périodes de cinq ans (soit 2005-2009, 2009-2014 et 2015‑2019). </a:t>
            </a:r>
          </a:p>
          <a:p>
            <a:r>
              <a:rPr lang="fr-CA" dirty="0"/>
              <a:t>Les budgets des projets ont été pondérés selon leur degré de pertinence par rapport aux étapes initiales de la recherche translationnelle sur le cancer et affectés à la modalité pertinente du cadre conceptuel. </a:t>
            </a:r>
          </a:p>
          <a:p>
            <a:endParaRPr lang="fr-CA" dirty="0"/>
          </a:p>
        </p:txBody>
      </p:sp>
      <p:sp>
        <p:nvSpPr>
          <p:cNvPr id="10242" name="Title 1"/>
          <p:cNvSpPr>
            <a:spLocks noGrp="1"/>
          </p:cNvSpPr>
          <p:nvPr>
            <p:ph type="title"/>
          </p:nvPr>
        </p:nvSpPr>
        <p:spPr/>
        <p:txBody>
          <a:bodyPr/>
          <a:lstStyle/>
          <a:p>
            <a:r>
              <a:rPr lang="fr-CA" dirty="0"/>
              <a:t>Conventions d’établissement de rapport</a:t>
            </a:r>
          </a:p>
        </p:txBody>
      </p:sp>
      <p:sp>
        <p:nvSpPr>
          <p:cNvPr id="2" name="Slide Number Placeholder 1">
            <a:extLst>
              <a:ext uri="{FF2B5EF4-FFF2-40B4-BE49-F238E27FC236}">
                <a16:creationId xmlns:a16="http://schemas.microsoft.com/office/drawing/2014/main" id="{7CC7C076-587B-4ADF-8497-8B3427DC84C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7</a:t>
            </a:fld>
            <a:endParaRPr lang="fr-CA"/>
          </a:p>
        </p:txBody>
      </p:sp>
      <p:sp>
        <p:nvSpPr>
          <p:cNvPr id="4" name="TextBox 3"/>
          <p:cNvSpPr txBox="1"/>
          <p:nvPr/>
        </p:nvSpPr>
        <p:spPr>
          <a:xfrm>
            <a:off x="10056440" y="6309320"/>
            <a:ext cx="288032" cy="369332"/>
          </a:xfrm>
          <a:prstGeom prst="rect">
            <a:avLst/>
          </a:prstGeom>
          <a:noFill/>
        </p:spPr>
        <p:txBody>
          <a:bodyPr wrap="square" rtlCol="0">
            <a:spAutoFit/>
          </a:bodyPr>
          <a:lstStyle/>
          <a:p>
            <a:r>
              <a:rPr lang="fr-CA">
                <a:solidFill>
                  <a:schemeClr val="bg1"/>
                </a:solidFill>
              </a:rPr>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77500" lnSpcReduction="20000"/>
          </a:bodyPr>
          <a:lstStyle/>
          <a:p>
            <a:r>
              <a:rPr lang="fr-CA" dirty="0"/>
              <a:t>La recherche entreprise par l’industrie ne fait pas partie de l’ECRC et représente probablement d’importants investissements dans les étapes initiales de la recherche translationnelle, en particulier la recherche sur les médicaments. Les fondations hospitalières et les organismes de financement de la recherche sur le cancer de l’extérieur du Canada sont également des sources de financement de projets liés aux étapes initiales de la recherche translationnelle qui ne sont pas pris en compte dans le rapport. Les fondations qui investissent beaucoup dans la recherche, comme celles de l’Ontario, du Québec et de la Colombie-Britannique, constituent une omission majeure.</a:t>
            </a:r>
          </a:p>
          <a:p>
            <a:r>
              <a:rPr lang="fr-CA" dirty="0"/>
              <a:t>La délimitation des phases des essais cliniques et l’attribution d’une pertinence à la recherche translationnelle étudiée posent des problèmes de codage.</a:t>
            </a:r>
          </a:p>
          <a:p>
            <a:r>
              <a:rPr lang="fr-CA" dirty="0"/>
              <a:t>La classification des projets dépend de la qualité des descriptions de la recherche fournies par les organismes de financement. </a:t>
            </a:r>
          </a:p>
        </p:txBody>
      </p:sp>
      <p:sp>
        <p:nvSpPr>
          <p:cNvPr id="11266" name="Title 1"/>
          <p:cNvSpPr>
            <a:spLocks noGrp="1"/>
          </p:cNvSpPr>
          <p:nvPr>
            <p:ph type="title"/>
          </p:nvPr>
        </p:nvSpPr>
        <p:spPr/>
        <p:txBody>
          <a:bodyPr/>
          <a:lstStyle/>
          <a:p>
            <a:r>
              <a:rPr lang="fr-CA"/>
              <a:t>Limites</a:t>
            </a:r>
          </a:p>
        </p:txBody>
      </p:sp>
      <p:sp>
        <p:nvSpPr>
          <p:cNvPr id="2" name="Slide Number Placeholder 1">
            <a:extLst>
              <a:ext uri="{FF2B5EF4-FFF2-40B4-BE49-F238E27FC236}">
                <a16:creationId xmlns:a16="http://schemas.microsoft.com/office/drawing/2014/main" id="{547F3CB0-FD98-4BA4-AA71-E3EBAD7A774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8</a:t>
            </a:fld>
            <a:endParaRPr lang="fr-CA"/>
          </a:p>
        </p:txBody>
      </p:sp>
      <p:sp>
        <p:nvSpPr>
          <p:cNvPr id="4" name="TextBox 3"/>
          <p:cNvSpPr txBox="1"/>
          <p:nvPr/>
        </p:nvSpPr>
        <p:spPr>
          <a:xfrm>
            <a:off x="10056440" y="6309320"/>
            <a:ext cx="288032" cy="369332"/>
          </a:xfrm>
          <a:prstGeom prst="rect">
            <a:avLst/>
          </a:prstGeom>
          <a:noFill/>
        </p:spPr>
        <p:txBody>
          <a:bodyPr wrap="square" rtlCol="0">
            <a:spAutoFit/>
          </a:bodyPr>
          <a:lstStyle/>
          <a:p>
            <a:r>
              <a:rPr lang="fr-CA">
                <a:solidFill>
                  <a:schemeClr val="bg1"/>
                </a:solidFill>
              </a:rPr>
              <a:t>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fr-CA" dirty="0"/>
              <a:t>De 2005 à 2019, 3,1 milliards de dollars ont été investis dans les étapes initiales de la recherche translationnelle sur le cancer. Il y avait 10 760 projets comportant au moins une composante des étapes initiales de la recherche translationnelle.</a:t>
            </a:r>
          </a:p>
          <a:p>
            <a:r>
              <a:rPr lang="fr-CA" dirty="0"/>
              <a:t>L’augmentation substantielle de l’investissement en 2009 s’explique par la montée en puissance de l’Institut ontarien de recherche sur le cancer (</a:t>
            </a:r>
            <a:r>
              <a:rPr lang="fr-CA" dirty="0" err="1"/>
              <a:t>IORC</a:t>
            </a:r>
            <a:r>
              <a:rPr lang="fr-CA" dirty="0"/>
              <a:t>) ainsi que par l’investissement accru dans l’infrastructure par l’entremise d’initiatives majeures administrées par la Fondation canadienne pour l’innovation (</a:t>
            </a:r>
            <a:r>
              <a:rPr lang="fr-CA" dirty="0" err="1"/>
              <a:t>FCI</a:t>
            </a:r>
            <a:r>
              <a:rPr lang="fr-CA" dirty="0"/>
              <a:t>).</a:t>
            </a:r>
          </a:p>
          <a:p>
            <a:r>
              <a:rPr lang="fr-CA" dirty="0"/>
              <a:t>L’investissement dans les étapes initiales de la recherche translationnelle a représenté 34 % de l’investissement total dans la recherche sur le cancer en 2005, et 52 % en 2019. </a:t>
            </a:r>
          </a:p>
          <a:p>
            <a:r>
              <a:rPr lang="fr-CA" dirty="0"/>
              <a:t>La croissance des investissements de 2005-2009 à 2015-2019 est en grande partie attribuable à l’investissement accru dans la recherche sur les médicaments et produits biologiques (agents) et sur les biomarqueurs (évaluation des risques fondée sur des échantillons biologiques). </a:t>
            </a:r>
          </a:p>
        </p:txBody>
      </p:sp>
      <p:sp>
        <p:nvSpPr>
          <p:cNvPr id="2" name="Title 1"/>
          <p:cNvSpPr>
            <a:spLocks noGrp="1"/>
          </p:cNvSpPr>
          <p:nvPr>
            <p:ph type="title"/>
          </p:nvPr>
        </p:nvSpPr>
        <p:spPr/>
        <p:txBody>
          <a:bodyPr/>
          <a:lstStyle/>
          <a:p>
            <a:r>
              <a:rPr lang="fr-CA"/>
              <a:t>A1. INVESTISSEMENT GLOBAL</a:t>
            </a:r>
          </a:p>
        </p:txBody>
      </p:sp>
      <p:sp>
        <p:nvSpPr>
          <p:cNvPr id="5" name="Slide Number Placeholder 4">
            <a:extLst>
              <a:ext uri="{FF2B5EF4-FFF2-40B4-BE49-F238E27FC236}">
                <a16:creationId xmlns:a16="http://schemas.microsoft.com/office/drawing/2014/main" id="{00C8061E-4660-49FD-B451-2A8088BC72F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9</a:t>
            </a:fld>
            <a:endParaRPr lang="fr-CA"/>
          </a:p>
        </p:txBody>
      </p:sp>
      <p:sp>
        <p:nvSpPr>
          <p:cNvPr id="4" name="TextBox 3"/>
          <p:cNvSpPr txBox="1"/>
          <p:nvPr/>
        </p:nvSpPr>
        <p:spPr>
          <a:xfrm>
            <a:off x="9912424" y="6309320"/>
            <a:ext cx="576064" cy="369332"/>
          </a:xfrm>
          <a:prstGeom prst="rect">
            <a:avLst/>
          </a:prstGeom>
          <a:noFill/>
        </p:spPr>
        <p:txBody>
          <a:bodyPr wrap="square" rtlCol="0">
            <a:spAutoFit/>
          </a:bodyPr>
          <a:lstStyle/>
          <a:p>
            <a:pPr algn="ctr"/>
            <a:r>
              <a:rPr lang="fr-CA">
                <a:solidFill>
                  <a:schemeClr val="bg1"/>
                </a:solidFill>
              </a:rPr>
              <a:t>10</a:t>
            </a:r>
          </a:p>
        </p:txBody>
      </p:sp>
    </p:spTree>
    <p:extLst>
      <p:ext uri="{BB962C8B-B14F-4D97-AF65-F5344CB8AC3E}">
        <p14:creationId xmlns:p14="http://schemas.microsoft.com/office/powerpoint/2010/main" val="4201507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22">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DBC5F"/>
      </a:hlink>
      <a:folHlink>
        <a:srgbClr val="FDBC5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2324</Words>
  <Application>Microsoft Office PowerPoint</Application>
  <PresentationFormat>Widescreen</PresentationFormat>
  <Paragraphs>111</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Gill Sans</vt:lpstr>
      <vt:lpstr>Segoe Pro</vt:lpstr>
      <vt:lpstr>Segoe UI</vt:lpstr>
      <vt:lpstr>Wingdings</vt:lpstr>
      <vt:lpstr>Office Theme</vt:lpstr>
      <vt:lpstr>Investissements DANS LES ÉTAPES INITIALES DE LA RECHERCHE TRANSLATIONNELLE SUR LE CANCER au Canada de 2005 à 2019</vt:lpstr>
      <vt:lpstr>Introduction</vt:lpstr>
      <vt:lpstr>Pourquoi faire rapport de ces investissements?</vt:lpstr>
      <vt:lpstr>Continuum de la recherche translationnelle [1]</vt:lpstr>
      <vt:lpstr>Méthodologie</vt:lpstr>
      <vt:lpstr>PowerPoint Presentation</vt:lpstr>
      <vt:lpstr>Conventions d’établissement de rapport</vt:lpstr>
      <vt:lpstr>Limites</vt:lpstr>
      <vt:lpstr>A1. INVESTISSEMENT GLOBAL</vt:lpstr>
      <vt:lpstr>A2. INVESTISSEMENT GLOBAL</vt:lpstr>
      <vt:lpstr>PowerPoint Presentation</vt:lpstr>
      <vt:lpstr>PowerPoint Presentation</vt:lpstr>
      <vt:lpstr>PowerPoint Presentation</vt:lpstr>
      <vt:lpstr>PowerPoint Presentation</vt:lpstr>
      <vt:lpstr>PowerPoint Presentation</vt:lpstr>
      <vt:lpstr>B. Investissements prOPRES AUX organismes</vt:lpstr>
      <vt:lpstr>PowerPoint Presentation</vt:lpstr>
      <vt:lpstr>PowerPoint Presentation</vt:lpstr>
      <vt:lpstr>C. Investissements par siège de cancer</vt:lpstr>
      <vt:lpstr>PowerPoint Presentation</vt:lpstr>
      <vt:lpstr>D. Chercheurs principaux désignés</vt:lpstr>
      <vt:lpstr>PowerPoint Presentation</vt:lpstr>
      <vt:lpstr>PowerPoint Presentation</vt:lpstr>
      <vt:lpstr>PowerPoint Presentation</vt:lpstr>
      <vt:lpstr>E1. Investissement par province</vt:lpstr>
      <vt:lpstr>E2. Investissement par province</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104</cp:revision>
  <dcterms:created xsi:type="dcterms:W3CDTF">2019-03-06T10:58:11Z</dcterms:created>
  <dcterms:modified xsi:type="dcterms:W3CDTF">2021-12-22T02:33:46Z</dcterms:modified>
</cp:coreProperties>
</file>