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256" r:id="rId5"/>
    <p:sldId id="298" r:id="rId6"/>
    <p:sldId id="258" r:id="rId7"/>
    <p:sldId id="259" r:id="rId8"/>
    <p:sldId id="260" r:id="rId9"/>
    <p:sldId id="261" r:id="rId10"/>
    <p:sldId id="262" r:id="rId11"/>
    <p:sldId id="263" r:id="rId12"/>
    <p:sldId id="265" r:id="rId13"/>
    <p:sldId id="266"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99" r:id="rId27"/>
    <p:sldId id="281" r:id="rId28"/>
    <p:sldId id="282"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1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ence Gauthier" initials="FG" lastIdx="12" clrIdx="0">
    <p:extLst>
      <p:ext uri="{19B8F6BF-5375-455C-9EA6-DF929625EA0E}">
        <p15:presenceInfo xmlns:p15="http://schemas.microsoft.com/office/powerpoint/2012/main" userId="S::Florence.Gauthier@partnershipagainstcancer.ca::715b7cd9-6b9e-4b0f-b478-badc5aa3681a" providerId="AD"/>
      </p:ext>
    </p:extLst>
  </p:cmAuthor>
  <p:cmAuthor id="2" name="chantal Cerdan" initials="cC" lastIdx="10" clrIdx="1">
    <p:extLst>
      <p:ext uri="{19B8F6BF-5375-455C-9EA6-DF929625EA0E}">
        <p15:presenceInfo xmlns:p15="http://schemas.microsoft.com/office/powerpoint/2012/main" userId="bf3d2fd7ba64ba15" providerId="Windows Live"/>
      </p:ext>
    </p:extLst>
  </p:cmAuthor>
  <p:cmAuthor id="3" name="Utilisateur de Microsoft Office" initials="UdMO" lastIdx="1" clrIdx="2">
    <p:extLst>
      <p:ext uri="{19B8F6BF-5375-455C-9EA6-DF929625EA0E}">
        <p15:presenceInfo xmlns:p15="http://schemas.microsoft.com/office/powerpoint/2012/main" userId="Utilisateur de Microsoft Office" providerId="None"/>
      </p:ext>
    </p:extLst>
  </p:cmAuthor>
  <p:cmAuthor id="4" name="Florence Gauthier" initials="FG [2]" lastIdx="6" clrIdx="3">
    <p:extLst>
      <p:ext uri="{19B8F6BF-5375-455C-9EA6-DF929625EA0E}">
        <p15:presenceInfo xmlns:p15="http://schemas.microsoft.com/office/powerpoint/2012/main" userId="Florence Gauthier" providerId="None"/>
      </p:ext>
    </p:extLst>
  </p:cmAuthor>
  <p:cmAuthor id="5" name="Luna Andraos" initials="LA" lastIdx="4" clrIdx="4">
    <p:extLst>
      <p:ext uri="{19B8F6BF-5375-455C-9EA6-DF929625EA0E}">
        <p15:presenceInfo xmlns:p15="http://schemas.microsoft.com/office/powerpoint/2012/main" userId="S::Luna.Andraos@partnershipagainstcancer.ca::3955f8ce-d59b-4532-863a-d5cf68d9db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18" autoAdjust="0"/>
    <p:restoredTop sz="94660"/>
  </p:normalViewPr>
  <p:slideViewPr>
    <p:cSldViewPr snapToGrid="0">
      <p:cViewPr varScale="1">
        <p:scale>
          <a:sx n="64" d="100"/>
          <a:sy n="64" d="100"/>
        </p:scale>
        <p:origin x="648"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987324-FABD-43C5-B1C7-DE81BA167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6E8C61-F03B-407C-8564-48479C1DB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D0526-3E0B-4097-AF92-54389819E7E0}" type="datetimeFigureOut">
              <a:rPr lang="en-US" smtClean="0"/>
              <a:t>12/18/2023</a:t>
            </a:fld>
            <a:endParaRPr lang="en-US"/>
          </a:p>
        </p:txBody>
      </p:sp>
      <p:sp>
        <p:nvSpPr>
          <p:cNvPr id="4" name="Footer Placeholder 3">
            <a:extLst>
              <a:ext uri="{FF2B5EF4-FFF2-40B4-BE49-F238E27FC236}">
                <a16:creationId xmlns:a16="http://schemas.microsoft.com/office/drawing/2014/main" id="{D4FAC393-EF6A-4CF4-937A-3D8123EE5C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839B4-9FED-4203-BF77-10D6339258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ABAED4-5226-41A7-BABB-BD4D1FBD1105}" type="slidenum">
              <a:rPr lang="en-US" smtClean="0"/>
              <a:t>‹#›</a:t>
            </a:fld>
            <a:endParaRPr lang="en-US"/>
          </a:p>
        </p:txBody>
      </p:sp>
    </p:spTree>
    <p:extLst>
      <p:ext uri="{BB962C8B-B14F-4D97-AF65-F5344CB8AC3E}">
        <p14:creationId xmlns:p14="http://schemas.microsoft.com/office/powerpoint/2010/main" val="269850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25645E35-6761-4AAA-9636-F3D5C12854CC}" type="slidenum">
              <a:rPr/>
              <a:pPr fontAlgn="base">
                <a:spcBef>
                  <a:spcPct val="0"/>
                </a:spcBef>
                <a:spcAft>
                  <a:spcPct val="0"/>
                </a:spcAft>
                <a:defRPr/>
              </a:pPr>
              <a:t>3</a:t>
            </a:fld>
            <a:endParaRPr lang="fr-ca"/>
          </a:p>
        </p:txBody>
      </p:sp>
      <p:sp>
        <p:nvSpPr>
          <p:cNvPr id="4505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1712220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49F11E0B-EF51-4781-B793-7DD8FDFFB0B9}" type="slidenum">
              <a:rPr/>
              <a:pPr fontAlgn="base">
                <a:spcBef>
                  <a:spcPct val="0"/>
                </a:spcBef>
                <a:spcAft>
                  <a:spcPct val="0"/>
                </a:spcAft>
                <a:defRPr/>
              </a:pPr>
              <a:t>12</a:t>
            </a:fld>
            <a:endParaRPr lang="fr-ca"/>
          </a:p>
        </p:txBody>
      </p:sp>
      <p:sp>
        <p:nvSpPr>
          <p:cNvPr id="54275"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92058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49F11E0B-EF51-4781-B793-7DD8FDFFB0B9}" type="slidenum">
              <a:rPr/>
              <a:pPr fontAlgn="base">
                <a:spcBef>
                  <a:spcPct val="0"/>
                </a:spcBef>
                <a:spcAft>
                  <a:spcPct val="0"/>
                </a:spcAft>
                <a:defRPr/>
              </a:pPr>
              <a:t>13</a:t>
            </a:fld>
            <a:endParaRPr lang="fr-ca"/>
          </a:p>
        </p:txBody>
      </p:sp>
      <p:sp>
        <p:nvSpPr>
          <p:cNvPr id="54275"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3111215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B80CCF00-48D1-4019-8A06-F215D6D728A5}" type="slidenum">
              <a:rPr/>
              <a:pPr fontAlgn="base">
                <a:spcBef>
                  <a:spcPct val="0"/>
                </a:spcBef>
                <a:spcAft>
                  <a:spcPct val="0"/>
                </a:spcAft>
                <a:defRPr/>
              </a:pPr>
              <a:t>16</a:t>
            </a:fld>
            <a:endParaRPr lang="fr-ca"/>
          </a:p>
        </p:txBody>
      </p:sp>
      <p:sp>
        <p:nvSpPr>
          <p:cNvPr id="5529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243385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EA56A708-D0A1-4228-A382-B9602341B112}" type="slidenum">
              <a:rPr/>
              <a:pPr fontAlgn="base">
                <a:spcBef>
                  <a:spcPct val="0"/>
                </a:spcBef>
                <a:spcAft>
                  <a:spcPct val="0"/>
                </a:spcAft>
                <a:defRPr/>
              </a:pPr>
              <a:t>17</a:t>
            </a:fld>
            <a:endParaRPr lang="fr-ca"/>
          </a:p>
        </p:txBody>
      </p:sp>
      <p:sp>
        <p:nvSpPr>
          <p:cNvPr id="56323"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47677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D2B0EDB3-BB9A-4AA3-9589-7F1E0A3FCEA0}" type="slidenum">
              <a:rPr/>
              <a:pPr fontAlgn="base">
                <a:spcBef>
                  <a:spcPct val="0"/>
                </a:spcBef>
                <a:spcAft>
                  <a:spcPct val="0"/>
                </a:spcAft>
                <a:defRPr/>
              </a:pPr>
              <a:t>18</a:t>
            </a:fld>
            <a:endParaRPr lang="fr-ca"/>
          </a:p>
        </p:txBody>
      </p:sp>
      <p:sp>
        <p:nvSpPr>
          <p:cNvPr id="57347" name="Rectangle 2"/>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2933038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87C78451-2864-4E2B-A8EA-375665BD3987}" type="slidenum">
              <a:rPr/>
              <a:pPr fontAlgn="base">
                <a:spcBef>
                  <a:spcPct val="0"/>
                </a:spcBef>
                <a:spcAft>
                  <a:spcPct val="0"/>
                </a:spcAft>
                <a:defRPr/>
              </a:pPr>
              <a:t>19</a:t>
            </a:fld>
            <a:endParaRPr lang="fr-ca"/>
          </a:p>
        </p:txBody>
      </p:sp>
      <p:sp>
        <p:nvSpPr>
          <p:cNvPr id="58371"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297982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9D8AE2D4-074E-4977-B1BF-A9C11710B518}" type="slidenum">
              <a:rPr/>
              <a:pPr fontAlgn="base">
                <a:spcBef>
                  <a:spcPct val="0"/>
                </a:spcBef>
                <a:spcAft>
                  <a:spcPct val="0"/>
                </a:spcAft>
                <a:defRPr/>
              </a:pPr>
              <a:t>20</a:t>
            </a:fld>
            <a:endParaRPr lang="fr-ca"/>
          </a:p>
        </p:txBody>
      </p:sp>
      <p:sp>
        <p:nvSpPr>
          <p:cNvPr id="59395"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3170681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7E61ADAF-0FF1-4A70-9DE7-71A2863AB594}" type="slidenum">
              <a:rPr/>
              <a:pPr fontAlgn="base">
                <a:spcBef>
                  <a:spcPct val="0"/>
                </a:spcBef>
                <a:spcAft>
                  <a:spcPct val="0"/>
                </a:spcAft>
                <a:defRPr/>
              </a:pPr>
              <a:t>22</a:t>
            </a:fld>
            <a:endParaRPr lang="fr-ca"/>
          </a:p>
        </p:txBody>
      </p:sp>
      <p:sp>
        <p:nvSpPr>
          <p:cNvPr id="6041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latin typeface="Georgia" pitchFamily="18" charset="0"/>
            </a:endParaRPr>
          </a:p>
        </p:txBody>
      </p:sp>
    </p:spTree>
    <p:extLst>
      <p:ext uri="{BB962C8B-B14F-4D97-AF65-F5344CB8AC3E}">
        <p14:creationId xmlns:p14="http://schemas.microsoft.com/office/powerpoint/2010/main" val="106037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5659642A-0477-485E-9443-A73E004EC0E2}" type="slidenum">
              <a:rPr/>
              <a:pPr fontAlgn="base">
                <a:spcBef>
                  <a:spcPct val="0"/>
                </a:spcBef>
                <a:spcAft>
                  <a:spcPct val="0"/>
                </a:spcAft>
                <a:defRPr/>
              </a:pPr>
              <a:t>24</a:t>
            </a:fld>
            <a:endParaRPr lang="fr-ca"/>
          </a:p>
        </p:txBody>
      </p:sp>
      <p:sp>
        <p:nvSpPr>
          <p:cNvPr id="61443"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18671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7E61ADAF-0FF1-4A70-9DE7-71A2863AB594}" type="slidenum">
              <a:rPr/>
              <a:pPr fontAlgn="base">
                <a:spcBef>
                  <a:spcPct val="0"/>
                </a:spcBef>
                <a:spcAft>
                  <a:spcPct val="0"/>
                </a:spcAft>
                <a:defRPr/>
              </a:pPr>
              <a:t>25</a:t>
            </a:fld>
            <a:endParaRPr lang="fr-ca"/>
          </a:p>
        </p:txBody>
      </p:sp>
      <p:sp>
        <p:nvSpPr>
          <p:cNvPr id="6041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latin typeface="Georgia" pitchFamily="18" charset="0"/>
            </a:endParaRPr>
          </a:p>
        </p:txBody>
      </p:sp>
    </p:spTree>
    <p:extLst>
      <p:ext uri="{BB962C8B-B14F-4D97-AF65-F5344CB8AC3E}">
        <p14:creationId xmlns:p14="http://schemas.microsoft.com/office/powerpoint/2010/main" val="220900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25645E35-6761-4AAA-9636-F3D5C12854CC}" type="slidenum">
              <a:rPr/>
              <a:pPr fontAlgn="base">
                <a:spcBef>
                  <a:spcPct val="0"/>
                </a:spcBef>
                <a:spcAft>
                  <a:spcPct val="0"/>
                </a:spcAft>
                <a:defRPr/>
              </a:pPr>
              <a:t>4</a:t>
            </a:fld>
            <a:endParaRPr lang="fr-ca"/>
          </a:p>
        </p:txBody>
      </p:sp>
      <p:sp>
        <p:nvSpPr>
          <p:cNvPr id="4505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1001689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7E61ADAF-0FF1-4A70-9DE7-71A2863AB594}" type="slidenum">
              <a:rPr/>
              <a:pPr fontAlgn="base">
                <a:spcBef>
                  <a:spcPct val="0"/>
                </a:spcBef>
                <a:spcAft>
                  <a:spcPct val="0"/>
                </a:spcAft>
                <a:defRPr/>
              </a:pPr>
              <a:t>26</a:t>
            </a:fld>
            <a:endParaRPr lang="fr-ca"/>
          </a:p>
        </p:txBody>
      </p:sp>
      <p:sp>
        <p:nvSpPr>
          <p:cNvPr id="6041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latin typeface="Georgia" pitchFamily="18" charset="0"/>
            </a:endParaRPr>
          </a:p>
        </p:txBody>
      </p:sp>
    </p:spTree>
    <p:extLst>
      <p:ext uri="{BB962C8B-B14F-4D97-AF65-F5344CB8AC3E}">
        <p14:creationId xmlns:p14="http://schemas.microsoft.com/office/powerpoint/2010/main" val="2380941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759EE680-2FFA-4726-AC78-D2985FDC0534}" type="slidenum">
              <a:rPr/>
              <a:pPr fontAlgn="base">
                <a:spcBef>
                  <a:spcPct val="0"/>
                </a:spcBef>
                <a:spcAft>
                  <a:spcPct val="0"/>
                </a:spcAft>
                <a:defRPr/>
              </a:pPr>
              <a:t>27</a:t>
            </a:fld>
            <a:endParaRPr lang="fr-ca"/>
          </a:p>
        </p:txBody>
      </p:sp>
      <p:sp>
        <p:nvSpPr>
          <p:cNvPr id="64515"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278333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19E1D896-A66C-4CFC-AFB5-287DCB4B0F19}" type="slidenum">
              <a:rPr/>
              <a:pPr fontAlgn="base">
                <a:spcBef>
                  <a:spcPct val="0"/>
                </a:spcBef>
                <a:spcAft>
                  <a:spcPct val="0"/>
                </a:spcAft>
                <a:defRPr/>
              </a:pPr>
              <a:t>28</a:t>
            </a:fld>
            <a:endParaRPr lang="fr-ca"/>
          </a:p>
        </p:txBody>
      </p:sp>
      <p:sp>
        <p:nvSpPr>
          <p:cNvPr id="6553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2648009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BDAFA4B1-EB27-4002-97AC-399596945F94}" type="slidenum">
              <a:rPr/>
              <a:pPr fontAlgn="base">
                <a:spcBef>
                  <a:spcPct val="0"/>
                </a:spcBef>
                <a:spcAft>
                  <a:spcPct val="0"/>
                </a:spcAft>
                <a:defRPr/>
              </a:pPr>
              <a:t>31</a:t>
            </a:fld>
            <a:endParaRPr lang="fr-ca"/>
          </a:p>
        </p:txBody>
      </p:sp>
      <p:sp>
        <p:nvSpPr>
          <p:cNvPr id="66563"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1384454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4CF3A224-ABD1-420F-B5D7-03F411D3319D}" type="slidenum">
              <a:rPr/>
              <a:pPr fontAlgn="base">
                <a:spcBef>
                  <a:spcPct val="0"/>
                </a:spcBef>
                <a:spcAft>
                  <a:spcPct val="0"/>
                </a:spcAft>
                <a:defRPr/>
              </a:pPr>
              <a:t>33</a:t>
            </a:fld>
            <a:endParaRPr lang="fr-ca"/>
          </a:p>
        </p:txBody>
      </p:sp>
      <p:sp>
        <p:nvSpPr>
          <p:cNvPr id="67587"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2919095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E26806D6-254F-445E-AB51-52EC507380EA}" type="slidenum">
              <a:rPr/>
              <a:pPr fontAlgn="base">
                <a:spcBef>
                  <a:spcPct val="0"/>
                </a:spcBef>
                <a:spcAft>
                  <a:spcPct val="0"/>
                </a:spcAft>
                <a:defRPr/>
              </a:pPr>
              <a:t>34</a:t>
            </a:fld>
            <a:endParaRPr lang="fr-ca"/>
          </a:p>
        </p:txBody>
      </p:sp>
      <p:sp>
        <p:nvSpPr>
          <p:cNvPr id="68611"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3392814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6963309A-0872-46CD-A83D-B55999F7207D}" type="slidenum">
              <a:rPr/>
              <a:pPr fontAlgn="base">
                <a:spcBef>
                  <a:spcPct val="0"/>
                </a:spcBef>
                <a:spcAft>
                  <a:spcPct val="0"/>
                </a:spcAft>
                <a:defRPr/>
              </a:pPr>
              <a:t>37</a:t>
            </a:fld>
            <a:endParaRPr lang="fr-ca"/>
          </a:p>
        </p:txBody>
      </p:sp>
      <p:sp>
        <p:nvSpPr>
          <p:cNvPr id="69635"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617379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064D7613-44B3-48A7-B4B7-E745302CFA4B}" type="slidenum">
              <a:rPr/>
              <a:pPr fontAlgn="base">
                <a:spcBef>
                  <a:spcPct val="0"/>
                </a:spcBef>
                <a:spcAft>
                  <a:spcPct val="0"/>
                </a:spcAft>
                <a:defRPr/>
              </a:pPr>
              <a:t>39</a:t>
            </a:fld>
            <a:endParaRPr lang="fr-ca"/>
          </a:p>
        </p:txBody>
      </p:sp>
      <p:sp>
        <p:nvSpPr>
          <p:cNvPr id="7065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416008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A78243E2-BD2D-4F81-8377-7DCE1B072DC9}" type="slidenum">
              <a:rPr/>
              <a:pPr fontAlgn="base">
                <a:spcBef>
                  <a:spcPct val="0"/>
                </a:spcBef>
                <a:spcAft>
                  <a:spcPct val="0"/>
                </a:spcAft>
                <a:defRPr/>
              </a:pPr>
              <a:t>5</a:t>
            </a:fld>
            <a:endParaRPr lang="fr-ca"/>
          </a:p>
        </p:txBody>
      </p:sp>
      <p:sp>
        <p:nvSpPr>
          <p:cNvPr id="46083"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213933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CEC14B1E-E4FD-4B7B-9622-167D7B614AAB}" type="slidenum">
              <a:rPr/>
              <a:pPr fontAlgn="base">
                <a:spcBef>
                  <a:spcPct val="0"/>
                </a:spcBef>
                <a:spcAft>
                  <a:spcPct val="0"/>
                </a:spcAft>
                <a:defRPr/>
              </a:pPr>
              <a:t>6</a:t>
            </a:fld>
            <a:endParaRPr lang="fr-ca"/>
          </a:p>
        </p:txBody>
      </p:sp>
      <p:sp>
        <p:nvSpPr>
          <p:cNvPr id="47107"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33375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51C74E60-7828-4E22-9C85-15E021A1A66A}" type="slidenum">
              <a:rPr/>
              <a:pPr fontAlgn="base">
                <a:spcBef>
                  <a:spcPct val="0"/>
                </a:spcBef>
                <a:spcAft>
                  <a:spcPct val="0"/>
                </a:spcAft>
                <a:defRPr/>
              </a:pPr>
              <a:t>7</a:t>
            </a:fld>
            <a:endParaRPr lang="fr-ca"/>
          </a:p>
        </p:txBody>
      </p:sp>
      <p:sp>
        <p:nvSpPr>
          <p:cNvPr id="48131" name="Rectangle 2"/>
          <p:cNvSpPr>
            <a:spLocks noGrp="1" noRot="1" noChangeAspect="1" noChangeArrowheads="1" noTextEdit="1"/>
          </p:cNvSpPr>
          <p:nvPr>
            <p:ph type="sldImg"/>
          </p:nvPr>
        </p:nvSpPr>
        <p:spPr bwMode="auto">
          <a:xfrm>
            <a:off x="434975" y="709613"/>
            <a:ext cx="6299200" cy="3543300"/>
          </a:xfrm>
          <a:noFill/>
          <a:ln>
            <a:solidFill>
              <a:srgbClr val="000000"/>
            </a:solidFill>
            <a:miter lim="800000"/>
            <a:headEnd/>
            <a:tailEnd/>
          </a:ln>
        </p:spPr>
      </p:sp>
      <p:sp>
        <p:nvSpPr>
          <p:cNvPr id="48132" name="Rectangle 3"/>
          <p:cNvSpPr>
            <a:spLocks noGrp="1" noChangeArrowheads="1"/>
          </p:cNvSpPr>
          <p:nvPr>
            <p:ph type="body" idx="1"/>
          </p:nvPr>
        </p:nvSpPr>
        <p:spPr bwMode="auto">
          <a:xfrm>
            <a:off x="717269" y="4488418"/>
            <a:ext cx="5731651" cy="4252780"/>
          </a:xfrm>
          <a:noFill/>
        </p:spPr>
        <p:txBody>
          <a:bodyPr wrap="square" numCol="1" anchor="t" anchorCtr="0" compatLnSpc="1">
            <a:prstTxWarp prst="textNoShape">
              <a:avLst/>
            </a:prstTxWarp>
          </a:bodyPr>
          <a:lstStyle/>
          <a:p>
            <a:pPr algn="l" rtl="0" eaLnBrk="1" hangingPunct="1">
              <a:spcBef>
                <a:spcPct val="0"/>
              </a:spcBef>
            </a:pPr>
            <a:endParaRPr lang="fr-ca">
              <a:latin typeface="Georgia" pitchFamily="18" charset="0"/>
            </a:endParaRPr>
          </a:p>
        </p:txBody>
      </p:sp>
    </p:spTree>
    <p:extLst>
      <p:ext uri="{BB962C8B-B14F-4D97-AF65-F5344CB8AC3E}">
        <p14:creationId xmlns:p14="http://schemas.microsoft.com/office/powerpoint/2010/main" val="121527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272174FB-85C2-4F82-B328-55C71D8A7230}" type="slidenum">
              <a:rPr/>
              <a:pPr fontAlgn="base">
                <a:spcBef>
                  <a:spcPct val="0"/>
                </a:spcBef>
                <a:spcAft>
                  <a:spcPct val="0"/>
                </a:spcAft>
                <a:defRPr/>
              </a:pPr>
              <a:t>8</a:t>
            </a:fld>
            <a:endParaRPr lang="fr-ca"/>
          </a:p>
        </p:txBody>
      </p:sp>
      <p:sp>
        <p:nvSpPr>
          <p:cNvPr id="49155" name="Rectangle 2"/>
          <p:cNvSpPr>
            <a:spLocks noGrp="1" noRot="1" noChangeAspect="1" noChangeArrowheads="1" noTextEdit="1"/>
          </p:cNvSpPr>
          <p:nvPr>
            <p:ph type="sldImg"/>
          </p:nvPr>
        </p:nvSpPr>
        <p:spPr bwMode="auto">
          <a:xfrm>
            <a:off x="434975" y="709613"/>
            <a:ext cx="6299200" cy="3543300"/>
          </a:xfrm>
          <a:noFill/>
          <a:ln>
            <a:solidFill>
              <a:srgbClr val="000000"/>
            </a:solidFill>
            <a:miter lim="800000"/>
            <a:headEnd/>
            <a:tailEnd/>
          </a:ln>
        </p:spPr>
      </p:sp>
      <p:sp>
        <p:nvSpPr>
          <p:cNvPr id="49156" name="Rectangle 3"/>
          <p:cNvSpPr>
            <a:spLocks noGrp="1" noChangeArrowheads="1"/>
          </p:cNvSpPr>
          <p:nvPr>
            <p:ph type="body" idx="1"/>
          </p:nvPr>
        </p:nvSpPr>
        <p:spPr bwMode="auto">
          <a:xfrm>
            <a:off x="717269" y="4488418"/>
            <a:ext cx="5731651" cy="4252780"/>
          </a:xfrm>
          <a:noFill/>
        </p:spPr>
        <p:txBody>
          <a:bodyPr wrap="square" numCol="1" anchor="t" anchorCtr="0" compatLnSpc="1">
            <a:prstTxWarp prst="textNoShape">
              <a:avLst/>
            </a:prstTxWarp>
          </a:bodyPr>
          <a:lstStyle/>
          <a:p>
            <a:pPr algn="l" rtl="0" eaLnBrk="1" hangingPunct="1">
              <a:spcBef>
                <a:spcPct val="0"/>
              </a:spcBef>
            </a:pPr>
            <a:endParaRPr lang="fr-ca">
              <a:latin typeface="Georgia" pitchFamily="18" charset="0"/>
            </a:endParaRPr>
          </a:p>
        </p:txBody>
      </p:sp>
    </p:spTree>
    <p:extLst>
      <p:ext uri="{BB962C8B-B14F-4D97-AF65-F5344CB8AC3E}">
        <p14:creationId xmlns:p14="http://schemas.microsoft.com/office/powerpoint/2010/main" val="167598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00B8B6EB-87A0-454C-A1ED-95689F208337}" type="slidenum">
              <a:rPr/>
              <a:pPr fontAlgn="base">
                <a:spcBef>
                  <a:spcPct val="0"/>
                </a:spcBef>
                <a:spcAft>
                  <a:spcPct val="0"/>
                </a:spcAft>
                <a:defRPr/>
              </a:pPr>
              <a:t>9</a:t>
            </a:fld>
            <a:endParaRPr lang="fr-ca"/>
          </a:p>
        </p:txBody>
      </p:sp>
      <p:sp>
        <p:nvSpPr>
          <p:cNvPr id="50179" name="Rectangle 2"/>
          <p:cNvSpPr>
            <a:spLocks noGrp="1" noRot="1" noChangeAspect="1" noChangeArrowheads="1" noTextEdit="1"/>
          </p:cNvSpPr>
          <p:nvPr>
            <p:ph type="sldImg"/>
          </p:nvPr>
        </p:nvSpPr>
        <p:spPr bwMode="auto">
          <a:xfrm>
            <a:off x="434975" y="709613"/>
            <a:ext cx="6299200" cy="3543300"/>
          </a:xfrm>
          <a:noFill/>
          <a:ln>
            <a:solidFill>
              <a:srgbClr val="000000"/>
            </a:solidFill>
            <a:miter lim="800000"/>
            <a:headEnd/>
            <a:tailEnd/>
          </a:ln>
        </p:spPr>
      </p:sp>
      <p:sp>
        <p:nvSpPr>
          <p:cNvPr id="50180" name="Rectangle 3"/>
          <p:cNvSpPr>
            <a:spLocks noGrp="1" noChangeArrowheads="1"/>
          </p:cNvSpPr>
          <p:nvPr>
            <p:ph type="body" idx="1"/>
          </p:nvPr>
        </p:nvSpPr>
        <p:spPr bwMode="auto">
          <a:xfrm>
            <a:off x="717269" y="4488418"/>
            <a:ext cx="5731651" cy="4252780"/>
          </a:xfrm>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1637093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C9E34C57-0117-4808-80C6-CE047A1BBC52}" type="slidenum">
              <a:rPr/>
              <a:pPr fontAlgn="base">
                <a:spcBef>
                  <a:spcPct val="0"/>
                </a:spcBef>
                <a:spcAft>
                  <a:spcPct val="0"/>
                </a:spcAft>
                <a:defRPr/>
              </a:pPr>
              <a:t>10</a:t>
            </a:fld>
            <a:endParaRPr lang="fr-ca"/>
          </a:p>
        </p:txBody>
      </p:sp>
      <p:sp>
        <p:nvSpPr>
          <p:cNvPr id="51203" name="Rectangle 2"/>
          <p:cNvSpPr>
            <a:spLocks noGrp="1" noRot="1" noChangeAspect="1" noChangeArrowheads="1" noTextEdit="1"/>
          </p:cNvSpPr>
          <p:nvPr>
            <p:ph type="sldImg"/>
          </p:nvPr>
        </p:nvSpPr>
        <p:spPr bwMode="auto">
          <a:xfrm>
            <a:off x="434975" y="709613"/>
            <a:ext cx="6299200" cy="3543300"/>
          </a:xfrm>
          <a:noFill/>
          <a:ln>
            <a:solidFill>
              <a:srgbClr val="000000"/>
            </a:solidFill>
            <a:miter lim="800000"/>
            <a:headEnd/>
            <a:tailEnd/>
          </a:ln>
        </p:spPr>
      </p:sp>
      <p:sp>
        <p:nvSpPr>
          <p:cNvPr id="51204" name="Rectangle 3"/>
          <p:cNvSpPr>
            <a:spLocks noGrp="1" noChangeArrowheads="1"/>
          </p:cNvSpPr>
          <p:nvPr>
            <p:ph type="body" idx="1"/>
          </p:nvPr>
        </p:nvSpPr>
        <p:spPr bwMode="auto">
          <a:xfrm>
            <a:off x="717269" y="4488418"/>
            <a:ext cx="5731651" cy="4252780"/>
          </a:xfrm>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3304531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lgn="l" rtl="0" fontAlgn="base">
              <a:spcBef>
                <a:spcPct val="0"/>
              </a:spcBef>
              <a:spcAft>
                <a:spcPct val="0"/>
              </a:spcAft>
              <a:defRPr/>
            </a:pPr>
            <a:fld id="{949B86F1-AAD1-4E49-9B50-2BF9C6AB858F}" type="slidenum">
              <a:rPr/>
              <a:pPr fontAlgn="base">
                <a:spcBef>
                  <a:spcPct val="0"/>
                </a:spcBef>
                <a:spcAft>
                  <a:spcPct val="0"/>
                </a:spcAft>
                <a:defRPr/>
              </a:pPr>
              <a:t>11</a:t>
            </a:fld>
            <a:endParaRPr lang="fr-ca"/>
          </a:p>
        </p:txBody>
      </p:sp>
      <p:sp>
        <p:nvSpPr>
          <p:cNvPr id="52227" name="Rectangle 2"/>
          <p:cNvSpPr>
            <a:spLocks noGrp="1" noRot="1" noChangeAspect="1" noChangeArrowheads="1" noTextEdit="1"/>
          </p:cNvSpPr>
          <p:nvPr>
            <p:ph type="sldImg"/>
          </p:nvPr>
        </p:nvSpPr>
        <p:spPr bwMode="auto">
          <a:xfrm>
            <a:off x="434975" y="709613"/>
            <a:ext cx="6299200" cy="3543300"/>
          </a:xfrm>
          <a:noFill/>
          <a:ln>
            <a:solidFill>
              <a:srgbClr val="000000"/>
            </a:solidFill>
            <a:miter lim="800000"/>
            <a:headEnd/>
            <a:tailEnd/>
          </a:ln>
        </p:spPr>
      </p:sp>
      <p:sp>
        <p:nvSpPr>
          <p:cNvPr id="52228" name="Rectangle 3"/>
          <p:cNvSpPr>
            <a:spLocks noGrp="1" noChangeArrowheads="1"/>
          </p:cNvSpPr>
          <p:nvPr>
            <p:ph type="body" idx="1"/>
          </p:nvPr>
        </p:nvSpPr>
        <p:spPr bwMode="auto">
          <a:xfrm>
            <a:off x="717269" y="4488418"/>
            <a:ext cx="5731651" cy="4252780"/>
          </a:xfrm>
          <a:noFill/>
        </p:spPr>
        <p:txBody>
          <a:bodyPr wrap="square" numCol="1" anchor="t" anchorCtr="0" compatLnSpc="1">
            <a:prstTxWarp prst="textNoShape">
              <a:avLst/>
            </a:prstTxWarp>
          </a:bodyPr>
          <a:lstStyle/>
          <a:p>
            <a:pPr algn="l" rtl="0" eaLnBrk="1" hangingPunct="1">
              <a:spcBef>
                <a:spcPct val="0"/>
              </a:spcBef>
            </a:pPr>
            <a:endParaRPr lang="fr-ca"/>
          </a:p>
        </p:txBody>
      </p:sp>
    </p:spTree>
    <p:extLst>
      <p:ext uri="{BB962C8B-B14F-4D97-AF65-F5344CB8AC3E}">
        <p14:creationId xmlns:p14="http://schemas.microsoft.com/office/powerpoint/2010/main" val="3855078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2976916" y="3159651"/>
            <a:ext cx="649543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Points </a:t>
            </a:r>
            <a:r>
              <a:rPr lang="en-US" sz="1600" dirty="0" err="1">
                <a:solidFill>
                  <a:schemeClr val="bg1"/>
                </a:solidFill>
                <a:latin typeface="Segoe UI" panose="020B0502040204020203" pitchFamily="34" charset="0"/>
                <a:ea typeface="Segoe UI" panose="020B0502040204020203" pitchFamily="34" charset="0"/>
                <a:cs typeface="Segoe UI" panose="020B0502040204020203" pitchFamily="34" charset="0"/>
              </a:rPr>
              <a:t>saillants</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 – </a:t>
            </a:r>
            <a:r>
              <a:rPr lang="en-US" sz="1600" dirty="0" err="1">
                <a:solidFill>
                  <a:schemeClr val="bg1"/>
                </a:solidFill>
                <a:latin typeface="Segoe UI" panose="020B0502040204020203" pitchFamily="34" charset="0"/>
                <a:ea typeface="Segoe UI" panose="020B0502040204020203" pitchFamily="34" charset="0"/>
                <a:cs typeface="Segoe UI" panose="020B0502040204020203" pitchFamily="34" charset="0"/>
              </a:rPr>
              <a:t>décembre</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 2023</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346" y="5543159"/>
            <a:ext cx="3840813" cy="876376"/>
          </a:xfrm>
          <a:prstGeom prst="rect">
            <a:avLst/>
          </a:prstGeom>
        </p:spPr>
      </p:pic>
      <p:pic>
        <p:nvPicPr>
          <p:cNvPr id="6" name="Picture 5">
            <a:extLst>
              <a:ext uri="{FF2B5EF4-FFF2-40B4-BE49-F238E27FC236}">
                <a16:creationId xmlns:a16="http://schemas.microsoft.com/office/drawing/2014/main" id="{D985B759-FD81-45D8-A973-D7FFA74352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3549" cy="4017818"/>
          </a:xfrm>
          <a:prstGeom prst="rect">
            <a:avLst/>
          </a:prstGeom>
        </p:spPr>
      </p:pic>
      <p:pic>
        <p:nvPicPr>
          <p:cNvPr id="3" name="Picture 2" descr="Text&#10;&#10;Description automatically generated">
            <a:extLst>
              <a:ext uri="{FF2B5EF4-FFF2-40B4-BE49-F238E27FC236}">
                <a16:creationId xmlns:a16="http://schemas.microsoft.com/office/drawing/2014/main" id="{EE8C71D6-FA3A-4531-96D6-11CECB9B7C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85603" y="5531766"/>
            <a:ext cx="2624333" cy="899162"/>
          </a:xfrm>
          <a:prstGeom prst="rect">
            <a:avLst/>
          </a:prstGeom>
        </p:spPr>
      </p:pic>
    </p:spTree>
    <p:extLst>
      <p:ext uri="{BB962C8B-B14F-4D97-AF65-F5344CB8AC3E}">
        <p14:creationId xmlns:p14="http://schemas.microsoft.com/office/powerpoint/2010/main" val="1039140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5956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Canadienne pour la recherche sur le cancer</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1"/>
              </a:buClr>
              <a:buFont typeface="Wingdings" pitchFamily="2" charset="2"/>
              <a:buChar char="§"/>
              <a:defRPr/>
            </a:lvl1pPr>
            <a:lvl2pPr marL="800100" indent="-342900">
              <a:lnSpc>
                <a:spcPct val="100000"/>
              </a:lnSpc>
              <a:spcAft>
                <a:spcPts val="600"/>
              </a:spcAft>
              <a:buClr>
                <a:schemeClr val="accent1"/>
              </a:buClr>
              <a:buFont typeface="Wingdings" pitchFamily="2" charset="2"/>
              <a:buChar char="§"/>
              <a:defRPr/>
            </a:lvl2pPr>
            <a:lvl3pPr marL="1257300" indent="-342900">
              <a:lnSpc>
                <a:spcPct val="100000"/>
              </a:lnSpc>
              <a:spcAft>
                <a:spcPts val="600"/>
              </a:spcAft>
              <a:buClr>
                <a:schemeClr val="accent1"/>
              </a:buClr>
              <a:buFont typeface="Wingdings" pitchFamily="2" charset="2"/>
              <a:buChar char="§"/>
              <a:defRPr/>
            </a:lvl3pPr>
            <a:lvl4pPr marL="1714500" indent="-342900">
              <a:lnSpc>
                <a:spcPct val="100000"/>
              </a:lnSpc>
              <a:spcAft>
                <a:spcPts val="600"/>
              </a:spcAft>
              <a:buClr>
                <a:schemeClr val="accent1"/>
              </a:buClr>
              <a:buFont typeface="Wingdings" pitchFamily="2" charset="2"/>
              <a:buChar char="§"/>
              <a:defRPr/>
            </a:lvl4pPr>
            <a:lvl5pPr marL="2171700" indent="-342900">
              <a:lnSpc>
                <a:spcPct val="100000"/>
              </a:lnSpc>
              <a:spcAft>
                <a:spcPts val="600"/>
              </a:spcAft>
              <a:buClr>
                <a:schemeClr val="accent1"/>
              </a:buClr>
              <a:buFont typeface="Wingdings"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5956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Canadienne pour la recherche sur le cancer</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425956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Canadienne pour la recherche sur le cancer</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ccra-acrc.ca/fr/"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info@ccra-acrc.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pPr algn="l" rtl="0"/>
            <a:r>
              <a:rPr lang="fr-ca" b="0" i="0" u="none" baseline="0" dirty="0"/>
              <a:t>Investissements dans la recherche sur le cancer au Canada, 2021</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45147" y="76204"/>
            <a:ext cx="11065853" cy="1077685"/>
          </a:xfrm>
        </p:spPr>
        <p:txBody>
          <a:bodyPr>
            <a:normAutofit/>
          </a:bodyPr>
          <a:lstStyle/>
          <a:p>
            <a:pPr algn="l" rtl="0" eaLnBrk="1" hangingPunct="1"/>
            <a:r>
              <a:rPr lang="fr-ca" sz="2800" b="0" i="0" u="none" baseline="0" dirty="0"/>
              <a:t>Organismes participants</a:t>
            </a:r>
          </a:p>
        </p:txBody>
      </p:sp>
      <p:sp>
        <p:nvSpPr>
          <p:cNvPr id="16387"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C4E030F3-CC93-4A2C-A91E-DACE8E3084F4}" type="slidenum">
              <a:rPr/>
              <a:pPr/>
              <a:t>10</a:t>
            </a:fld>
            <a:endParaRPr lang="fr-ca"/>
          </a:p>
        </p:txBody>
      </p:sp>
      <p:graphicFrame>
        <p:nvGraphicFramePr>
          <p:cNvPr id="83182" name="Group 238"/>
          <p:cNvGraphicFramePr>
            <a:graphicFrameLocks noGrp="1"/>
          </p:cNvGraphicFramePr>
          <p:nvPr>
            <p:ph type="tbl" idx="4294967295"/>
            <p:extLst>
              <p:ext uri="{D42A27DB-BD31-4B8C-83A1-F6EECF244321}">
                <p14:modId xmlns:p14="http://schemas.microsoft.com/office/powerpoint/2010/main" val="3095569504"/>
              </p:ext>
            </p:extLst>
          </p:nvPr>
        </p:nvGraphicFramePr>
        <p:xfrm>
          <a:off x="772723" y="1118397"/>
          <a:ext cx="11061723" cy="4808715"/>
        </p:xfrm>
        <a:graphic>
          <a:graphicData uri="http://schemas.openxmlformats.org/drawingml/2006/table">
            <a:tbl>
              <a:tblPr/>
              <a:tblGrid>
                <a:gridCol w="3117679">
                  <a:extLst>
                    <a:ext uri="{9D8B030D-6E8A-4147-A177-3AD203B41FA5}">
                      <a16:colId xmlns:a16="http://schemas.microsoft.com/office/drawing/2014/main" val="20000"/>
                    </a:ext>
                  </a:extLst>
                </a:gridCol>
                <a:gridCol w="1982912">
                  <a:extLst>
                    <a:ext uri="{9D8B030D-6E8A-4147-A177-3AD203B41FA5}">
                      <a16:colId xmlns:a16="http://schemas.microsoft.com/office/drawing/2014/main" val="20001"/>
                    </a:ext>
                  </a:extLst>
                </a:gridCol>
                <a:gridCol w="2434975">
                  <a:extLst>
                    <a:ext uri="{9D8B030D-6E8A-4147-A177-3AD203B41FA5}">
                      <a16:colId xmlns:a16="http://schemas.microsoft.com/office/drawing/2014/main" val="20002"/>
                    </a:ext>
                  </a:extLst>
                </a:gridCol>
                <a:gridCol w="1850633">
                  <a:extLst>
                    <a:ext uri="{9D8B030D-6E8A-4147-A177-3AD203B41FA5}">
                      <a16:colId xmlns:a16="http://schemas.microsoft.com/office/drawing/2014/main" val="20003"/>
                    </a:ext>
                  </a:extLst>
                </a:gridCol>
                <a:gridCol w="1675524">
                  <a:extLst>
                    <a:ext uri="{9D8B030D-6E8A-4147-A177-3AD203B41FA5}">
                      <a16:colId xmlns:a16="http://schemas.microsoft.com/office/drawing/2014/main" val="20004"/>
                    </a:ext>
                  </a:extLst>
                </a:gridCol>
              </a:tblGrid>
              <a:tr h="284171">
                <a:tc gridSpan="3">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fr-ca" sz="12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GOUVERNEMENT</a:t>
                      </a:r>
                    </a:p>
                  </a:txBody>
                  <a:tcPr marL="91441" marR="91441"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40000"/>
                        </a:spcAft>
                        <a:buClrTx/>
                        <a:buSzTx/>
                        <a:buFontTx/>
                        <a:buNone/>
                        <a:tabLst/>
                      </a:pPr>
                      <a:endParaRPr kumimoji="0" lang="fr-ca" sz="1000" b="1" i="0" u="none" strike="noStrike" cap="none" normalizeH="0" baseline="0" dirty="0">
                        <a:ln>
                          <a:noFill/>
                        </a:ln>
                        <a:solidFill>
                          <a:schemeClr val="bg1"/>
                        </a:solidFill>
                        <a:effectLst/>
                        <a:latin typeface="Century Gothic" pitchFamily="34" charset="0"/>
                      </a:endParaRP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40000"/>
                        </a:spcAft>
                        <a:buClrTx/>
                        <a:buSzTx/>
                        <a:buFontTx/>
                        <a:buNone/>
                        <a:tabLst/>
                      </a:pPr>
                      <a:endParaRPr kumimoji="0" lang="fr-ca" sz="900" b="1" i="0" u="none" strike="noStrike" cap="none" normalizeH="0" baseline="0" dirty="0">
                        <a:ln>
                          <a:noFill/>
                        </a:ln>
                        <a:solidFill>
                          <a:srgbClr val="FFFFFF"/>
                        </a:solidFill>
                        <a:effectLst/>
                        <a:latin typeface="Century Gothic" pitchFamily="34" charset="0"/>
                      </a:endParaRPr>
                    </a:p>
                  </a:txBody>
                  <a:tcPr anchor="b"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rowSpan="2" gridSpan="2">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fr-ca" sz="12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pPr>
                      <a:r>
                        <a:rPr kumimoji="0" lang="fr-ca" sz="1200" b="1" i="0" u="none" strike="noStrike" cap="none" normalizeH="0" baseline="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Organismes et associations de bienfaisance</a:t>
                      </a:r>
                    </a:p>
                  </a:txBody>
                  <a:tcPr marL="91441" marR="9144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rowSpan="2" hMerge="1">
                  <a:txBody>
                    <a:bodyPr/>
                    <a:lstStyle/>
                    <a:p>
                      <a:pPr marL="0" marR="0" lvl="0" indent="0" algn="ctr" defTabSz="914400" rtl="0" eaLnBrk="1" fontAlgn="base" latinLnBrk="0" hangingPunct="1">
                        <a:lnSpc>
                          <a:spcPct val="100000"/>
                        </a:lnSpc>
                        <a:spcBef>
                          <a:spcPct val="20000"/>
                        </a:spcBef>
                        <a:spcAft>
                          <a:spcPct val="40000"/>
                        </a:spcAft>
                        <a:buClrTx/>
                        <a:buSzTx/>
                        <a:buFontTx/>
                        <a:buNone/>
                        <a:tabLst/>
                      </a:pPr>
                      <a:endParaRPr kumimoji="0" lang="fr-ca" sz="1000" b="1" i="0" u="none" strike="noStrike" cap="none" normalizeH="0" baseline="0" dirty="0">
                        <a:ln>
                          <a:noFill/>
                        </a:ln>
                        <a:solidFill>
                          <a:schemeClr val="tx1"/>
                        </a:solidFill>
                        <a:effectLst/>
                        <a:latin typeface="+mn-lt"/>
                      </a:endParaRPr>
                    </a:p>
                  </a:txBody>
                  <a:tcPr marL="91441" marR="9144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661732">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fr-ca" sz="1200" b="1" i="0" u="none" strike="noStrike" cap="none" normalizeH="0" baseline="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Organismes du gouvernement fédéral</a:t>
                      </a:r>
                    </a:p>
                  </a:txBody>
                  <a:tcPr marL="90001" marR="90001" marT="46801" marB="46801"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fr-ca"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Organismes provinciaux de lutte contre le cancer</a:t>
                      </a:r>
                    </a:p>
                  </a:txBody>
                  <a:tcPr marL="90001" marR="90001" marT="46801" marB="4680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fr-ca" sz="12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Organismes provinciaux de recherche en santé</a:t>
                      </a:r>
                    </a:p>
                  </a:txBody>
                  <a:tcPr marL="90001" marR="90001"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gridSpan="2" vMerge="1">
                  <a:txBody>
                    <a:bodyPr/>
                    <a:lstStyle/>
                    <a:p>
                      <a:pPr marL="0" marR="0" lvl="0" indent="0" algn="ctr" defTabSz="914400" rtl="0" eaLnBrk="1" fontAlgn="base" latinLnBrk="0" hangingPunct="1">
                        <a:lnSpc>
                          <a:spcPct val="100000"/>
                        </a:lnSpc>
                        <a:spcBef>
                          <a:spcPct val="20000"/>
                        </a:spcBef>
                        <a:spcAft>
                          <a:spcPct val="40000"/>
                        </a:spcAft>
                        <a:buClrTx/>
                        <a:buSzTx/>
                        <a:buFontTx/>
                        <a:buNone/>
                        <a:tabLst/>
                      </a:pPr>
                      <a:endParaRPr kumimoji="0" lang="fr-ca" sz="1000" b="1" i="0" u="none" strike="noStrike" cap="none" normalizeH="0" baseline="0" dirty="0">
                        <a:ln>
                          <a:noFill/>
                        </a:ln>
                        <a:solidFill>
                          <a:schemeClr val="tx1"/>
                        </a:solidFill>
                        <a:effectLst/>
                        <a:latin typeface="Century Gothic"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50000"/>
                      </a:schemeClr>
                    </a:solidFill>
                  </a:tcPr>
                </a:tc>
                <a:tc hMerge="1" vMerge="1">
                  <a:txBody>
                    <a:bodyPr/>
                    <a:lstStyle/>
                    <a:p>
                      <a:endParaRPr lang="fr-ca"/>
                    </a:p>
                  </a:txBody>
                  <a:tcPr/>
                </a:tc>
                <a:extLst>
                  <a:ext uri="{0D108BD9-81ED-4DB2-BD59-A6C34878D82A}">
                    <a16:rowId xmlns:a16="http://schemas.microsoft.com/office/drawing/2014/main" val="10001"/>
                  </a:ext>
                </a:extLst>
              </a:tr>
              <a:tr h="3862812">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Agence de la santé publique du Canada</a:t>
                      </a:r>
                      <a:endPar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Chaires d</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excellence en recherche du Canada</a:t>
                      </a:r>
                      <a:endPar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Conseil de recherches en sciences humaines</a:t>
                      </a:r>
                      <a:endPar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Conseil de recherches en sciences naturelles et en génie du Canada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Conseil national de recherches du Canada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Fondation canadienne pour l</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innovation</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kumimoji="0" lang="fr-FR"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Fonds Nouvelles frontières en recherche</a:t>
                      </a:r>
                      <a:endPar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Génome Canada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Instituts de recherche en santé</a:t>
                      </a: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du Canada</a:t>
                      </a:r>
                      <a:endPar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Partenariat canadien contre le cancer</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Programme des chaires de recherche du Canada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Réseaux de centres d</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a:t>
                      </a: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excellence</a:t>
                      </a:r>
                    </a:p>
                    <a:p>
                      <a:pPr marL="457200" marR="0" lvl="1" indent="0" algn="l" defTabSz="914400" rtl="0" eaLnBrk="1" fontAlgn="base" latinLnBrk="0" hangingPunct="1">
                        <a:lnSpc>
                          <a:spcPct val="100000"/>
                        </a:lnSpc>
                        <a:spcBef>
                          <a:spcPts val="0"/>
                        </a:spcBef>
                        <a:spcAft>
                          <a:spcPts val="0"/>
                        </a:spcAft>
                        <a:buClrTx/>
                        <a:buSzTx/>
                        <a:buFontTx/>
                        <a:buNone/>
                        <a:tabLst/>
                      </a:pPr>
                      <a:r>
                        <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err="1">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BioCanRx</a:t>
                      </a:r>
                      <a:endParaRPr kumimoji="0" lang="fr-ca"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1441" marR="91441"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Action cancer Manitoba</a:t>
                      </a:r>
                      <a:endPar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Nova Scotia Cancer Care Program </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Nova Scotia Health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Authority</a:t>
                      </a:r>
                      <a:endPar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Sant</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é</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Ontario - Action Cancer Ontario</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Saskatchewan Cancer Agency</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91441" marR="91441"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Alberta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Innovates</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Fonds de recherche du Québec – Santé </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Institut ontarien de recherche sur le cancer</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Michael Smith Health Research BC</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Ministère du Développement économique, de la Création d’emplois et du Commerce de l’Ontario</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Newfoundland and Labrador Centre for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Applied</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Health Research</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RechercheNB</a:t>
                      </a:r>
                      <a:endPar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Research Manitoba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Research Nova Scotia</a:t>
                      </a:r>
                      <a:endPar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Saskatchewan Health Research Foundation</a:t>
                      </a:r>
                    </a:p>
                  </a:txBody>
                  <a:tcPr marL="91441" marR="91441"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Alberta Cancer Foundation</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Association canadienne de radio-oncologie</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Beatrice Hunter Cancer Research Institute</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a:t>
                      </a:r>
                      <a:r>
                        <a:rPr kumimoji="0" lang="fr-FR" sz="1200" b="0" i="0" u="none" strike="noStrike" cap="none" normalizeH="0" baseline="3000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17</a:t>
                      </a: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Research Network</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Fondation canadienne des tumeurs cérébrales</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Société canadienne du cancer</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Société de recherche sur le cancer</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Société du cancer du sein du Canada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Cancer de l’ovaire Canada</a:t>
                      </a:r>
                    </a:p>
                  </a:txBody>
                  <a:tcPr marL="91441" marR="91441"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Cancer du pancréas Canada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Fondation canadienne du rein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Fondation du cancer du sein du Québec</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Fondation Cole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Institut de recherche Terry Fox</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kern="1200"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Movember</a:t>
                      </a:r>
                      <a:r>
                        <a:rPr kumimoji="0" lang="fr-CA" sz="1200" b="0" i="0"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Canada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Pediatric</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Oncology Group of Ontario</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PROCURE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Société de leucémie et lymphome du Canada</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fr-ca"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91441" marR="91441"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789344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normAutofit lnSpcReduction="10000"/>
          </a:bodyPr>
          <a:lstStyle/>
          <a:p>
            <a:pPr algn="l" rtl="0"/>
            <a:r>
              <a:rPr lang="fr-ca" b="0" i="0" u="none" baseline="0" dirty="0"/>
              <a:t>Les projets financés par au moins deux organismes sont représentés dans les montants d</a:t>
            </a:r>
            <a:r>
              <a:rPr lang="fr-CA" b="0" i="0" u="none" baseline="0" dirty="0"/>
              <a:t>’</a:t>
            </a:r>
            <a:r>
              <a:rPr lang="fr-ca" b="0" i="0" u="none" baseline="0" dirty="0"/>
              <a:t>investissement des organismes ayant fourni le financement.</a:t>
            </a:r>
            <a:endParaRPr lang="fr-ca" dirty="0"/>
          </a:p>
          <a:p>
            <a:pPr algn="l" rtl="0"/>
            <a:r>
              <a:rPr lang="fr-ca" b="0" i="0" u="none" baseline="0" dirty="0"/>
              <a:t>Les budgets des projets ont été pondérés en fonction de leur pertinence par rapport au cancer. En ce qui concerne les projets qui ne portaient pas entièrement sur le cancer, les budgets ont été pondérés selon une fourchette de 5 à 80 %.</a:t>
            </a:r>
          </a:p>
          <a:p>
            <a:pPr algn="l" rtl="0"/>
            <a:r>
              <a:rPr lang="fr-ca" b="0" i="0" u="none" baseline="0" dirty="0"/>
              <a:t>Les analyses par région géographique ont été fondées uniquement sur l</a:t>
            </a:r>
            <a:r>
              <a:rPr lang="fr-CA" b="0" i="0" u="none" baseline="0" dirty="0"/>
              <a:t>’</a:t>
            </a:r>
            <a:r>
              <a:rPr lang="fr-ca" b="0" i="0" u="none" baseline="0" dirty="0"/>
              <a:t>établissement auquel le chercheur principal (CP) désigné était affilié.</a:t>
            </a:r>
          </a:p>
        </p:txBody>
      </p:sp>
      <p:sp>
        <p:nvSpPr>
          <p:cNvPr id="17410" name="Rectangle 2"/>
          <p:cNvSpPr>
            <a:spLocks noGrp="1" noChangeArrowheads="1"/>
          </p:cNvSpPr>
          <p:nvPr>
            <p:ph type="title"/>
          </p:nvPr>
        </p:nvSpPr>
        <p:spPr/>
        <p:txBody>
          <a:bodyPr>
            <a:normAutofit/>
          </a:bodyPr>
          <a:lstStyle/>
          <a:p>
            <a:pPr algn="l" rtl="0"/>
            <a:r>
              <a:rPr lang="fr-ca" b="0" i="0" u="none" baseline="0" dirty="0"/>
              <a:t>Conventions d</a:t>
            </a:r>
            <a:r>
              <a:rPr lang="fr-CA" b="0" i="0" u="none" baseline="0" dirty="0"/>
              <a:t>’</a:t>
            </a:r>
            <a:r>
              <a:rPr lang="fr-ca" b="0" i="0" u="none" baseline="0" dirty="0"/>
              <a:t>établissement </a:t>
            </a:r>
            <a:r>
              <a:rPr lang="fr-ca" b="0" i="0" u="none" baseline="0" dirty="0" err="1"/>
              <a:t>d</a:t>
            </a:r>
            <a:r>
              <a:rPr lang="fr-CA" b="0" i="0" u="none" baseline="0" dirty="0" err="1"/>
              <a:t>E</a:t>
            </a:r>
            <a:r>
              <a:rPr lang="fr-ca" b="0" i="0" u="none" baseline="0" dirty="0"/>
              <a:t> rapport</a:t>
            </a:r>
            <a:endParaRPr lang="fr-ca" dirty="0"/>
          </a:p>
        </p:txBody>
      </p:sp>
      <p:sp>
        <p:nvSpPr>
          <p:cNvPr id="17412" name="Slide Number Placeholder 5"/>
          <p:cNvSpPr>
            <a:spLocks noGrp="1"/>
          </p:cNvSpPr>
          <p:nvPr>
            <p:ph type="sldNum" sz="quarter" idx="4"/>
          </p:nvPr>
        </p:nvSpPr>
        <p:spPr>
          <a:prstGeom prst="rect">
            <a:avLst/>
          </a:prstGeom>
        </p:spPr>
        <p:txBody>
          <a:bodyPr vert="horz" lIns="91440" tIns="45720" rIns="91440" bIns="45720" rtlCol="0" anchor="ct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11</a:t>
            </a:fld>
            <a:endParaRPr lang="fr-ca"/>
          </a:p>
        </p:txBody>
      </p:sp>
    </p:spTree>
    <p:extLst>
      <p:ext uri="{BB962C8B-B14F-4D97-AF65-F5344CB8AC3E}">
        <p14:creationId xmlns:p14="http://schemas.microsoft.com/office/powerpoint/2010/main" val="5352607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idx="1"/>
          </p:nvPr>
        </p:nvSpPr>
        <p:spPr/>
        <p:txBody>
          <a:bodyPr>
            <a:normAutofit fontScale="70000" lnSpcReduction="20000"/>
          </a:bodyPr>
          <a:lstStyle/>
          <a:p>
            <a:pPr algn="l" rtl="0"/>
            <a:r>
              <a:rPr lang="fr-ca" b="0" i="0" u="none" baseline="0" dirty="0"/>
              <a:t>Les 45 organisations/programmes ayant fait l</a:t>
            </a:r>
            <a:r>
              <a:rPr lang="fr-CA" b="0" i="0" u="none" baseline="0" dirty="0"/>
              <a:t>’</a:t>
            </a:r>
            <a:r>
              <a:rPr lang="fr-ca" b="0" i="0" u="none" baseline="0" dirty="0"/>
              <a:t>objet d</a:t>
            </a:r>
            <a:r>
              <a:rPr lang="fr-CA" b="0" i="0" u="none" baseline="0" dirty="0"/>
              <a:t>’</a:t>
            </a:r>
            <a:r>
              <a:rPr lang="fr-ca" b="0" i="0" u="none" baseline="0" dirty="0"/>
              <a:t>un suivi dans le cadre de l</a:t>
            </a:r>
            <a:r>
              <a:rPr lang="fr-CA" b="0" i="0" u="none" baseline="0" dirty="0"/>
              <a:t>’</a:t>
            </a:r>
            <a:r>
              <a:rPr lang="fr-ca" b="0" i="0" u="none" baseline="0" dirty="0"/>
              <a:t>enquête ont investi 519 millions de dollars en 2021. </a:t>
            </a:r>
            <a:r>
              <a:rPr lang="fr-FR" b="0" i="0" u="none" baseline="0" dirty="0"/>
              <a:t>Ce n’était pas très différent depuis </a:t>
            </a:r>
            <a:r>
              <a:rPr lang="fr-ca" b="0" i="0" u="none" baseline="0" dirty="0"/>
              <a:t>à </a:t>
            </a:r>
            <a:r>
              <a:rPr lang="fr-FR" b="0" i="0" u="none" baseline="0" dirty="0"/>
              <a:t>2018.</a:t>
            </a:r>
            <a:r>
              <a:rPr lang="fr-ca" b="0" i="0" u="none" baseline="0" dirty="0"/>
              <a:t> </a:t>
            </a:r>
          </a:p>
          <a:p>
            <a:pPr algn="l" rtl="0"/>
            <a:r>
              <a:rPr lang="fr-FR" b="0" i="0" u="none" baseline="0" dirty="0"/>
              <a:t>Le nombre de projets financés était également assez similaire entre les années 2018 et 2021.</a:t>
            </a:r>
          </a:p>
          <a:p>
            <a:pPr algn="l" rtl="0"/>
            <a:r>
              <a:rPr lang="fr-ca" b="0" i="0" u="none" baseline="0" dirty="0"/>
              <a:t>Les programmes/agences du gouvernement fédéral comptaient pour 53 % des investissements en 2021.</a:t>
            </a:r>
          </a:p>
          <a:p>
            <a:pPr algn="l" rtl="0"/>
            <a:r>
              <a:rPr lang="fr-ca" b="0" i="0" u="none" baseline="0" dirty="0"/>
              <a:t>L</a:t>
            </a:r>
            <a:r>
              <a:rPr lang="fr-CA" b="0" i="0" u="none" baseline="0" dirty="0"/>
              <a:t>’</a:t>
            </a:r>
            <a:r>
              <a:rPr lang="fr-ca" b="0" i="0" u="none" baseline="0" dirty="0"/>
              <a:t>investissement le plus important a été réalisé par les Instituts de recherche en santé du Canada (</a:t>
            </a:r>
            <a:r>
              <a:rPr lang="fr-ca" sz="2900" dirty="0"/>
              <a:t>IRSC) et s</a:t>
            </a:r>
            <a:r>
              <a:rPr lang="fr-CA" sz="2900" dirty="0"/>
              <a:t>’</a:t>
            </a:r>
            <a:r>
              <a:rPr lang="fr-ca" sz="2900" dirty="0"/>
              <a:t>élève à 178 millions de dollars, ce qui représente 34 % de l</a:t>
            </a:r>
            <a:r>
              <a:rPr lang="fr-CA" sz="2900" dirty="0"/>
              <a:t>’</a:t>
            </a:r>
            <a:r>
              <a:rPr lang="fr-ca" sz="2900" dirty="0"/>
              <a:t>investissement total en 2021 et 64 % de l</a:t>
            </a:r>
            <a:r>
              <a:rPr lang="fr-CA" sz="2900" dirty="0"/>
              <a:t>’</a:t>
            </a:r>
            <a:r>
              <a:rPr lang="fr-ca" sz="2900" dirty="0"/>
              <a:t>investissement fédéral total.</a:t>
            </a:r>
          </a:p>
          <a:p>
            <a:r>
              <a:rPr lang="fr-ca" sz="2900" dirty="0"/>
              <a:t>Les investissements </a:t>
            </a:r>
            <a:r>
              <a:rPr lang="fr-ca" b="0" i="0" u="none" baseline="0" dirty="0"/>
              <a:t>provinciaux globaux, qui comprenaient les investissements provinciaux </a:t>
            </a:r>
            <a:r>
              <a:rPr lang="fr-ca" dirty="0"/>
              <a:t>dans les programmes de la Fondation canadienne pour l</a:t>
            </a:r>
            <a:r>
              <a:rPr lang="fr-CA" dirty="0"/>
              <a:t>’</a:t>
            </a:r>
            <a:r>
              <a:rPr lang="fr-ca" dirty="0"/>
              <a:t>innovation</a:t>
            </a:r>
            <a:r>
              <a:rPr lang="fr-CA" dirty="0"/>
              <a:t>,</a:t>
            </a:r>
            <a:r>
              <a:rPr lang="fr-ca" dirty="0"/>
              <a:t> égaux </a:t>
            </a:r>
            <a:r>
              <a:rPr lang="fr-ca" b="0" i="0" u="none" baseline="0" dirty="0"/>
              <a:t>aux sommes versées, </a:t>
            </a:r>
            <a:r>
              <a:rPr lang="fr-CA" b="0" i="0" u="none" baseline="0" dirty="0"/>
              <a:t>s</a:t>
            </a:r>
            <a:r>
              <a:rPr lang="fr-FR" b="0" i="0" u="none" baseline="0" dirty="0"/>
              <a:t>ont passés de 110 </a:t>
            </a:r>
            <a:r>
              <a:rPr lang="fr-ca" b="0" i="0" u="none" baseline="0" dirty="0"/>
              <a:t>millions de dollars </a:t>
            </a:r>
            <a:r>
              <a:rPr lang="fr-FR" b="0" i="0" u="none" baseline="0" dirty="0"/>
              <a:t>à 117 </a:t>
            </a:r>
            <a:r>
              <a:rPr lang="fr-ca" b="0" i="0" u="none" baseline="0" dirty="0"/>
              <a:t>millions de dollars</a:t>
            </a:r>
            <a:r>
              <a:rPr lang="fr-FR" b="0" i="0" u="none" baseline="0" dirty="0"/>
              <a:t> </a:t>
            </a:r>
            <a:r>
              <a:rPr lang="en-US" sz="2900" dirty="0" err="1"/>
              <a:t>annuellement</a:t>
            </a:r>
            <a:r>
              <a:rPr lang="en-US" sz="2900" dirty="0"/>
              <a:t> </a:t>
            </a:r>
            <a:r>
              <a:rPr lang="fr-FR" sz="2900" dirty="0"/>
              <a:t>pendant</a:t>
            </a:r>
            <a:r>
              <a:rPr lang="fr-FR" b="0" i="0" u="none" baseline="0" dirty="0"/>
              <a:t> la période de 2017 à 2021 et il y a eu des fluctuations (à la hausse et à la baisse) entre les organisations.</a:t>
            </a:r>
            <a:endParaRPr lang="fr-ca" b="0" i="0" u="none" baseline="0" dirty="0"/>
          </a:p>
        </p:txBody>
      </p:sp>
      <p:sp>
        <p:nvSpPr>
          <p:cNvPr id="19458" name="Rectangle 6"/>
          <p:cNvSpPr>
            <a:spLocks noGrp="1" noChangeArrowheads="1"/>
          </p:cNvSpPr>
          <p:nvPr>
            <p:ph type="title"/>
          </p:nvPr>
        </p:nvSpPr>
        <p:spPr/>
        <p:txBody>
          <a:bodyPr>
            <a:normAutofit fontScale="90000"/>
          </a:bodyPr>
          <a:lstStyle/>
          <a:p>
            <a:pPr algn="l" rtl="0"/>
            <a:r>
              <a:rPr lang="fr-ca" b="0" i="0" u="none" baseline="0" dirty="0"/>
              <a:t>A1. Investissements globaux – Points saillants pour 2021</a:t>
            </a:r>
          </a:p>
        </p:txBody>
      </p:sp>
      <p:sp>
        <p:nvSpPr>
          <p:cNvPr id="19460"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12</a:t>
            </a:fld>
            <a:endParaRPr lang="fr-ca"/>
          </a:p>
        </p:txBody>
      </p:sp>
    </p:spTree>
    <p:extLst>
      <p:ext uri="{BB962C8B-B14F-4D97-AF65-F5344CB8AC3E}">
        <p14:creationId xmlns:p14="http://schemas.microsoft.com/office/powerpoint/2010/main" val="18086956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idx="1"/>
          </p:nvPr>
        </p:nvSpPr>
        <p:spPr/>
        <p:txBody>
          <a:bodyPr>
            <a:normAutofit fontScale="77500" lnSpcReduction="20000"/>
          </a:bodyPr>
          <a:lstStyle/>
          <a:p>
            <a:pPr algn="l" rtl="0"/>
            <a:r>
              <a:rPr lang="fr-ca" b="0" i="0" u="none" baseline="0" dirty="0"/>
              <a:t>En ce qui concerne les organismes et associations de bienfaisance, les niveaux de financement les plus élevés en 2021 ont été accordés à la Société canadienne du cancer. L</a:t>
            </a:r>
            <a:r>
              <a:rPr lang="fr-CA" b="0" i="0" u="none" baseline="0" dirty="0"/>
              <a:t>’</a:t>
            </a:r>
            <a:r>
              <a:rPr lang="fr-ca" b="0" i="0" u="none" baseline="0" dirty="0"/>
              <a:t>autre organisme de bienfaisance du domaine de la recherche qui a reçu le plus d</a:t>
            </a:r>
            <a:r>
              <a:rPr lang="fr-CA" b="0" i="0" u="none" baseline="0" dirty="0"/>
              <a:t>’</a:t>
            </a:r>
            <a:r>
              <a:rPr lang="fr-ca" b="0" i="0" u="none" baseline="0" dirty="0"/>
              <a:t>investissements était l</a:t>
            </a:r>
            <a:r>
              <a:rPr lang="fr-CA" b="0" i="0" u="none" baseline="0" dirty="0"/>
              <a:t>’</a:t>
            </a:r>
            <a:r>
              <a:rPr lang="fr-ca" b="0" i="0" u="none" baseline="0" dirty="0"/>
              <a:t>Institut de recherche Terry Fox (IRTF). </a:t>
            </a:r>
          </a:p>
          <a:p>
            <a:r>
              <a:rPr lang="fr-FR" b="0" i="0" u="none" baseline="0" dirty="0"/>
              <a:t>Lors de l’analyse sur les trois périodes, les bailleurs de fonds de la recherche caritative affichant des investissements de recherche successivement accrus étaient : la Société de leucémie et lymphome du Canada, la Société de recherche sur le cancer, Cancer de l’ovaire Canada, Cancer du pancréas Canada, la Fondation canadienne des tumeurs cérébrales et </a:t>
            </a:r>
            <a:r>
              <a:rPr lang="fr-FR" dirty="0"/>
              <a:t>le</a:t>
            </a:r>
            <a:r>
              <a:rPr lang="fr-FR" b="0" i="0" u="none" baseline="0" dirty="0"/>
              <a:t> Beatrice Hunter Cancer Research Institute.</a:t>
            </a:r>
          </a:p>
          <a:p>
            <a:r>
              <a:rPr lang="fr-ca" b="0" i="0" u="none" baseline="0" dirty="0"/>
              <a:t>Les investissements dans la recherche calculés selon le nombre d</a:t>
            </a:r>
            <a:r>
              <a:rPr lang="fr-CA" b="0" i="0" u="none" baseline="0" dirty="0"/>
              <a:t>’</a:t>
            </a:r>
            <a:r>
              <a:rPr lang="fr-ca" b="0" i="0" u="none" baseline="0" dirty="0"/>
              <a:t>habitants étaient </a:t>
            </a:r>
            <a:r>
              <a:rPr lang="fr-CA" b="0" i="0" u="none" baseline="0" dirty="0"/>
              <a:t>les </a:t>
            </a:r>
            <a:r>
              <a:rPr lang="fr-ca" b="0" i="0" u="none" baseline="0" dirty="0"/>
              <a:t>plus élevés dans les provinces </a:t>
            </a:r>
            <a:r>
              <a:rPr lang="fr-CA" dirty="0"/>
              <a:t>de l’</a:t>
            </a:r>
            <a:r>
              <a:rPr lang="fr-FR" b="0" i="0" u="none" baseline="0" dirty="0"/>
              <a:t>Ontario et du Québec, suivis de la Colombie-Britannique et de l’Alberta. </a:t>
            </a:r>
          </a:p>
          <a:p>
            <a:r>
              <a:rPr lang="fr-FR" b="0" i="0" u="none" baseline="0" dirty="0"/>
              <a:t>Il y avait des différences dans la structure de l'investissement par habitant au cours des trois périodes pour les provinces.</a:t>
            </a:r>
            <a:endParaRPr lang="fr-ca" dirty="0"/>
          </a:p>
        </p:txBody>
      </p:sp>
      <p:sp>
        <p:nvSpPr>
          <p:cNvPr id="19458" name="Rectangle 6"/>
          <p:cNvSpPr>
            <a:spLocks noGrp="1" noChangeArrowheads="1"/>
          </p:cNvSpPr>
          <p:nvPr>
            <p:ph type="title"/>
          </p:nvPr>
        </p:nvSpPr>
        <p:spPr/>
        <p:txBody>
          <a:bodyPr>
            <a:normAutofit fontScale="90000"/>
          </a:bodyPr>
          <a:lstStyle/>
          <a:p>
            <a:pPr algn="l" rtl="0"/>
            <a:r>
              <a:rPr lang="fr-ca" b="0" i="0" u="none" baseline="0" dirty="0"/>
              <a:t>A2. Investissements globaux – Points saillants pour 2021</a:t>
            </a:r>
          </a:p>
        </p:txBody>
      </p:sp>
      <p:sp>
        <p:nvSpPr>
          <p:cNvPr id="19460" name="Slide Number Placeholder 5"/>
          <p:cNvSpPr>
            <a:spLocks noGrp="1"/>
          </p:cNvSpPr>
          <p:nvPr>
            <p:ph type="sldNum" sz="quarter" idx="4"/>
          </p:nvPr>
        </p:nvSpPr>
        <p:spPr>
          <a:prstGeom prst="rect">
            <a:avLst/>
          </a:prstGeom>
        </p:spPr>
        <p:txBody>
          <a:bodyPr vert="horz" lIns="91440" tIns="45720" rIns="91440" bIns="45720" rtlCol="0" anchor="ct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13</a:t>
            </a:fld>
            <a:endParaRPr lang="fr-ca"/>
          </a:p>
        </p:txBody>
      </p:sp>
    </p:spTree>
    <p:extLst>
      <p:ext uri="{BB962C8B-B14F-4D97-AF65-F5344CB8AC3E}">
        <p14:creationId xmlns:p14="http://schemas.microsoft.com/office/powerpoint/2010/main" val="23047494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r" rtl="0">
              <a:defRPr/>
            </a:pPr>
            <a:fld id="{CEC0135C-C6E0-442A-9514-5C42A74DE569}" type="slidenum">
              <a:rPr/>
              <a:pPr>
                <a:defRPr/>
              </a:pPr>
              <a:t>14</a:t>
            </a:fld>
            <a:endParaRPr lang="fr-ca" dirty="0"/>
          </a:p>
        </p:txBody>
      </p:sp>
      <p:pic>
        <p:nvPicPr>
          <p:cNvPr id="2" name="Picture 1">
            <a:extLst>
              <a:ext uri="{FF2B5EF4-FFF2-40B4-BE49-F238E27FC236}">
                <a16:creationId xmlns:a16="http://schemas.microsoft.com/office/drawing/2014/main" id="{3EEC9B5C-9A3E-C50C-BF2C-EC5DB9B2F72E}"/>
              </a:ext>
            </a:extLst>
          </p:cNvPr>
          <p:cNvPicPr>
            <a:picLocks noChangeAspect="1"/>
          </p:cNvPicPr>
          <p:nvPr/>
        </p:nvPicPr>
        <p:blipFill>
          <a:blip r:embed="rId2"/>
          <a:stretch>
            <a:fillRect/>
          </a:stretch>
        </p:blipFill>
        <p:spPr>
          <a:xfrm>
            <a:off x="847047" y="685804"/>
            <a:ext cx="9943330" cy="5694448"/>
          </a:xfrm>
          <a:prstGeom prst="rect">
            <a:avLst/>
          </a:prstGeom>
        </p:spPr>
      </p:pic>
    </p:spTree>
    <p:extLst>
      <p:ext uri="{BB962C8B-B14F-4D97-AF65-F5344CB8AC3E}">
        <p14:creationId xmlns:p14="http://schemas.microsoft.com/office/powerpoint/2010/main" val="3287021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3D4268F7-DFEB-4926-AAA4-2E0CC0272D23}" type="slidenum">
              <a:rPr/>
              <a:pPr/>
              <a:t>15</a:t>
            </a:fld>
            <a:endParaRPr lang="fr-ca"/>
          </a:p>
        </p:txBody>
      </p:sp>
      <p:pic>
        <p:nvPicPr>
          <p:cNvPr id="5" name="Picture 4">
            <a:extLst>
              <a:ext uri="{FF2B5EF4-FFF2-40B4-BE49-F238E27FC236}">
                <a16:creationId xmlns:a16="http://schemas.microsoft.com/office/drawing/2014/main" id="{6CB6A505-D437-C412-8ADD-9F67101708F8}"/>
              </a:ext>
            </a:extLst>
          </p:cNvPr>
          <p:cNvPicPr>
            <a:picLocks noChangeAspect="1"/>
          </p:cNvPicPr>
          <p:nvPr/>
        </p:nvPicPr>
        <p:blipFill>
          <a:blip r:embed="rId2"/>
          <a:stretch>
            <a:fillRect/>
          </a:stretch>
        </p:blipFill>
        <p:spPr>
          <a:xfrm>
            <a:off x="852826" y="773843"/>
            <a:ext cx="9696367" cy="5555037"/>
          </a:xfrm>
          <a:prstGeom prst="rect">
            <a:avLst/>
          </a:prstGeom>
        </p:spPr>
      </p:pic>
    </p:spTree>
    <p:extLst>
      <p:ext uri="{BB962C8B-B14F-4D97-AF65-F5344CB8AC3E}">
        <p14:creationId xmlns:p14="http://schemas.microsoft.com/office/powerpoint/2010/main" val="2950208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4"/>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25759989-A391-40CA-9708-CD34CB0BCC9C}" type="slidenum">
              <a:rPr/>
              <a:pPr/>
              <a:t>16</a:t>
            </a:fld>
            <a:endParaRPr lang="fr-ca"/>
          </a:p>
        </p:txBody>
      </p:sp>
      <p:pic>
        <p:nvPicPr>
          <p:cNvPr id="3" name="Picture 2">
            <a:extLst>
              <a:ext uri="{FF2B5EF4-FFF2-40B4-BE49-F238E27FC236}">
                <a16:creationId xmlns:a16="http://schemas.microsoft.com/office/drawing/2014/main" id="{7A1625DD-DBE2-5DE9-70D4-D2C845BA332E}"/>
              </a:ext>
            </a:extLst>
          </p:cNvPr>
          <p:cNvPicPr>
            <a:picLocks noChangeAspect="1"/>
          </p:cNvPicPr>
          <p:nvPr/>
        </p:nvPicPr>
        <p:blipFill>
          <a:blip r:embed="rId3"/>
          <a:stretch>
            <a:fillRect/>
          </a:stretch>
        </p:blipFill>
        <p:spPr>
          <a:xfrm>
            <a:off x="890231" y="423272"/>
            <a:ext cx="10411537" cy="6011456"/>
          </a:xfrm>
          <a:prstGeom prst="rect">
            <a:avLst/>
          </a:prstGeom>
        </p:spPr>
      </p:pic>
    </p:spTree>
    <p:extLst>
      <p:ext uri="{BB962C8B-B14F-4D97-AF65-F5344CB8AC3E}">
        <p14:creationId xmlns:p14="http://schemas.microsoft.com/office/powerpoint/2010/main" val="17791381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4"/>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CEE74977-BB3C-4695-ABF8-834017F735EA}" type="slidenum">
              <a:rPr/>
              <a:pPr/>
              <a:t>17</a:t>
            </a:fld>
            <a:endParaRPr lang="fr-ca"/>
          </a:p>
        </p:txBody>
      </p:sp>
      <p:pic>
        <p:nvPicPr>
          <p:cNvPr id="2" name="Picture 1">
            <a:extLst>
              <a:ext uri="{FF2B5EF4-FFF2-40B4-BE49-F238E27FC236}">
                <a16:creationId xmlns:a16="http://schemas.microsoft.com/office/drawing/2014/main" id="{E52C1B87-8450-B2A3-A619-F9A8EE731354}"/>
              </a:ext>
            </a:extLst>
          </p:cNvPr>
          <p:cNvPicPr>
            <a:picLocks noChangeAspect="1"/>
          </p:cNvPicPr>
          <p:nvPr/>
        </p:nvPicPr>
        <p:blipFill>
          <a:blip r:embed="rId3"/>
          <a:stretch>
            <a:fillRect/>
          </a:stretch>
        </p:blipFill>
        <p:spPr>
          <a:xfrm>
            <a:off x="2579259" y="181510"/>
            <a:ext cx="7033481" cy="6248400"/>
          </a:xfrm>
          <a:prstGeom prst="rect">
            <a:avLst/>
          </a:prstGeom>
        </p:spPr>
      </p:pic>
    </p:spTree>
    <p:extLst>
      <p:ext uri="{BB962C8B-B14F-4D97-AF65-F5344CB8AC3E}">
        <p14:creationId xmlns:p14="http://schemas.microsoft.com/office/powerpoint/2010/main" val="27335556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eaLnBrk="0" hangingPunct="0"/>
            <a:fld id="{59C0123B-D50B-4929-BD16-3C0C8D361577}" type="slidenum">
              <a:rPr/>
              <a:pPr eaLnBrk="0" hangingPunct="0"/>
              <a:t>18</a:t>
            </a:fld>
            <a:endParaRPr lang="fr-ca" dirty="0"/>
          </a:p>
        </p:txBody>
      </p:sp>
      <p:pic>
        <p:nvPicPr>
          <p:cNvPr id="2" name="Picture 1">
            <a:extLst>
              <a:ext uri="{FF2B5EF4-FFF2-40B4-BE49-F238E27FC236}">
                <a16:creationId xmlns:a16="http://schemas.microsoft.com/office/drawing/2014/main" id="{336F8AFB-1E01-116C-0D39-376F098EEB6D}"/>
              </a:ext>
            </a:extLst>
          </p:cNvPr>
          <p:cNvPicPr>
            <a:picLocks noChangeAspect="1"/>
          </p:cNvPicPr>
          <p:nvPr/>
        </p:nvPicPr>
        <p:blipFill>
          <a:blip r:embed="rId3"/>
          <a:stretch>
            <a:fillRect/>
          </a:stretch>
        </p:blipFill>
        <p:spPr>
          <a:xfrm>
            <a:off x="834882" y="485357"/>
            <a:ext cx="9837242" cy="5887285"/>
          </a:xfrm>
          <a:prstGeom prst="rect">
            <a:avLst/>
          </a:prstGeom>
        </p:spPr>
      </p:pic>
    </p:spTree>
    <p:extLst>
      <p:ext uri="{BB962C8B-B14F-4D97-AF65-F5344CB8AC3E}">
        <p14:creationId xmlns:p14="http://schemas.microsoft.com/office/powerpoint/2010/main" val="11768990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0"/>
          <p:cNvSpPr>
            <a:spLocks noGrp="1"/>
          </p:cNvSpPr>
          <p:nvPr>
            <p:ph idx="1"/>
          </p:nvPr>
        </p:nvSpPr>
        <p:spPr>
          <a:xfrm>
            <a:off x="745147" y="1833129"/>
            <a:ext cx="11183150" cy="4516300"/>
          </a:xfrm>
        </p:spPr>
        <p:txBody>
          <a:bodyPr>
            <a:noAutofit/>
          </a:bodyPr>
          <a:lstStyle/>
          <a:p>
            <a:pPr algn="l" rtl="0"/>
            <a:r>
              <a:rPr lang="fr-ca" sz="1800" b="0" i="0" u="none" baseline="0" dirty="0"/>
              <a:t>Les investissements effectués en 2021 sont classés parmi les six catégories de la classification CSO :</a:t>
            </a:r>
          </a:p>
          <a:p>
            <a:pPr lvl="2" algn="l" rtl="0"/>
            <a:r>
              <a:rPr lang="fr-ca" sz="1400" b="0" i="0" u="none" baseline="0" dirty="0"/>
              <a:t>112,1 M$ Biologie</a:t>
            </a:r>
          </a:p>
          <a:p>
            <a:pPr lvl="2" algn="l" rtl="0"/>
            <a:r>
              <a:rPr lang="fr-ca" sz="1400" b="0" i="0" u="none" baseline="0" dirty="0"/>
              <a:t>  60,6 M$ Étiologie </a:t>
            </a:r>
          </a:p>
          <a:p>
            <a:pPr lvl="2" algn="l" rtl="0"/>
            <a:r>
              <a:rPr lang="fr-ca" sz="1400" b="0" i="0" u="none" baseline="0" dirty="0"/>
              <a:t>  11,8 M$ Prévention </a:t>
            </a:r>
          </a:p>
          <a:p>
            <a:pPr lvl="2" algn="l" rtl="0"/>
            <a:r>
              <a:rPr lang="fr-ca" sz="1400" b="0" i="0" u="none" baseline="0" dirty="0"/>
              <a:t>103,9 M$ Dépistage précoce, diagnostic et pronostic</a:t>
            </a:r>
          </a:p>
          <a:p>
            <a:pPr lvl="2" algn="l" rtl="0"/>
            <a:r>
              <a:rPr lang="fr-ca" sz="1400" b="0" i="0" u="none" baseline="0" dirty="0"/>
              <a:t>180,8 M$ Traitement</a:t>
            </a:r>
          </a:p>
          <a:p>
            <a:pPr lvl="2" algn="l" rtl="0"/>
            <a:r>
              <a:rPr lang="fr-ca" sz="1400" b="0" i="0" u="none" baseline="0" dirty="0"/>
              <a:t>  49,8 M$ Lutte contre le cancer, survie et résultats de recherche</a:t>
            </a:r>
          </a:p>
          <a:p>
            <a:r>
              <a:rPr lang="fr-FR" sz="1800" b="0" i="0" u="none" baseline="0" dirty="0"/>
              <a:t>Les investissements en 2017-2021 par rapport aux périodes 2007-2011 et 2012-2016 ont été les plus faibles pour les catégories de biologie, d'étiologie et de prévention, mais les plus élevés pour la détection précoce, le diagnostic et le pronostic, le traitement et la survie et les résultats de la lutte contre le cancer.</a:t>
            </a:r>
          </a:p>
          <a:p>
            <a:r>
              <a:rPr lang="fr-FR" sz="1800" b="0" i="0" u="none" baseline="0" dirty="0"/>
              <a:t>Sur une période de 17 ans, l'investissement des catégories du CSO montre l'investissement croissant dans la traduction précoce alors que les chercheurs s'efforcent d'identifier des traitements prometteurs et des moyens de détecter, de diagnostiquer et d'optimiser les résultats des traitements.</a:t>
            </a:r>
            <a:endParaRPr lang="fr-ca" sz="1800" b="0" i="0" u="none" baseline="0" dirty="0"/>
          </a:p>
        </p:txBody>
      </p:sp>
      <p:sp>
        <p:nvSpPr>
          <p:cNvPr id="24578" name="Rectangle 4"/>
          <p:cNvSpPr>
            <a:spLocks noGrp="1" noChangeArrowheads="1"/>
          </p:cNvSpPr>
          <p:nvPr>
            <p:ph type="title"/>
          </p:nvPr>
        </p:nvSpPr>
        <p:spPr/>
        <p:txBody>
          <a:bodyPr>
            <a:normAutofit fontScale="90000"/>
          </a:bodyPr>
          <a:lstStyle/>
          <a:p>
            <a:pPr algn="l" rtl="0"/>
            <a:r>
              <a:rPr lang="fr-ca" b="0" i="0" u="none" baseline="0" dirty="0"/>
              <a:t>B1. Domaines scientifiques/classification CSO – Points saillants</a:t>
            </a:r>
          </a:p>
        </p:txBody>
      </p:sp>
      <p:sp>
        <p:nvSpPr>
          <p:cNvPr id="24580"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19</a:t>
            </a:fld>
            <a:endParaRPr lang="fr-ca" dirty="0"/>
          </a:p>
        </p:txBody>
      </p:sp>
    </p:spTree>
    <p:extLst>
      <p:ext uri="{BB962C8B-B14F-4D97-AF65-F5344CB8AC3E}">
        <p14:creationId xmlns:p14="http://schemas.microsoft.com/office/powerpoint/2010/main" val="12743824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85402055"/>
              </p:ext>
            </p:extLst>
          </p:nvPr>
        </p:nvGraphicFramePr>
        <p:xfrm>
          <a:off x="850283" y="2128614"/>
          <a:ext cx="8915153" cy="4267200"/>
        </p:xfrm>
        <a:graphic>
          <a:graphicData uri="http://schemas.openxmlformats.org/drawingml/2006/table">
            <a:tbl>
              <a:tblPr firstRow="1" bandRow="1">
                <a:tableStyleId>{5C22544A-7EE6-4342-B048-85BDC9FD1C3A}</a:tableStyleId>
              </a:tblPr>
              <a:tblGrid>
                <a:gridCol w="6251685">
                  <a:extLst>
                    <a:ext uri="{9D8B030D-6E8A-4147-A177-3AD203B41FA5}">
                      <a16:colId xmlns:a16="http://schemas.microsoft.com/office/drawing/2014/main" val="20000"/>
                    </a:ext>
                  </a:extLst>
                </a:gridCol>
                <a:gridCol w="2663468">
                  <a:extLst>
                    <a:ext uri="{9D8B030D-6E8A-4147-A177-3AD203B41FA5}">
                      <a16:colId xmlns:a16="http://schemas.microsoft.com/office/drawing/2014/main" val="20001"/>
                    </a:ext>
                  </a:extLst>
                </a:gridCol>
              </a:tblGrid>
              <a:tr h="322842">
                <a:tc>
                  <a:txBody>
                    <a:bodyPr/>
                    <a:lstStyle/>
                    <a:p>
                      <a:pPr algn="l" rtl="0"/>
                      <a:r>
                        <a:rPr lang="fr-ca" sz="1600" b="1" i="0" u="none" baseline="0" dirty="0"/>
                        <a:t>Sujet</a:t>
                      </a:r>
                    </a:p>
                  </a:txBody>
                  <a:tcPr marL="168599" marR="168599" anchor="b"/>
                </a:tc>
                <a:tc>
                  <a:txBody>
                    <a:bodyPr/>
                    <a:lstStyle/>
                    <a:p>
                      <a:pPr algn="l" rtl="0"/>
                      <a:r>
                        <a:rPr lang="fr-ca" sz="1600" b="1" i="0" u="none" baseline="0" dirty="0"/>
                        <a:t>Diapositives</a:t>
                      </a:r>
                    </a:p>
                  </a:txBody>
                  <a:tcPr marL="168599" marR="168599" anchor="b"/>
                </a:tc>
                <a:extLst>
                  <a:ext uri="{0D108BD9-81ED-4DB2-BD59-A6C34878D82A}">
                    <a16:rowId xmlns:a16="http://schemas.microsoft.com/office/drawing/2014/main" val="10000"/>
                  </a:ext>
                </a:extLst>
              </a:tr>
              <a:tr h="0">
                <a:tc>
                  <a:txBody>
                    <a:bodyPr/>
                    <a:lstStyle/>
                    <a:p>
                      <a:pPr algn="l" rtl="0"/>
                      <a:r>
                        <a:rPr lang="fr-ca" sz="1600" b="0" i="0" u="none" baseline="0"/>
                        <a:t>Contexte</a:t>
                      </a:r>
                    </a:p>
                  </a:txBody>
                  <a:tcPr marL="168599" marR="168599" anchor="ctr"/>
                </a:tc>
                <a:tc>
                  <a:txBody>
                    <a:bodyPr/>
                    <a:lstStyle/>
                    <a:p>
                      <a:pPr algn="l" rtl="0"/>
                      <a:r>
                        <a:rPr lang="fr-ca" sz="1600" b="0" i="0" u="none" baseline="0"/>
                        <a:t>3, 4, 5</a:t>
                      </a:r>
                    </a:p>
                  </a:txBody>
                  <a:tcPr marL="168599" marR="168599" anchor="ctr"/>
                </a:tc>
                <a:extLst>
                  <a:ext uri="{0D108BD9-81ED-4DB2-BD59-A6C34878D82A}">
                    <a16:rowId xmlns:a16="http://schemas.microsoft.com/office/drawing/2014/main" val="10001"/>
                  </a:ext>
                </a:extLst>
              </a:tr>
              <a:tr h="0">
                <a:tc>
                  <a:txBody>
                    <a:bodyPr/>
                    <a:lstStyle/>
                    <a:p>
                      <a:pPr algn="l" rtl="0"/>
                      <a:r>
                        <a:rPr lang="fr-ca" sz="1600" b="0" i="0" u="none" baseline="0"/>
                        <a:t>Méthodologie</a:t>
                      </a:r>
                    </a:p>
                  </a:txBody>
                  <a:tcPr marL="168599" marR="168599" anchor="ctr"/>
                </a:tc>
                <a:tc>
                  <a:txBody>
                    <a:bodyPr/>
                    <a:lstStyle/>
                    <a:p>
                      <a:pPr algn="l" rtl="0"/>
                      <a:r>
                        <a:rPr lang="fr-ca" sz="1600" b="0" i="0" u="none" baseline="0"/>
                        <a:t>6, 7, 8, 9, 10, 11</a:t>
                      </a:r>
                    </a:p>
                  </a:txBody>
                  <a:tcPr marL="168599" marR="168599" anchor="ctr"/>
                </a:tc>
                <a:extLst>
                  <a:ext uri="{0D108BD9-81ED-4DB2-BD59-A6C34878D82A}">
                    <a16:rowId xmlns:a16="http://schemas.microsoft.com/office/drawing/2014/main" val="10002"/>
                  </a:ext>
                </a:extLst>
              </a:tr>
              <a:tr h="0">
                <a:tc>
                  <a:txBody>
                    <a:bodyPr/>
                    <a:lstStyle/>
                    <a:p>
                      <a:pPr algn="l" rtl="0"/>
                      <a:r>
                        <a:rPr lang="fr-ca" sz="1600" b="0" i="0" u="none" baseline="0"/>
                        <a:t>Investissements globaux – Points saillants</a:t>
                      </a:r>
                    </a:p>
                  </a:txBody>
                  <a:tcPr marL="168599" marR="168599" anchor="ctr"/>
                </a:tc>
                <a:tc>
                  <a:txBody>
                    <a:bodyPr/>
                    <a:lstStyle/>
                    <a:p>
                      <a:pPr algn="l" rtl="0"/>
                      <a:r>
                        <a:rPr lang="fr-ca" sz="1600" b="0" i="0" u="none" baseline="0"/>
                        <a:t>12, 13, 14, 15, 16, 17, 18</a:t>
                      </a:r>
                      <a:endParaRPr lang="fr-ca" sz="1600" dirty="0"/>
                    </a:p>
                  </a:txBody>
                  <a:tcPr marL="168599" marR="168599" anchor="ctr"/>
                </a:tc>
                <a:extLst>
                  <a:ext uri="{0D108BD9-81ED-4DB2-BD59-A6C34878D82A}">
                    <a16:rowId xmlns:a16="http://schemas.microsoft.com/office/drawing/2014/main" val="10003"/>
                  </a:ext>
                </a:extLst>
              </a:tr>
              <a:tr h="0">
                <a:tc>
                  <a:txBody>
                    <a:bodyPr/>
                    <a:lstStyle/>
                    <a:p>
                      <a:pPr algn="l" rtl="0"/>
                      <a:r>
                        <a:rPr lang="fr-ca" sz="1600" b="0" i="0" u="none" baseline="0" dirty="0"/>
                        <a:t>Domaines scientifiques/classification CSO – Points saillants</a:t>
                      </a:r>
                      <a:endParaRPr lang="fr-ca" sz="1600" dirty="0"/>
                    </a:p>
                  </a:txBody>
                  <a:tcPr marL="168599" marR="168599" anchor="ctr"/>
                </a:tc>
                <a:tc>
                  <a:txBody>
                    <a:bodyPr/>
                    <a:lstStyle/>
                    <a:p>
                      <a:pPr algn="l" rtl="0"/>
                      <a:r>
                        <a:rPr lang="fr-ca" sz="1600" b="0" i="0" u="none" baseline="0"/>
                        <a:t>19, 20, 21</a:t>
                      </a:r>
                    </a:p>
                  </a:txBody>
                  <a:tcPr marL="168599" marR="168599" anchor="ctr"/>
                </a:tc>
                <a:extLst>
                  <a:ext uri="{0D108BD9-81ED-4DB2-BD59-A6C34878D82A}">
                    <a16:rowId xmlns:a16="http://schemas.microsoft.com/office/drawing/2014/main" val="10004"/>
                  </a:ext>
                </a:extLst>
              </a:tr>
              <a:tr h="0">
                <a:tc>
                  <a:txBody>
                    <a:bodyPr/>
                    <a:lstStyle/>
                    <a:p>
                      <a:pPr algn="l" rtl="0"/>
                      <a:r>
                        <a:rPr lang="fr-ca" sz="1600" b="0" i="0" u="none" baseline="0"/>
                        <a:t>Sièges de cancer – Points saillants</a:t>
                      </a:r>
                    </a:p>
                  </a:txBody>
                  <a:tcPr marL="168599" marR="168599" anchor="ctr"/>
                </a:tc>
                <a:tc>
                  <a:txBody>
                    <a:bodyPr/>
                    <a:lstStyle/>
                    <a:p>
                      <a:pPr algn="l" rtl="0"/>
                      <a:r>
                        <a:rPr lang="fr-ca" sz="1600" b="0" i="0" u="none" baseline="0"/>
                        <a:t>22, 23, 24</a:t>
                      </a:r>
                    </a:p>
                  </a:txBody>
                  <a:tcPr marL="168599" marR="168599" anchor="ctr"/>
                </a:tc>
                <a:extLst>
                  <a:ext uri="{0D108BD9-81ED-4DB2-BD59-A6C34878D82A}">
                    <a16:rowId xmlns:a16="http://schemas.microsoft.com/office/drawing/2014/main" val="10005"/>
                  </a:ext>
                </a:extLst>
              </a:tr>
              <a:tr h="0">
                <a:tc>
                  <a:txBody>
                    <a:bodyPr/>
                    <a:lstStyle/>
                    <a:p>
                      <a:pPr algn="l" rtl="0"/>
                      <a:r>
                        <a:rPr lang="fr-ca" sz="1600" b="0" i="0" u="none" baseline="0" dirty="0"/>
                        <a:t>Mécanismes de financement – Points saillants</a:t>
                      </a:r>
                      <a:endParaRPr lang="fr-ca" sz="1600" dirty="0"/>
                    </a:p>
                  </a:txBody>
                  <a:tcPr marL="168599" marR="168599" anchor="ctr"/>
                </a:tc>
                <a:tc>
                  <a:txBody>
                    <a:bodyPr/>
                    <a:lstStyle/>
                    <a:p>
                      <a:pPr algn="l" rtl="0"/>
                      <a:r>
                        <a:rPr lang="fr-ca" sz="1600" b="0" i="0" u="none" baseline="0"/>
                        <a:t>25, 26, 27</a:t>
                      </a:r>
                    </a:p>
                  </a:txBody>
                  <a:tcPr marL="168599" marR="168599" anchor="ctr"/>
                </a:tc>
                <a:extLst>
                  <a:ext uri="{0D108BD9-81ED-4DB2-BD59-A6C34878D82A}">
                    <a16:rowId xmlns:a16="http://schemas.microsoft.com/office/drawing/2014/main" val="10006"/>
                  </a:ext>
                </a:extLst>
              </a:tr>
              <a:tr h="0">
                <a:tc>
                  <a:txBody>
                    <a:bodyPr/>
                    <a:lstStyle/>
                    <a:p>
                      <a:pPr marL="285750" indent="-285750" algn="l" rtl="0">
                        <a:buFont typeface="Arial" panose="020B0604020202020204" pitchFamily="34" charset="0"/>
                        <a:buChar char="•"/>
                      </a:pPr>
                      <a:r>
                        <a:rPr lang="fr-ca" sz="1600" b="0" i="0" u="none" baseline="0"/>
                        <a:t>Subventions de fonctionnement</a:t>
                      </a:r>
                    </a:p>
                  </a:txBody>
                  <a:tcPr marL="168599" marR="168599" anchor="ctr"/>
                </a:tc>
                <a:tc>
                  <a:txBody>
                    <a:bodyPr/>
                    <a:lstStyle/>
                    <a:p>
                      <a:pPr algn="l" rtl="0"/>
                      <a:r>
                        <a:rPr lang="fr-ca" sz="1600" b="0" i="0" u="none" baseline="0"/>
                        <a:t>28, 29, 30</a:t>
                      </a:r>
                      <a:endParaRPr lang="fr-ca" sz="1600" dirty="0"/>
                    </a:p>
                  </a:txBody>
                  <a:tcPr marL="168599" marR="168599" anchor="ctr"/>
                </a:tc>
                <a:extLst>
                  <a:ext uri="{0D108BD9-81ED-4DB2-BD59-A6C34878D82A}">
                    <a16:rowId xmlns:a16="http://schemas.microsoft.com/office/drawing/2014/main" val="10007"/>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b="0" i="0" u="none" baseline="0"/>
                        <a:t>Bourses de stagiaire</a:t>
                      </a:r>
                    </a:p>
                  </a:txBody>
                  <a:tcPr marL="168599" marR="168599" anchor="ctr"/>
                </a:tc>
                <a:tc>
                  <a:txBody>
                    <a:bodyPr/>
                    <a:lstStyle/>
                    <a:p>
                      <a:pPr algn="l" rtl="0"/>
                      <a:r>
                        <a:rPr lang="fr-ca" sz="1600" b="0" i="0" u="none" baseline="0"/>
                        <a:t>31, 32, 33</a:t>
                      </a:r>
                      <a:endParaRPr lang="fr-ca" sz="1600" dirty="0"/>
                    </a:p>
                  </a:txBody>
                  <a:tcPr marL="168599" marR="168599" anchor="ctr"/>
                </a:tc>
                <a:extLst>
                  <a:ext uri="{0D108BD9-81ED-4DB2-BD59-A6C34878D82A}">
                    <a16:rowId xmlns:a16="http://schemas.microsoft.com/office/drawing/2014/main" val="1000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b="0" i="0" u="none" baseline="0"/>
                        <a:t>Bourses de carrière</a:t>
                      </a:r>
                    </a:p>
                  </a:txBody>
                  <a:tcPr marL="168599" marR="168599" anchor="ctr"/>
                </a:tc>
                <a:tc>
                  <a:txBody>
                    <a:bodyPr/>
                    <a:lstStyle/>
                    <a:p>
                      <a:pPr algn="l" rtl="0"/>
                      <a:r>
                        <a:rPr lang="fr-ca" sz="1600" b="0" i="0" u="none" baseline="0"/>
                        <a:t>34, 35</a:t>
                      </a:r>
                      <a:endParaRPr lang="fr-ca" sz="1600" dirty="0"/>
                    </a:p>
                  </a:txBody>
                  <a:tcPr marL="168599" marR="168599" anchor="ctr"/>
                </a:tc>
                <a:extLst>
                  <a:ext uri="{0D108BD9-81ED-4DB2-BD59-A6C34878D82A}">
                    <a16:rowId xmlns:a16="http://schemas.microsoft.com/office/drawing/2014/main" val="10009"/>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b="0" i="0" u="none" baseline="0" dirty="0"/>
                        <a:t>Subventions </a:t>
                      </a:r>
                      <a:r>
                        <a:rPr lang="fr-ca" sz="1600" b="0" i="0" u="none" kern="1200" baseline="0" dirty="0">
                          <a:solidFill>
                            <a:schemeClr val="dk1"/>
                          </a:solidFill>
                          <a:latin typeface="+mn-lt"/>
                          <a:ea typeface="+mn-ea"/>
                          <a:cs typeface="+mn-cs"/>
                        </a:rPr>
                        <a:t>d</a:t>
                      </a:r>
                      <a:r>
                        <a:rPr lang="fr-CA" sz="1600" b="0" i="0" u="none" kern="1200" baseline="0" dirty="0">
                          <a:solidFill>
                            <a:schemeClr val="dk1"/>
                          </a:solidFill>
                          <a:latin typeface="+mn-lt"/>
                          <a:ea typeface="+mn-ea"/>
                          <a:cs typeface="+mn-cs"/>
                        </a:rPr>
                        <a:t>’</a:t>
                      </a:r>
                      <a:r>
                        <a:rPr lang="fr-ca" sz="1600" b="0" i="0" u="none" kern="1200" baseline="0" dirty="0">
                          <a:solidFill>
                            <a:schemeClr val="dk1"/>
                          </a:solidFill>
                          <a:latin typeface="+mn-lt"/>
                          <a:ea typeface="+mn-ea"/>
                          <a:cs typeface="+mn-cs"/>
                        </a:rPr>
                        <a:t>équipement</a:t>
                      </a:r>
                      <a:r>
                        <a:rPr lang="fr-CA" sz="1600" b="0" i="0" u="none" kern="1200" baseline="0" dirty="0">
                          <a:solidFill>
                            <a:schemeClr val="dk1"/>
                          </a:solidFill>
                          <a:latin typeface="+mn-lt"/>
                          <a:ea typeface="+mn-ea"/>
                          <a:cs typeface="+mn-cs"/>
                        </a:rPr>
                        <a:t>/d’</a:t>
                      </a:r>
                      <a:r>
                        <a:rPr lang="fr-ca" sz="1600" b="0" i="0" u="none" kern="1200" baseline="0" dirty="0">
                          <a:solidFill>
                            <a:schemeClr val="dk1"/>
                          </a:solidFill>
                          <a:latin typeface="+mn-lt"/>
                          <a:ea typeface="+mn-ea"/>
                          <a:cs typeface="+mn-cs"/>
                        </a:rPr>
                        <a:t>infrastructure et F</a:t>
                      </a:r>
                      <a:r>
                        <a:rPr lang="fr-ca" sz="1600" b="0" i="0" u="none" baseline="0" dirty="0"/>
                        <a:t>onds de soutien à la recherche</a:t>
                      </a:r>
                      <a:endParaRPr lang="fr-ca" sz="1600" dirty="0"/>
                    </a:p>
                  </a:txBody>
                  <a:tcPr marL="168599" marR="168599" anchor="ctr"/>
                </a:tc>
                <a:tc>
                  <a:txBody>
                    <a:bodyPr/>
                    <a:lstStyle/>
                    <a:p>
                      <a:pPr algn="l" rtl="0"/>
                      <a:r>
                        <a:rPr lang="fr-ca" sz="1600" b="0" i="0" u="none" baseline="0"/>
                        <a:t>36, 37, 38</a:t>
                      </a:r>
                      <a:endParaRPr lang="fr-ca" sz="1600" dirty="0"/>
                    </a:p>
                  </a:txBody>
                  <a:tcPr marL="168599" marR="168599" anchor="ctr"/>
                </a:tc>
                <a:extLst>
                  <a:ext uri="{0D108BD9-81ED-4DB2-BD59-A6C34878D82A}">
                    <a16:rowId xmlns:a16="http://schemas.microsoft.com/office/drawing/2014/main" val="1001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0" i="0" u="none" baseline="0"/>
                        <a:t>Information supplémentaire</a:t>
                      </a:r>
                    </a:p>
                  </a:txBody>
                  <a:tcPr marL="168599" marR="168599" anchor="ctr"/>
                </a:tc>
                <a:tc>
                  <a:txBody>
                    <a:bodyPr/>
                    <a:lstStyle/>
                    <a:p>
                      <a:pPr algn="l" rtl="0"/>
                      <a:r>
                        <a:rPr lang="fr-ca" sz="1600" b="0" i="0" u="none" baseline="0" dirty="0"/>
                        <a:t>39, 40</a:t>
                      </a:r>
                    </a:p>
                  </a:txBody>
                  <a:tcPr marL="168599" marR="168599" anchor="ctr"/>
                </a:tc>
                <a:extLst>
                  <a:ext uri="{0D108BD9-81ED-4DB2-BD59-A6C34878D82A}">
                    <a16:rowId xmlns:a16="http://schemas.microsoft.com/office/drawing/2014/main" val="10011"/>
                  </a:ext>
                </a:extLst>
              </a:tr>
            </a:tbl>
          </a:graphicData>
        </a:graphic>
      </p:graphicFrame>
      <p:sp>
        <p:nvSpPr>
          <p:cNvPr id="6" name="Title 5"/>
          <p:cNvSpPr>
            <a:spLocks noGrp="1"/>
          </p:cNvSpPr>
          <p:nvPr>
            <p:ph type="title"/>
          </p:nvPr>
        </p:nvSpPr>
        <p:spPr>
          <a:xfrm>
            <a:off x="745147" y="370844"/>
            <a:ext cx="11065853" cy="1077685"/>
          </a:xfrm>
        </p:spPr>
        <p:txBody>
          <a:bodyPr>
            <a:noAutofit/>
          </a:bodyPr>
          <a:lstStyle/>
          <a:p>
            <a:pPr algn="l" rtl="0"/>
            <a:r>
              <a:rPr lang="fr-ca" sz="3200" b="0" i="0" u="none" baseline="0" dirty="0"/>
              <a:t>Liste des diapositives par ordre numérique</a:t>
            </a:r>
          </a:p>
        </p:txBody>
      </p:sp>
      <p:sp>
        <p:nvSpPr>
          <p:cNvPr id="4" name="Slide Number Placeholder 3"/>
          <p:cNvSpPr>
            <a:spLocks noGrp="1"/>
          </p:cNvSpPr>
          <p:nvPr>
            <p:ph type="sldNum" sz="quarter" idx="4"/>
          </p:nvPr>
        </p:nvSpPr>
        <p:spPr/>
        <p:txBody>
          <a:bodyPr/>
          <a:lstStyle/>
          <a:p>
            <a:pPr algn="r" rtl="0"/>
            <a:fld id="{BC84C3AD-2DB4-48D4-97A7-87626E2C668C}" type="slidenum">
              <a:rPr/>
              <a:pPr/>
              <a:t>2</a:t>
            </a:fld>
            <a:endParaRPr lang="fr-ca"/>
          </a:p>
        </p:txBody>
      </p:sp>
      <p:sp>
        <p:nvSpPr>
          <p:cNvPr id="2" name="TextBox 1">
            <a:extLst>
              <a:ext uri="{FF2B5EF4-FFF2-40B4-BE49-F238E27FC236}">
                <a16:creationId xmlns:a16="http://schemas.microsoft.com/office/drawing/2014/main" id="{A7AEC78C-5F31-48C2-86E3-BDEEDE7D7205}"/>
              </a:ext>
            </a:extLst>
          </p:cNvPr>
          <p:cNvSpPr txBox="1"/>
          <p:nvPr/>
        </p:nvSpPr>
        <p:spPr>
          <a:xfrm>
            <a:off x="745147" y="1206643"/>
            <a:ext cx="9840735" cy="923330"/>
          </a:xfrm>
          <a:prstGeom prst="rect">
            <a:avLst/>
          </a:prstGeom>
          <a:noFill/>
        </p:spPr>
        <p:txBody>
          <a:bodyPr wrap="square" rtlCol="0">
            <a:spAutoFit/>
          </a:bodyPr>
          <a:lstStyle/>
          <a:p>
            <a:pPr algn="l" rtl="0"/>
            <a:r>
              <a:rPr lang="fr-ca" b="0" i="0" u="none" baseline="0" dirty="0">
                <a:latin typeface="Segoe UI" panose="020B0502040204020203" pitchFamily="34" charset="0"/>
                <a:ea typeface="Segoe UI" panose="020B0502040204020203" pitchFamily="34" charset="0"/>
                <a:cs typeface="Segoe UI" panose="020B0502040204020203" pitchFamily="34" charset="0"/>
              </a:rPr>
              <a:t>Les présentes diapositives sont destinées à accompagner le rapport intitulé </a:t>
            </a:r>
            <a:r>
              <a:rPr lang="fr-ca" b="0" i="1" u="none" baseline="0" dirty="0">
                <a:latin typeface="Segoe UI" panose="020B0502040204020203" pitchFamily="34" charset="0"/>
                <a:ea typeface="Segoe UI" panose="020B0502040204020203" pitchFamily="34" charset="0"/>
                <a:cs typeface="Segoe UI" panose="020B0502040204020203" pitchFamily="34" charset="0"/>
              </a:rPr>
              <a:t>Investissements dans la recherche sur le cancer au Canada, 2021</a:t>
            </a:r>
            <a:r>
              <a:rPr lang="fr-ca" b="0" i="0" u="none" baseline="0" dirty="0">
                <a:latin typeface="Segoe UI" panose="020B0502040204020203" pitchFamily="34" charset="0"/>
                <a:ea typeface="Segoe UI" panose="020B0502040204020203" pitchFamily="34" charset="0"/>
                <a:cs typeface="Segoe UI" panose="020B0502040204020203" pitchFamily="34" charset="0"/>
              </a:rPr>
              <a:t> et présentent différents graphiques et analyses qui complètent ceux du rapport.</a:t>
            </a:r>
          </a:p>
        </p:txBody>
      </p:sp>
    </p:spTree>
    <p:extLst>
      <p:ext uri="{BB962C8B-B14F-4D97-AF65-F5344CB8AC3E}">
        <p14:creationId xmlns:p14="http://schemas.microsoft.com/office/powerpoint/2010/main" val="2599505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4"/>
          </p:nvPr>
        </p:nvSpPr>
        <p:spPr/>
        <p:txBody>
          <a:bodyPr/>
          <a:lstStyle/>
          <a:p>
            <a:pPr algn="r" rtl="0"/>
            <a:fld id="{2B1C87EB-4821-4FA7-8CD9-0D5E81BA0A8C}" type="slidenum">
              <a:rPr/>
              <a:pPr/>
              <a:t>20</a:t>
            </a:fld>
            <a:endParaRPr lang="fr-ca" dirty="0"/>
          </a:p>
        </p:txBody>
      </p:sp>
      <p:pic>
        <p:nvPicPr>
          <p:cNvPr id="3" name="Picture 2">
            <a:extLst>
              <a:ext uri="{FF2B5EF4-FFF2-40B4-BE49-F238E27FC236}">
                <a16:creationId xmlns:a16="http://schemas.microsoft.com/office/drawing/2014/main" id="{9CB35A0D-A3E4-81A7-F4C4-77D31A430304}"/>
              </a:ext>
            </a:extLst>
          </p:cNvPr>
          <p:cNvPicPr>
            <a:picLocks noChangeAspect="1"/>
          </p:cNvPicPr>
          <p:nvPr/>
        </p:nvPicPr>
        <p:blipFill>
          <a:blip r:embed="rId3"/>
          <a:stretch>
            <a:fillRect/>
          </a:stretch>
        </p:blipFill>
        <p:spPr>
          <a:xfrm>
            <a:off x="850401" y="320679"/>
            <a:ext cx="7429500" cy="6197600"/>
          </a:xfrm>
          <a:prstGeom prst="rect">
            <a:avLst/>
          </a:prstGeom>
        </p:spPr>
      </p:pic>
    </p:spTree>
    <p:extLst>
      <p:ext uri="{BB962C8B-B14F-4D97-AF65-F5344CB8AC3E}">
        <p14:creationId xmlns:p14="http://schemas.microsoft.com/office/powerpoint/2010/main" val="413225687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r" rtl="0">
              <a:defRPr/>
            </a:pPr>
            <a:fld id="{CEC0135C-C6E0-442A-9514-5C42A74DE569}" type="slidenum">
              <a:rPr/>
              <a:pPr>
                <a:defRPr/>
              </a:pPr>
              <a:t>21</a:t>
            </a:fld>
            <a:endParaRPr lang="fr-ca"/>
          </a:p>
        </p:txBody>
      </p:sp>
      <p:pic>
        <p:nvPicPr>
          <p:cNvPr id="4" name="Picture 3">
            <a:extLst>
              <a:ext uri="{FF2B5EF4-FFF2-40B4-BE49-F238E27FC236}">
                <a16:creationId xmlns:a16="http://schemas.microsoft.com/office/drawing/2014/main" id="{2FF4687E-1E26-6026-380A-8D4EA772917F}"/>
              </a:ext>
            </a:extLst>
          </p:cNvPr>
          <p:cNvPicPr>
            <a:picLocks noChangeAspect="1"/>
          </p:cNvPicPr>
          <p:nvPr/>
        </p:nvPicPr>
        <p:blipFill>
          <a:blip r:embed="rId2"/>
          <a:stretch>
            <a:fillRect/>
          </a:stretch>
        </p:blipFill>
        <p:spPr>
          <a:xfrm>
            <a:off x="859497" y="503240"/>
            <a:ext cx="9621168" cy="5866737"/>
          </a:xfrm>
          <a:prstGeom prst="rect">
            <a:avLst/>
          </a:prstGeom>
        </p:spPr>
      </p:pic>
    </p:spTree>
    <p:extLst>
      <p:ext uri="{BB962C8B-B14F-4D97-AF65-F5344CB8AC3E}">
        <p14:creationId xmlns:p14="http://schemas.microsoft.com/office/powerpoint/2010/main" val="110514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normAutofit fontScale="77500" lnSpcReduction="20000"/>
          </a:bodyPr>
          <a:lstStyle/>
          <a:p>
            <a:r>
              <a:rPr lang="fr-FR" b="0" i="0" u="none" baseline="0" dirty="0"/>
              <a:t>Sur les investissements de recherche de 2021, 57 % étaient liés à un ou plusieurs sièges de cancer. Les investissements dans la recherche liée au cancer du cerveau, aux leucémies et au cancer </a:t>
            </a:r>
            <a:r>
              <a:rPr lang="fr-FR" dirty="0"/>
              <a:t>de l’ovaire </a:t>
            </a:r>
            <a:r>
              <a:rPr lang="fr-FR" b="0" i="0" u="none" baseline="0" dirty="0"/>
              <a:t>et du pancréas ont augmenté de plus de 25 millions de dollars </a:t>
            </a:r>
            <a:r>
              <a:rPr lang="fr-FR" dirty="0"/>
              <a:t>de la période de </a:t>
            </a:r>
            <a:r>
              <a:rPr lang="fr-FR" b="0" i="0" u="none" baseline="0" dirty="0"/>
              <a:t>2007 à 2011 à </a:t>
            </a:r>
            <a:r>
              <a:rPr lang="fr-FR" dirty="0"/>
              <a:t>la période</a:t>
            </a:r>
            <a:r>
              <a:rPr lang="fr-FR" b="0" i="0" u="none" baseline="0" dirty="0"/>
              <a:t> de 2017 à 2021. </a:t>
            </a:r>
            <a:r>
              <a:rPr lang="fr-FR" dirty="0"/>
              <a:t>L’investissement dans la recherche</a:t>
            </a:r>
            <a:r>
              <a:rPr lang="en-US" dirty="0"/>
              <a:t> sur le cancer du sein a </a:t>
            </a:r>
            <a:r>
              <a:rPr lang="en-US" dirty="0" err="1"/>
              <a:t>diminué</a:t>
            </a:r>
            <a:r>
              <a:rPr lang="en-US" dirty="0"/>
              <a:t> de 34 millions de dollars </a:t>
            </a:r>
            <a:r>
              <a:rPr lang="fr-FR" dirty="0"/>
              <a:t>de la période de </a:t>
            </a:r>
            <a:r>
              <a:rPr lang="en-US" dirty="0"/>
              <a:t>2012 </a:t>
            </a:r>
            <a:r>
              <a:rPr lang="en-US" dirty="0" err="1"/>
              <a:t>à</a:t>
            </a:r>
            <a:r>
              <a:rPr lang="en-US" dirty="0"/>
              <a:t> 2016</a:t>
            </a:r>
            <a:r>
              <a:rPr lang="fr-FR" dirty="0"/>
              <a:t> à la période de 2017 à 2021</a:t>
            </a:r>
            <a:r>
              <a:rPr lang="en-US" dirty="0"/>
              <a:t>.</a:t>
            </a:r>
            <a:endParaRPr lang="fr-FR" dirty="0"/>
          </a:p>
          <a:p>
            <a:r>
              <a:rPr lang="fr-FR" b="0" i="0" u="none" baseline="0" dirty="0"/>
              <a:t>Il reste une faible corrélation entre les nouveaux cas de cancer et les décès par cancer (composantes du fardeau de la maladie) et l’investissement dans la recherche propre à un </a:t>
            </a:r>
            <a:r>
              <a:rPr lang="fr-FR" dirty="0"/>
              <a:t>siège</a:t>
            </a:r>
            <a:r>
              <a:rPr lang="fr-FR" b="0" i="0" u="none" baseline="0" dirty="0"/>
              <a:t> en particulier, pour certains </a:t>
            </a:r>
            <a:r>
              <a:rPr lang="fr-FR" dirty="0"/>
              <a:t>sièges</a:t>
            </a:r>
            <a:r>
              <a:rPr lang="fr-FR" b="0" i="0" u="none" baseline="0" dirty="0"/>
              <a:t> de cancer. L’augmentation successive des investissements au cours des trois périodes pour les cancers du poumon, colorectal et de la vessie indique que la recherche s’est davantage concentrée sur les cancers disposant d’un </a:t>
            </a:r>
            <a:r>
              <a:rPr lang="fr-FR" dirty="0"/>
              <a:t>financement relativement insuffisant. Les nouveaux cas de cancer et les décès par cancer ne sont qu’une partie du fardeau plus large de la maladie et ne constituent donc pas une mesure complète pour évaluer l’investissement relatif dans la recherche.</a:t>
            </a:r>
            <a:endParaRPr lang="fr-ca" dirty="0"/>
          </a:p>
        </p:txBody>
      </p:sp>
      <p:sp>
        <p:nvSpPr>
          <p:cNvPr id="26626" name="Rectangle 2"/>
          <p:cNvSpPr>
            <a:spLocks noGrp="1" noChangeArrowheads="1"/>
          </p:cNvSpPr>
          <p:nvPr>
            <p:ph type="title"/>
          </p:nvPr>
        </p:nvSpPr>
        <p:spPr/>
        <p:txBody>
          <a:bodyPr/>
          <a:lstStyle/>
          <a:p>
            <a:pPr algn="l" rtl="0"/>
            <a:r>
              <a:rPr lang="fr-ca" b="0" i="0" u="none" baseline="0"/>
              <a:t>C1. Sièges de cancer – Points saillants</a:t>
            </a:r>
          </a:p>
        </p:txBody>
      </p:sp>
      <p:sp>
        <p:nvSpPr>
          <p:cNvPr id="26628"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22</a:t>
            </a:fld>
            <a:endParaRPr lang="fr-ca"/>
          </a:p>
        </p:txBody>
      </p:sp>
    </p:spTree>
    <p:extLst>
      <p:ext uri="{BB962C8B-B14F-4D97-AF65-F5344CB8AC3E}">
        <p14:creationId xmlns:p14="http://schemas.microsoft.com/office/powerpoint/2010/main" val="9330767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09DAA9-B264-4BE4-B390-B2719FE6802B}"/>
              </a:ext>
            </a:extLst>
          </p:cNvPr>
          <p:cNvSpPr>
            <a:spLocks noGrp="1"/>
          </p:cNvSpPr>
          <p:nvPr>
            <p:ph type="sldNum" sz="quarter" idx="4"/>
          </p:nvPr>
        </p:nvSpPr>
        <p:spPr/>
        <p:txBody>
          <a:bodyPr/>
          <a:lstStyle/>
          <a:p>
            <a:pPr algn="r" rtl="0"/>
            <a:fld id="{BC84C3AD-2DB4-48D4-97A7-87626E2C668C}" type="slidenum">
              <a:rPr/>
              <a:t>23</a:t>
            </a:fld>
            <a:endParaRPr lang="fr-ca"/>
          </a:p>
        </p:txBody>
      </p:sp>
      <p:pic>
        <p:nvPicPr>
          <p:cNvPr id="4" name="Picture 3">
            <a:extLst>
              <a:ext uri="{FF2B5EF4-FFF2-40B4-BE49-F238E27FC236}">
                <a16:creationId xmlns:a16="http://schemas.microsoft.com/office/drawing/2014/main" id="{2FDB2440-FB71-9541-9516-9F6DA89C5407}"/>
              </a:ext>
            </a:extLst>
          </p:cNvPr>
          <p:cNvPicPr>
            <a:picLocks noChangeAspect="1"/>
          </p:cNvPicPr>
          <p:nvPr/>
        </p:nvPicPr>
        <p:blipFill>
          <a:blip r:embed="rId2"/>
          <a:stretch>
            <a:fillRect/>
          </a:stretch>
        </p:blipFill>
        <p:spPr>
          <a:xfrm>
            <a:off x="842481" y="320679"/>
            <a:ext cx="7860634" cy="6118853"/>
          </a:xfrm>
          <a:prstGeom prst="rect">
            <a:avLst/>
          </a:prstGeom>
        </p:spPr>
      </p:pic>
    </p:spTree>
    <p:extLst>
      <p:ext uri="{BB962C8B-B14F-4D97-AF65-F5344CB8AC3E}">
        <p14:creationId xmlns:p14="http://schemas.microsoft.com/office/powerpoint/2010/main" val="3707260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33C4D1F6-022C-417B-A634-5B940FDC17DD}" type="slidenum">
              <a:rPr/>
              <a:pPr/>
              <a:t>24</a:t>
            </a:fld>
            <a:endParaRPr lang="fr-ca"/>
          </a:p>
        </p:txBody>
      </p:sp>
      <p:pic>
        <p:nvPicPr>
          <p:cNvPr id="2" name="Picture 1">
            <a:extLst>
              <a:ext uri="{FF2B5EF4-FFF2-40B4-BE49-F238E27FC236}">
                <a16:creationId xmlns:a16="http://schemas.microsoft.com/office/drawing/2014/main" id="{EA14E1FC-5546-2391-C464-DFAA055F8D08}"/>
              </a:ext>
            </a:extLst>
          </p:cNvPr>
          <p:cNvPicPr>
            <a:picLocks noChangeAspect="1"/>
          </p:cNvPicPr>
          <p:nvPr/>
        </p:nvPicPr>
        <p:blipFill rotWithShape="1">
          <a:blip r:embed="rId3"/>
          <a:srcRect l="5189"/>
          <a:stretch/>
        </p:blipFill>
        <p:spPr>
          <a:xfrm>
            <a:off x="698642" y="685803"/>
            <a:ext cx="8768793" cy="5632803"/>
          </a:xfrm>
          <a:prstGeom prst="rect">
            <a:avLst/>
          </a:prstGeom>
        </p:spPr>
      </p:pic>
    </p:spTree>
    <p:extLst>
      <p:ext uri="{BB962C8B-B14F-4D97-AF65-F5344CB8AC3E}">
        <p14:creationId xmlns:p14="http://schemas.microsoft.com/office/powerpoint/2010/main" val="8039139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normAutofit fontScale="77500" lnSpcReduction="20000"/>
          </a:bodyPr>
          <a:lstStyle/>
          <a:p>
            <a:pPr algn="l" rtl="0"/>
            <a:r>
              <a:rPr lang="fr-ca" b="0" i="0" u="none" baseline="0" dirty="0"/>
              <a:t>Les investissements du gouvernement fédéral, qui étaient les plus importants, représentaient également la plus grande partie des investissements effectués sous forme de subventions de fonctionnement, de bourses de carrière, de bourses de stagiaire et de subventions de soutien connexes. </a:t>
            </a:r>
          </a:p>
          <a:p>
            <a:pPr algn="l" rtl="0"/>
            <a:r>
              <a:rPr lang="fr-ca" b="0" i="0" u="none" baseline="0" dirty="0"/>
              <a:t>L</a:t>
            </a:r>
            <a:r>
              <a:rPr lang="fr-CA" b="0" i="0" u="none" baseline="0" dirty="0"/>
              <a:t>’</a:t>
            </a:r>
            <a:r>
              <a:rPr lang="fr-ca" b="0" i="0" u="none" baseline="0" dirty="0"/>
              <a:t>appui à la recherche a </a:t>
            </a:r>
            <a:r>
              <a:rPr lang="fr-ca" dirty="0"/>
              <a:t>continué d</a:t>
            </a:r>
            <a:r>
              <a:rPr lang="fr-CA" dirty="0"/>
              <a:t>’</a:t>
            </a:r>
            <a:r>
              <a:rPr lang="fr-ca" dirty="0"/>
              <a:t>occuper une petite place dans l</a:t>
            </a:r>
            <a:r>
              <a:rPr lang="fr-CA" dirty="0"/>
              <a:t>’</a:t>
            </a:r>
            <a:r>
              <a:rPr lang="fr-ca" dirty="0"/>
              <a:t>ensemble des mécanismes de financement, représentant 0,6 million de dollars en 2021.</a:t>
            </a:r>
          </a:p>
          <a:p>
            <a:r>
              <a:rPr lang="fr-FR" dirty="0"/>
              <a:t>Les subventions de fonctionnement nationales (sans restrictions régionales) accordées aux chercheurs représentaient 42 % des investissements de 2017 à 2021 (681 millions de dollars), soit une augmentation de 116 millions de dollars par rapport à la période quinquennale précédente.</a:t>
            </a:r>
          </a:p>
          <a:p>
            <a:r>
              <a:rPr lang="fr-ca" dirty="0"/>
              <a:t>Les chercheurs principaux désignés travaillant en Ontario, la plus grande province du Canada, ont reçu 47 % du total des investissements sous forme de subventions de fonctionnement en 2021.</a:t>
            </a:r>
          </a:p>
          <a:p>
            <a:endParaRPr lang="fr-ca" dirty="0"/>
          </a:p>
          <a:p>
            <a:endParaRPr lang="fr-ca" dirty="0"/>
          </a:p>
        </p:txBody>
      </p:sp>
      <p:sp>
        <p:nvSpPr>
          <p:cNvPr id="26626" name="Rectangle 2"/>
          <p:cNvSpPr>
            <a:spLocks noGrp="1" noChangeArrowheads="1"/>
          </p:cNvSpPr>
          <p:nvPr>
            <p:ph type="title"/>
          </p:nvPr>
        </p:nvSpPr>
        <p:spPr/>
        <p:txBody>
          <a:bodyPr>
            <a:normAutofit fontScale="90000"/>
          </a:bodyPr>
          <a:lstStyle/>
          <a:p>
            <a:pPr algn="l" rtl="0"/>
            <a:r>
              <a:rPr lang="fr-ca" b="0" i="0" u="none" baseline="0" dirty="0"/>
              <a:t>D1. Mécanismes de financement – Points saillants</a:t>
            </a:r>
          </a:p>
        </p:txBody>
      </p:sp>
      <p:sp>
        <p:nvSpPr>
          <p:cNvPr id="26628"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25</a:t>
            </a:fld>
            <a:endParaRPr lang="fr-ca"/>
          </a:p>
        </p:txBody>
      </p:sp>
    </p:spTree>
    <p:extLst>
      <p:ext uri="{BB962C8B-B14F-4D97-AF65-F5344CB8AC3E}">
        <p14:creationId xmlns:p14="http://schemas.microsoft.com/office/powerpoint/2010/main" val="7389300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normAutofit fontScale="62500" lnSpcReduction="20000"/>
          </a:bodyPr>
          <a:lstStyle/>
          <a:p>
            <a:pPr algn="l" rtl="0"/>
            <a:r>
              <a:rPr lang="fr-ca" b="0" i="0" u="none" baseline="0" dirty="0"/>
              <a:t>En 2021, 21,4 millions de dollars ont été investis sous </a:t>
            </a:r>
            <a:r>
              <a:rPr lang="fr-ca" sz="2900" dirty="0"/>
              <a:t>forme de bourses de stagiaire, à tous les niveaux —</a:t>
            </a:r>
            <a:r>
              <a:rPr lang="fr-CA" sz="2900" dirty="0"/>
              <a:t> </a:t>
            </a:r>
            <a:r>
              <a:rPr lang="fr-ca" sz="2900" dirty="0"/>
              <a:t>du premier cycle au postdoctorat.</a:t>
            </a:r>
          </a:p>
          <a:p>
            <a:pPr algn="l" rtl="0"/>
            <a:r>
              <a:rPr lang="fr-ca" sz="2900" dirty="0"/>
              <a:t>Les investissements sous forme de bourses de stagiaire d</a:t>
            </a:r>
            <a:r>
              <a:rPr lang="fr-ca" b="0" i="0" u="none" baseline="0" dirty="0"/>
              <a:t>ans la recherche sur la biologie ont accusé la même tendance à la baisse que les subventions de fonctionnement pour les trois </a:t>
            </a:r>
            <a:r>
              <a:rPr lang="fr-FR" b="0" i="0" u="none" baseline="0" dirty="0"/>
              <a:t>périodes</a:t>
            </a:r>
            <a:r>
              <a:rPr lang="fr-ca" b="0" i="0" u="none" baseline="0" dirty="0"/>
              <a:t> mises en lumière dans ce rapport. Pour l</a:t>
            </a:r>
            <a:r>
              <a:rPr lang="fr-CA" b="0" i="0" u="none" baseline="0" dirty="0"/>
              <a:t>’</a:t>
            </a:r>
            <a:r>
              <a:rPr lang="fr-ca" b="0" i="0" u="none" baseline="0" dirty="0"/>
              <a:t>ensemble des trois </a:t>
            </a:r>
            <a:r>
              <a:rPr lang="fr-FR" b="0" i="0" u="none" baseline="0" dirty="0"/>
              <a:t>périodes</a:t>
            </a:r>
            <a:r>
              <a:rPr lang="fr-ca" b="0" i="0" u="none" baseline="0" dirty="0"/>
              <a:t>, une part proportionnellement plus importante des investissements sous forme de bourses de stagiaire était axée sur la recherche sur la lutte contre le cancer, la survie et l</a:t>
            </a:r>
            <a:r>
              <a:rPr lang="fr-CA" b="0" i="0" u="none" baseline="0" dirty="0"/>
              <a:t>’analyse de</a:t>
            </a:r>
            <a:r>
              <a:rPr lang="fr-ca" b="0" i="0" u="none" baseline="0" dirty="0"/>
              <a:t> résultats.</a:t>
            </a:r>
          </a:p>
          <a:p>
            <a:pPr algn="l" rtl="0"/>
            <a:r>
              <a:rPr lang="fr-FR" b="0" i="0" u="none" baseline="0" dirty="0"/>
              <a:t>L'investissement dans les bourses de carrière était cumulativement au niveau le plus bas (215 millions de dollars) au cours de la période 2017-2021, bien qu'il y ait eu une augmentation des investissements dans le cadre du programme des chaires de recherche du Canada.</a:t>
            </a:r>
          </a:p>
          <a:p>
            <a:pPr algn="l" rtl="0"/>
            <a:r>
              <a:rPr lang="fr-FR" b="0" i="0" u="none" baseline="0" dirty="0"/>
              <a:t>L'investissement cumulatif en équipements/infrastructures a augmenté de 34 M$ au cours de la période 2017-2021 par rapport à la période 2012-2016.</a:t>
            </a:r>
          </a:p>
          <a:p>
            <a:pPr algn="l" rtl="0"/>
            <a:r>
              <a:rPr lang="fr-ca" b="0" i="0" u="none" baseline="0" dirty="0"/>
              <a:t>Le soutien administratif qui, pour les besoins du rapport, était une estimation du volet cancer du Fonds de soutien à la recherche (FSR) du gouvernement fédéral, </a:t>
            </a:r>
            <a:r>
              <a:rPr lang="fr-CA" b="0" i="0" u="none" baseline="0" dirty="0"/>
              <a:t>a </a:t>
            </a:r>
            <a:r>
              <a:rPr lang="fr-ca" b="0" i="0" u="none" baseline="0" dirty="0"/>
              <a:t>ét</a:t>
            </a:r>
            <a:r>
              <a:rPr lang="fr-CA" b="0" i="0" u="none" baseline="0" dirty="0"/>
              <a:t>é</a:t>
            </a:r>
            <a:r>
              <a:rPr lang="fr-ca" b="0" i="0" u="none" baseline="0" dirty="0"/>
              <a:t> évalué à 34,8 millions de dollars en 2021. Le FSR aide les établissements postsecondaires canadiens à assumer les coûts associés à la gestion de leurs activités de recherche.</a:t>
            </a:r>
            <a:endParaRPr lang="fr-ca" dirty="0"/>
          </a:p>
        </p:txBody>
      </p:sp>
      <p:sp>
        <p:nvSpPr>
          <p:cNvPr id="26626" name="Rectangle 2"/>
          <p:cNvSpPr>
            <a:spLocks noGrp="1" noChangeArrowheads="1"/>
          </p:cNvSpPr>
          <p:nvPr>
            <p:ph type="title"/>
          </p:nvPr>
        </p:nvSpPr>
        <p:spPr/>
        <p:txBody>
          <a:bodyPr>
            <a:normAutofit fontScale="90000"/>
          </a:bodyPr>
          <a:lstStyle/>
          <a:p>
            <a:pPr algn="l" rtl="0"/>
            <a:r>
              <a:rPr lang="fr-ca" b="0" i="0" u="none" baseline="0" dirty="0"/>
              <a:t>D2. Mécanismes de financement – Points saillants</a:t>
            </a:r>
          </a:p>
        </p:txBody>
      </p:sp>
      <p:sp>
        <p:nvSpPr>
          <p:cNvPr id="26628"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26</a:t>
            </a:fld>
            <a:endParaRPr lang="fr-ca"/>
          </a:p>
        </p:txBody>
      </p:sp>
    </p:spTree>
    <p:extLst>
      <p:ext uri="{BB962C8B-B14F-4D97-AF65-F5344CB8AC3E}">
        <p14:creationId xmlns:p14="http://schemas.microsoft.com/office/powerpoint/2010/main" val="376124808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4FB4AFB9-71D6-417F-95A3-E5BE1110CB68}" type="slidenum">
              <a:rPr/>
              <a:pPr/>
              <a:t>27</a:t>
            </a:fld>
            <a:endParaRPr lang="fr-ca"/>
          </a:p>
        </p:txBody>
      </p:sp>
      <p:pic>
        <p:nvPicPr>
          <p:cNvPr id="2" name="Picture 1">
            <a:extLst>
              <a:ext uri="{FF2B5EF4-FFF2-40B4-BE49-F238E27FC236}">
                <a16:creationId xmlns:a16="http://schemas.microsoft.com/office/drawing/2014/main" id="{94250226-4EC3-25B7-D9C0-40663B3B981C}"/>
              </a:ext>
            </a:extLst>
          </p:cNvPr>
          <p:cNvPicPr>
            <a:picLocks noChangeAspect="1"/>
          </p:cNvPicPr>
          <p:nvPr/>
        </p:nvPicPr>
        <p:blipFill>
          <a:blip r:embed="rId3"/>
          <a:stretch>
            <a:fillRect/>
          </a:stretch>
        </p:blipFill>
        <p:spPr>
          <a:xfrm>
            <a:off x="790003" y="503241"/>
            <a:ext cx="8994019" cy="5835914"/>
          </a:xfrm>
          <a:prstGeom prst="rect">
            <a:avLst/>
          </a:prstGeom>
        </p:spPr>
      </p:pic>
    </p:spTree>
    <p:extLst>
      <p:ext uri="{BB962C8B-B14F-4D97-AF65-F5344CB8AC3E}">
        <p14:creationId xmlns:p14="http://schemas.microsoft.com/office/powerpoint/2010/main" val="213687398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752525A4-BE5E-46CD-8A0B-7AEFD8E42FA9}" type="slidenum">
              <a:rPr/>
              <a:pPr/>
              <a:t>28</a:t>
            </a:fld>
            <a:endParaRPr lang="fr-ca"/>
          </a:p>
        </p:txBody>
      </p:sp>
      <p:pic>
        <p:nvPicPr>
          <p:cNvPr id="2" name="Picture 1">
            <a:extLst>
              <a:ext uri="{FF2B5EF4-FFF2-40B4-BE49-F238E27FC236}">
                <a16:creationId xmlns:a16="http://schemas.microsoft.com/office/drawing/2014/main" id="{4B21BDDE-BD5F-0AFE-A910-B5C18DF7CBB0}"/>
              </a:ext>
            </a:extLst>
          </p:cNvPr>
          <p:cNvPicPr>
            <a:picLocks noChangeAspect="1"/>
          </p:cNvPicPr>
          <p:nvPr/>
        </p:nvPicPr>
        <p:blipFill>
          <a:blip r:embed="rId3"/>
          <a:stretch>
            <a:fillRect/>
          </a:stretch>
        </p:blipFill>
        <p:spPr>
          <a:xfrm>
            <a:off x="772987" y="320678"/>
            <a:ext cx="7672370" cy="6089761"/>
          </a:xfrm>
          <a:prstGeom prst="rect">
            <a:avLst/>
          </a:prstGeom>
        </p:spPr>
      </p:pic>
    </p:spTree>
    <p:extLst>
      <p:ext uri="{BB962C8B-B14F-4D97-AF65-F5344CB8AC3E}">
        <p14:creationId xmlns:p14="http://schemas.microsoft.com/office/powerpoint/2010/main" val="18021241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4D420E0D-5CD8-4FB9-829E-5925C20EC648}" type="slidenum">
              <a:rPr/>
              <a:pPr/>
              <a:t>29</a:t>
            </a:fld>
            <a:endParaRPr lang="fr-ca"/>
          </a:p>
        </p:txBody>
      </p:sp>
      <p:pic>
        <p:nvPicPr>
          <p:cNvPr id="2" name="Picture 1">
            <a:extLst>
              <a:ext uri="{FF2B5EF4-FFF2-40B4-BE49-F238E27FC236}">
                <a16:creationId xmlns:a16="http://schemas.microsoft.com/office/drawing/2014/main" id="{D3F3E5D0-4362-5893-B99C-8026CDF66689}"/>
              </a:ext>
            </a:extLst>
          </p:cNvPr>
          <p:cNvPicPr>
            <a:picLocks noChangeAspect="1"/>
          </p:cNvPicPr>
          <p:nvPr/>
        </p:nvPicPr>
        <p:blipFill>
          <a:blip r:embed="rId2"/>
          <a:stretch>
            <a:fillRect/>
          </a:stretch>
        </p:blipFill>
        <p:spPr>
          <a:xfrm>
            <a:off x="804273" y="685804"/>
            <a:ext cx="10436834" cy="5334852"/>
          </a:xfrm>
          <a:prstGeom prst="rect">
            <a:avLst/>
          </a:prstGeom>
        </p:spPr>
      </p:pic>
    </p:spTree>
    <p:extLst>
      <p:ext uri="{BB962C8B-B14F-4D97-AF65-F5344CB8AC3E}">
        <p14:creationId xmlns:p14="http://schemas.microsoft.com/office/powerpoint/2010/main" val="81982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55000" lnSpcReduction="20000"/>
          </a:bodyPr>
          <a:lstStyle/>
          <a:p>
            <a:pPr algn="l" rtl="0"/>
            <a:r>
              <a:rPr lang="fr-ca" b="0" i="0" u="none" baseline="0" dirty="0"/>
              <a:t>L</a:t>
            </a:r>
            <a:r>
              <a:rPr lang="fr-CA" b="0" i="0" u="none" baseline="0" dirty="0"/>
              <a:t>’</a:t>
            </a:r>
            <a:r>
              <a:rPr lang="fr-ca" b="0" i="0" u="none" baseline="0" dirty="0"/>
              <a:t>ACRC est </a:t>
            </a:r>
            <a:r>
              <a:rPr lang="fr-ca" sz="2700" dirty="0"/>
              <a:t>un regroupement d</a:t>
            </a:r>
            <a:r>
              <a:rPr lang="fr-CA" sz="2700" dirty="0"/>
              <a:t>’</a:t>
            </a:r>
            <a:r>
              <a:rPr lang="fr-ca" sz="2700" dirty="0"/>
              <a:t>organisations qui, ensemble, financent la majeure partie des recherches sur le cancer au Canada. Ces recherches permettront d</a:t>
            </a:r>
            <a:r>
              <a:rPr lang="fr-CA" sz="2700" dirty="0"/>
              <a:t>’</a:t>
            </a:r>
            <a:r>
              <a:rPr lang="fr-ca" sz="2700" dirty="0"/>
              <a:t>améliorer la prévention, le diagnostic et le traitement du cancer</a:t>
            </a:r>
            <a:r>
              <a:rPr lang="fr-CA" sz="2700" dirty="0"/>
              <a:t>,</a:t>
            </a:r>
            <a:r>
              <a:rPr lang="fr-ca" sz="2700" dirty="0"/>
              <a:t> et d</a:t>
            </a:r>
            <a:r>
              <a:rPr lang="fr-CA" sz="2700" dirty="0"/>
              <a:t>’</a:t>
            </a:r>
            <a:r>
              <a:rPr lang="fr-ca" sz="2700" dirty="0"/>
              <a:t>augmenter les chances de survie des patients. </a:t>
            </a:r>
          </a:p>
          <a:p>
            <a:pPr algn="l" rtl="0"/>
            <a:r>
              <a:rPr lang="fr-ca" sz="2700" dirty="0"/>
              <a:t>L</a:t>
            </a:r>
            <a:r>
              <a:rPr lang="fr-CA" sz="2700" dirty="0"/>
              <a:t>’</a:t>
            </a:r>
            <a:r>
              <a:rPr lang="fr-ca" sz="2700" dirty="0"/>
              <a:t>Alliance est composée d</a:t>
            </a:r>
            <a:r>
              <a:rPr lang="fr-CA" sz="2700" dirty="0"/>
              <a:t>’</a:t>
            </a:r>
            <a:r>
              <a:rPr lang="fr-ca" sz="2700" dirty="0"/>
              <a:t>agences et de programmes fédéraux de financement de la recherche, d</a:t>
            </a:r>
            <a:r>
              <a:rPr lang="fr-CA" sz="2700" dirty="0"/>
              <a:t>’</a:t>
            </a:r>
            <a:r>
              <a:rPr lang="fr-ca" sz="2700" dirty="0"/>
              <a:t>organismes provinciaux de recherche sur le cancer, d</a:t>
            </a:r>
            <a:r>
              <a:rPr lang="fr-CA" sz="2700" dirty="0"/>
              <a:t>’</a:t>
            </a:r>
            <a:r>
              <a:rPr lang="fr-ca" sz="2700" dirty="0"/>
              <a:t>organismes provinciaux de traitement du cancer, d</a:t>
            </a:r>
            <a:r>
              <a:rPr lang="fr-CA" sz="2700" dirty="0"/>
              <a:t>’</a:t>
            </a:r>
            <a:r>
              <a:rPr lang="fr-ca" sz="2700" dirty="0"/>
              <a:t>organismes de bienfaisance et d</a:t>
            </a:r>
            <a:r>
              <a:rPr lang="fr-CA" sz="2700" dirty="0"/>
              <a:t>’</a:t>
            </a:r>
            <a:r>
              <a:rPr lang="fr-ca" sz="2700" dirty="0"/>
              <a:t>autres associations bénévoles</a:t>
            </a:r>
            <a:r>
              <a:rPr lang="fr-ca" b="0" i="0" u="none" baseline="0" dirty="0"/>
              <a:t>. </a:t>
            </a:r>
          </a:p>
          <a:p>
            <a:pPr algn="l" rtl="0"/>
            <a:r>
              <a:rPr lang="fr-ca" b="0" i="0" u="none" baseline="0" dirty="0"/>
              <a:t>Les membres de l</a:t>
            </a:r>
            <a:r>
              <a:rPr lang="fr-CA" b="0" i="0" u="none" baseline="0" dirty="0"/>
              <a:t>’</a:t>
            </a:r>
            <a:r>
              <a:rPr lang="fr-ca" b="0" i="0" u="none" baseline="0" dirty="0"/>
              <a:t>Alliance sont mus par la conviction que les organismes canadiens de financement de la recherche sur le cancer peuvent, ensemble et grâce à une collaboration efficace, maximiser les efforts de lutte contre cette maladie et accélérer la découverte de traitements pour le bénéfice des Canadiens touchés par le cancer.</a:t>
            </a:r>
          </a:p>
          <a:p>
            <a:pPr algn="l" rtl="0"/>
            <a:r>
              <a:rPr lang="fr-ca" b="0" i="0" u="none" baseline="0" dirty="0"/>
              <a:t>Le bureau administratif de l</a:t>
            </a:r>
            <a:r>
              <a:rPr lang="fr-CA" b="0" i="0" u="none" baseline="0" dirty="0"/>
              <a:t>’</a:t>
            </a:r>
            <a:r>
              <a:rPr lang="fr-ca" b="0" i="0" u="none" baseline="0" dirty="0"/>
              <a:t>Alliance est soutenu par le Partenariat canadien contre le cancer, qui a reçu un financement de Santé Canada pour collaborer avec la communauté canadienne de la lutte contre le cancer en vue de mettre en œuvre la Stratégie canadienne de lutte contre le cancer, afin de réduire l</a:t>
            </a:r>
            <a:r>
              <a:rPr lang="fr-CA" b="0" i="0" u="none" baseline="0" dirty="0"/>
              <a:t>’</a:t>
            </a:r>
            <a:r>
              <a:rPr lang="fr-ca" b="0" i="0" u="none" baseline="0" dirty="0"/>
              <a:t>incidence du cancer, de faire diminuer la probabilité de décès dus au cancer au sein de la population canadienne et d</a:t>
            </a:r>
            <a:r>
              <a:rPr lang="fr-CA" b="0" i="0" u="none" baseline="0" dirty="0"/>
              <a:t>’</a:t>
            </a:r>
            <a:r>
              <a:rPr lang="fr-ca" b="0" i="0" u="none" baseline="0" dirty="0"/>
              <a:t>améliorer la qualité de vie des personnes touchées par la maladie. Le Partenariat s</a:t>
            </a:r>
            <a:r>
              <a:rPr lang="fr-CA" b="0" i="0" u="none" baseline="0" dirty="0"/>
              <a:t>’</a:t>
            </a:r>
            <a:r>
              <a:rPr lang="fr-ca" b="0" i="0" u="none" baseline="0" dirty="0"/>
              <a:t>engage à améliorer le milieu de la recherche sur le cancer au Canada grâce à son soutien de l</a:t>
            </a:r>
            <a:r>
              <a:rPr lang="fr-CA" b="0" i="0" u="none" baseline="0" dirty="0"/>
              <a:t>’</a:t>
            </a:r>
            <a:r>
              <a:rPr lang="fr-ca" b="0" i="0" u="none" baseline="0" dirty="0"/>
              <a:t>ACRC et du rôle de celle-ci en matière de coordination du système de financement de la recherche sur le cancer. En tant que membre et bailleur de fonds de l</a:t>
            </a:r>
            <a:r>
              <a:rPr lang="fr-CA" b="0" i="0" u="none" baseline="0" dirty="0"/>
              <a:t>’</a:t>
            </a:r>
            <a:r>
              <a:rPr lang="fr-ca" b="0" i="0" u="none" baseline="0" dirty="0"/>
              <a:t>ACRC, le Partenariat collabore avec les autres organisations membres pour mettre en œuvre la stratégie de recherche sur le cancer au Canada. </a:t>
            </a:r>
          </a:p>
        </p:txBody>
      </p:sp>
      <p:sp>
        <p:nvSpPr>
          <p:cNvPr id="4" name="Title 3">
            <a:extLst>
              <a:ext uri="{FF2B5EF4-FFF2-40B4-BE49-F238E27FC236}">
                <a16:creationId xmlns:a16="http://schemas.microsoft.com/office/drawing/2014/main" id="{C272C62F-BDF6-4391-944E-0ABA0AE51999}"/>
              </a:ext>
            </a:extLst>
          </p:cNvPr>
          <p:cNvSpPr>
            <a:spLocks noGrp="1"/>
          </p:cNvSpPr>
          <p:nvPr>
            <p:ph type="title"/>
          </p:nvPr>
        </p:nvSpPr>
        <p:spPr/>
        <p:txBody>
          <a:bodyPr/>
          <a:lstStyle/>
          <a:p>
            <a:pPr algn="l" rtl="0"/>
            <a:r>
              <a:rPr lang="fr-ca" b="0" i="0" u="none" baseline="0"/>
              <a:t>Introduction</a:t>
            </a:r>
          </a:p>
        </p:txBody>
      </p:sp>
      <p:sp>
        <p:nvSpPr>
          <p:cNvPr id="10243"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3</a:t>
            </a:fld>
            <a:endParaRPr lang="fr-ca"/>
          </a:p>
        </p:txBody>
      </p:sp>
    </p:spTree>
    <p:extLst>
      <p:ext uri="{BB962C8B-B14F-4D97-AF65-F5344CB8AC3E}">
        <p14:creationId xmlns:p14="http://schemas.microsoft.com/office/powerpoint/2010/main" val="21780743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4D420E0D-5CD8-4FB9-829E-5925C20EC648}" type="slidenum">
              <a:rPr/>
              <a:pPr/>
              <a:t>30</a:t>
            </a:fld>
            <a:endParaRPr lang="fr-ca"/>
          </a:p>
        </p:txBody>
      </p:sp>
      <p:pic>
        <p:nvPicPr>
          <p:cNvPr id="2" name="Picture 1">
            <a:extLst>
              <a:ext uri="{FF2B5EF4-FFF2-40B4-BE49-F238E27FC236}">
                <a16:creationId xmlns:a16="http://schemas.microsoft.com/office/drawing/2014/main" id="{37304A5B-DC74-A719-5D97-B44FCBE28ECC}"/>
              </a:ext>
            </a:extLst>
          </p:cNvPr>
          <p:cNvPicPr>
            <a:picLocks noChangeAspect="1"/>
          </p:cNvPicPr>
          <p:nvPr/>
        </p:nvPicPr>
        <p:blipFill>
          <a:blip r:embed="rId2"/>
          <a:stretch>
            <a:fillRect/>
          </a:stretch>
        </p:blipFill>
        <p:spPr>
          <a:xfrm>
            <a:off x="2422525" y="444500"/>
            <a:ext cx="7346950" cy="5969000"/>
          </a:xfrm>
          <a:prstGeom prst="rect">
            <a:avLst/>
          </a:prstGeom>
        </p:spPr>
      </p:pic>
    </p:spTree>
    <p:extLst>
      <p:ext uri="{BB962C8B-B14F-4D97-AF65-F5344CB8AC3E}">
        <p14:creationId xmlns:p14="http://schemas.microsoft.com/office/powerpoint/2010/main" val="1412205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9053437A-7F17-4D8F-AFD7-4A98811AF339}" type="slidenum">
              <a:rPr/>
              <a:pPr/>
              <a:t>31</a:t>
            </a:fld>
            <a:endParaRPr lang="fr-ca"/>
          </a:p>
        </p:txBody>
      </p:sp>
      <p:graphicFrame>
        <p:nvGraphicFramePr>
          <p:cNvPr id="52457" name="Group 233"/>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2006 Investment</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a"/>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TYPE OF AWARD</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 Weighted at 100%</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Career/salary</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$18,718,461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339</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306</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Establishment</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$987,565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1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$11,574,000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2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$5,383,083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Other chair</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$844,425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2</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TOTAL</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$37,507,534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594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427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2456" name="Group 232"/>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2006 Investment</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a"/>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TYPE OF AWARD</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 Weighted at 100%</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Career/salary</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$18,718,461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339</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306</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Establishment</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$987,565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1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$11,574,000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2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$5,383,083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Other chair</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$844,425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2</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TOTAL</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$37,507,534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594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427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2455" name="Group 231"/>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2006 Investment</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a"/>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TYPE OF AWARD</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 Weighted at 100%</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Career/salary</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$18,718,461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339</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306</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Establishment</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$987,565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1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$11,574,000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2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$5,383,083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Other chair</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$844,425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2</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TOTAL</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$37,507,534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594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427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4973" name="Control 5"/>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fr-ca"/>
          </a:p>
        </p:txBody>
      </p:sp>
      <p:sp>
        <p:nvSpPr>
          <p:cNvPr id="34974" name="Control 61"/>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fr-ca"/>
          </a:p>
        </p:txBody>
      </p:sp>
      <p:sp>
        <p:nvSpPr>
          <p:cNvPr id="34975" name="Control 117"/>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fr-ca"/>
          </a:p>
        </p:txBody>
      </p:sp>
      <p:pic>
        <p:nvPicPr>
          <p:cNvPr id="2" name="Picture 1">
            <a:extLst>
              <a:ext uri="{FF2B5EF4-FFF2-40B4-BE49-F238E27FC236}">
                <a16:creationId xmlns:a16="http://schemas.microsoft.com/office/drawing/2014/main" id="{84CC78B0-2DEF-08F9-CF82-0277AD7ED286}"/>
              </a:ext>
            </a:extLst>
          </p:cNvPr>
          <p:cNvPicPr>
            <a:picLocks noChangeAspect="1"/>
          </p:cNvPicPr>
          <p:nvPr/>
        </p:nvPicPr>
        <p:blipFill>
          <a:blip r:embed="rId3"/>
          <a:stretch>
            <a:fillRect/>
          </a:stretch>
        </p:blipFill>
        <p:spPr>
          <a:xfrm>
            <a:off x="739597" y="685804"/>
            <a:ext cx="10524660" cy="5396497"/>
          </a:xfrm>
          <a:prstGeom prst="rect">
            <a:avLst/>
          </a:prstGeom>
        </p:spPr>
      </p:pic>
    </p:spTree>
    <p:extLst>
      <p:ext uri="{BB962C8B-B14F-4D97-AF65-F5344CB8AC3E}">
        <p14:creationId xmlns:p14="http://schemas.microsoft.com/office/powerpoint/2010/main" val="55392242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lgn="r" rtl="0">
              <a:defRPr/>
            </a:pPr>
            <a:fld id="{CEC0135C-C6E0-442A-9514-5C42A74DE569}" type="slidenum">
              <a:rPr/>
              <a:pPr>
                <a:defRPr/>
              </a:pPr>
              <a:t>32</a:t>
            </a:fld>
            <a:endParaRPr lang="fr-ca"/>
          </a:p>
        </p:txBody>
      </p:sp>
      <p:pic>
        <p:nvPicPr>
          <p:cNvPr id="2" name="Picture 1">
            <a:extLst>
              <a:ext uri="{FF2B5EF4-FFF2-40B4-BE49-F238E27FC236}">
                <a16:creationId xmlns:a16="http://schemas.microsoft.com/office/drawing/2014/main" id="{0ED00FE3-F61D-312F-C139-D01A34A559BF}"/>
              </a:ext>
            </a:extLst>
          </p:cNvPr>
          <p:cNvPicPr>
            <a:picLocks noChangeAspect="1"/>
          </p:cNvPicPr>
          <p:nvPr/>
        </p:nvPicPr>
        <p:blipFill>
          <a:blip r:embed="rId2"/>
          <a:stretch>
            <a:fillRect/>
          </a:stretch>
        </p:blipFill>
        <p:spPr>
          <a:xfrm>
            <a:off x="789992" y="607461"/>
            <a:ext cx="10612015" cy="5643077"/>
          </a:xfrm>
          <a:prstGeom prst="rect">
            <a:avLst/>
          </a:prstGeom>
        </p:spPr>
      </p:pic>
    </p:spTree>
    <p:extLst>
      <p:ext uri="{BB962C8B-B14F-4D97-AF65-F5344CB8AC3E}">
        <p14:creationId xmlns:p14="http://schemas.microsoft.com/office/powerpoint/2010/main" val="1807687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8ABFC1CB-6BFF-4D9A-A250-3321885C41E3}" type="slidenum">
              <a:rPr/>
              <a:pPr/>
              <a:t>33</a:t>
            </a:fld>
            <a:endParaRPr lang="fr-ca"/>
          </a:p>
        </p:txBody>
      </p:sp>
      <p:pic>
        <p:nvPicPr>
          <p:cNvPr id="3" name="Picture 2">
            <a:extLst>
              <a:ext uri="{FF2B5EF4-FFF2-40B4-BE49-F238E27FC236}">
                <a16:creationId xmlns:a16="http://schemas.microsoft.com/office/drawing/2014/main" id="{96AD7820-96B8-5198-0FFF-C07D78842E28}"/>
              </a:ext>
            </a:extLst>
          </p:cNvPr>
          <p:cNvPicPr>
            <a:picLocks noChangeAspect="1"/>
          </p:cNvPicPr>
          <p:nvPr/>
        </p:nvPicPr>
        <p:blipFill rotWithShape="1">
          <a:blip r:embed="rId3"/>
          <a:srcRect b="10902"/>
          <a:stretch/>
        </p:blipFill>
        <p:spPr>
          <a:xfrm>
            <a:off x="1755774" y="605890"/>
            <a:ext cx="8884285" cy="5373670"/>
          </a:xfrm>
          <a:prstGeom prst="rect">
            <a:avLst/>
          </a:prstGeom>
        </p:spPr>
      </p:pic>
    </p:spTree>
    <p:extLst>
      <p:ext uri="{BB962C8B-B14F-4D97-AF65-F5344CB8AC3E}">
        <p14:creationId xmlns:p14="http://schemas.microsoft.com/office/powerpoint/2010/main" val="391870963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E9A7B759-B59C-4889-B8C5-68635DFF1B8E}" type="slidenum">
              <a:rPr/>
              <a:pPr/>
              <a:t>34</a:t>
            </a:fld>
            <a:endParaRPr lang="fr-ca"/>
          </a:p>
        </p:txBody>
      </p:sp>
      <p:graphicFrame>
        <p:nvGraphicFramePr>
          <p:cNvPr id="52457" name="Group 233"/>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2006 Investment</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a"/>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TYPE OF AWARD</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 Weighted at 100%</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Career/salary</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$18,718,461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339</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306</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Establishment</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$987,565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1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$11,574,000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2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$5,383,083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Other chair</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$844,425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2</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TOTAL</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$37,507,534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594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427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2456" name="Group 232"/>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2006 Investment</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a"/>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TYPE OF AWARD</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 Weighted at 100%</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Career/salary</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$18,718,461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339</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306</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Establishment</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$987,565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1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$11,574,000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2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$5,383,083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Other chair</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$844,425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2</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TOTAL</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$37,507,534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594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427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2455" name="Group 231"/>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2006 Investment</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ca"/>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 </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TYPE OF AWARD</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a:t>
                      </a:r>
                      <a:endParaRPr kumimoji="0" lang="fr-ca"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Number of </a:t>
                      </a:r>
                      <a:endParaRPr kumimoji="0" lang="fr-ca"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Projects Weighted at 100%</a:t>
                      </a:r>
                      <a:endParaRPr kumimoji="0" lang="fr-ca"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Career/salary</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$18,718,461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339</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306</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Establishment</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$987,565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1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$11,574,000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31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Tier 2 CRC</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$5,383,083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111</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43</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Other chair</a:t>
                      </a:r>
                      <a:endParaRPr kumimoji="0" lang="fr-ca"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$844,425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2</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0" i="0" u="none" strike="noStrike" cap="none" normalizeH="0" baseline="0">
                          <a:ln>
                            <a:noFill/>
                          </a:ln>
                          <a:solidFill>
                            <a:srgbClr val="000000"/>
                          </a:solidFill>
                          <a:effectLst/>
                          <a:latin typeface="Century Gothic" pitchFamily="34" charset="0"/>
                        </a:rPr>
                        <a:t>5</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TOTAL</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$37,507,534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100</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594</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fr-ca" sz="400" b="1" i="0" u="none" strike="noStrike" cap="none" normalizeH="0" baseline="0">
                          <a:ln>
                            <a:noFill/>
                          </a:ln>
                          <a:solidFill>
                            <a:srgbClr val="000000"/>
                          </a:solidFill>
                          <a:effectLst/>
                          <a:latin typeface="Century Gothic" pitchFamily="34" charset="0"/>
                        </a:rPr>
                        <a:t>427</a:t>
                      </a:r>
                      <a:endParaRPr kumimoji="0" lang="fr-ca"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7022" name="Control 5"/>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fr-ca"/>
          </a:p>
        </p:txBody>
      </p:sp>
      <p:sp>
        <p:nvSpPr>
          <p:cNvPr id="37023" name="Control 61"/>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fr-ca"/>
          </a:p>
        </p:txBody>
      </p:sp>
      <p:sp>
        <p:nvSpPr>
          <p:cNvPr id="37024" name="Control 117"/>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fr-ca"/>
          </a:p>
        </p:txBody>
      </p:sp>
      <p:pic>
        <p:nvPicPr>
          <p:cNvPr id="2" name="Picture 1">
            <a:extLst>
              <a:ext uri="{FF2B5EF4-FFF2-40B4-BE49-F238E27FC236}">
                <a16:creationId xmlns:a16="http://schemas.microsoft.com/office/drawing/2014/main" id="{BB14B643-1556-482E-4ACF-F6B5BD6B8661}"/>
              </a:ext>
            </a:extLst>
          </p:cNvPr>
          <p:cNvPicPr>
            <a:picLocks noChangeAspect="1"/>
          </p:cNvPicPr>
          <p:nvPr/>
        </p:nvPicPr>
        <p:blipFill>
          <a:blip r:embed="rId3"/>
          <a:stretch>
            <a:fillRect/>
          </a:stretch>
        </p:blipFill>
        <p:spPr>
          <a:xfrm>
            <a:off x="820093" y="685804"/>
            <a:ext cx="10551813" cy="5581432"/>
          </a:xfrm>
          <a:prstGeom prst="rect">
            <a:avLst/>
          </a:prstGeom>
        </p:spPr>
      </p:pic>
    </p:spTree>
    <p:extLst>
      <p:ext uri="{BB962C8B-B14F-4D97-AF65-F5344CB8AC3E}">
        <p14:creationId xmlns:p14="http://schemas.microsoft.com/office/powerpoint/2010/main" val="300204648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eaLnBrk="0" hangingPunct="0"/>
            <a:fld id="{301C1F1B-6389-4D4C-8B10-A499BE3D3798}" type="slidenum">
              <a:rPr/>
              <a:pPr eaLnBrk="0" hangingPunct="0"/>
              <a:t>35</a:t>
            </a:fld>
            <a:endParaRPr lang="fr-ca" dirty="0"/>
          </a:p>
        </p:txBody>
      </p:sp>
      <p:pic>
        <p:nvPicPr>
          <p:cNvPr id="2" name="Picture 1">
            <a:extLst>
              <a:ext uri="{FF2B5EF4-FFF2-40B4-BE49-F238E27FC236}">
                <a16:creationId xmlns:a16="http://schemas.microsoft.com/office/drawing/2014/main" id="{B23F735B-F9E3-C348-BA8A-45F43FDF33FE}"/>
              </a:ext>
            </a:extLst>
          </p:cNvPr>
          <p:cNvPicPr>
            <a:picLocks noChangeAspect="1"/>
          </p:cNvPicPr>
          <p:nvPr/>
        </p:nvPicPr>
        <p:blipFill>
          <a:blip r:embed="rId2"/>
          <a:stretch>
            <a:fillRect/>
          </a:stretch>
        </p:blipFill>
        <p:spPr>
          <a:xfrm>
            <a:off x="2422525" y="402673"/>
            <a:ext cx="7346950" cy="5873750"/>
          </a:xfrm>
          <a:prstGeom prst="rect">
            <a:avLst/>
          </a:prstGeom>
        </p:spPr>
      </p:pic>
    </p:spTree>
    <p:extLst>
      <p:ext uri="{BB962C8B-B14F-4D97-AF65-F5344CB8AC3E}">
        <p14:creationId xmlns:p14="http://schemas.microsoft.com/office/powerpoint/2010/main" val="269224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4"/>
          <p:cNvSpPr>
            <a:spLocks noGrp="1"/>
          </p:cNvSpPr>
          <p:nvPr>
            <p:ph type="sldNum" sz="quarter" idx="4"/>
          </p:nvPr>
        </p:nvSpPr>
        <p:spPr/>
        <p:txBody>
          <a:bodyPr/>
          <a:lstStyle/>
          <a:p>
            <a:pPr algn="r" rtl="0"/>
            <a:fld id="{47E95426-62A4-49CA-A6C4-5225D5189F90}" type="slidenum">
              <a:rPr/>
              <a:pPr/>
              <a:t>36</a:t>
            </a:fld>
            <a:endParaRPr lang="fr-ca"/>
          </a:p>
        </p:txBody>
      </p:sp>
      <p:pic>
        <p:nvPicPr>
          <p:cNvPr id="2" name="Picture 1">
            <a:extLst>
              <a:ext uri="{FF2B5EF4-FFF2-40B4-BE49-F238E27FC236}">
                <a16:creationId xmlns:a16="http://schemas.microsoft.com/office/drawing/2014/main" id="{8A22E80E-D1E5-D5AC-E4C4-781DBEA48B85}"/>
              </a:ext>
            </a:extLst>
          </p:cNvPr>
          <p:cNvPicPr>
            <a:picLocks noChangeAspect="1"/>
          </p:cNvPicPr>
          <p:nvPr/>
        </p:nvPicPr>
        <p:blipFill>
          <a:blip r:embed="rId2"/>
          <a:stretch>
            <a:fillRect/>
          </a:stretch>
        </p:blipFill>
        <p:spPr>
          <a:xfrm>
            <a:off x="785191" y="685804"/>
            <a:ext cx="10314776" cy="5625544"/>
          </a:xfrm>
          <a:prstGeom prst="rect">
            <a:avLst/>
          </a:prstGeom>
        </p:spPr>
      </p:pic>
    </p:spTree>
    <p:extLst>
      <p:ext uri="{BB962C8B-B14F-4D97-AF65-F5344CB8AC3E}">
        <p14:creationId xmlns:p14="http://schemas.microsoft.com/office/powerpoint/2010/main" val="2693414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algn="r" rtl="0"/>
            <a:fld id="{694D1B25-8B42-4CBE-A522-3C92B1DB2843}" type="slidenum">
              <a:rPr/>
              <a:pPr/>
              <a:t>37</a:t>
            </a:fld>
            <a:endParaRPr lang="fr-ca"/>
          </a:p>
        </p:txBody>
      </p:sp>
      <p:pic>
        <p:nvPicPr>
          <p:cNvPr id="3" name="Picture 2">
            <a:extLst>
              <a:ext uri="{FF2B5EF4-FFF2-40B4-BE49-F238E27FC236}">
                <a16:creationId xmlns:a16="http://schemas.microsoft.com/office/drawing/2014/main" id="{394EBC98-275E-B44E-4918-26AA7210520E}"/>
              </a:ext>
            </a:extLst>
          </p:cNvPr>
          <p:cNvPicPr>
            <a:picLocks noChangeAspect="1"/>
          </p:cNvPicPr>
          <p:nvPr/>
        </p:nvPicPr>
        <p:blipFill>
          <a:blip r:embed="rId3"/>
          <a:stretch>
            <a:fillRect/>
          </a:stretch>
        </p:blipFill>
        <p:spPr>
          <a:xfrm>
            <a:off x="2422525" y="412750"/>
            <a:ext cx="7346950" cy="6032500"/>
          </a:xfrm>
          <a:prstGeom prst="rect">
            <a:avLst/>
          </a:prstGeom>
        </p:spPr>
      </p:pic>
    </p:spTree>
    <p:extLst>
      <p:ext uri="{BB962C8B-B14F-4D97-AF65-F5344CB8AC3E}">
        <p14:creationId xmlns:p14="http://schemas.microsoft.com/office/powerpoint/2010/main" val="89071416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2"/>
          <p:cNvSpPr>
            <a:spLocks noGrp="1"/>
          </p:cNvSpPr>
          <p:nvPr>
            <p:ph type="sldNum" sz="quarter" idx="4"/>
          </p:nvPr>
        </p:nvSpPr>
        <p:spPr/>
        <p:txBody>
          <a:bodyPr/>
          <a:lstStyle/>
          <a:p>
            <a:pPr algn="r" rtl="0"/>
            <a:fld id="{89D015EC-5871-47FC-9906-DF587119F3BF}" type="slidenum">
              <a:rPr/>
              <a:pPr/>
              <a:t>38</a:t>
            </a:fld>
            <a:endParaRPr lang="fr-ca"/>
          </a:p>
        </p:txBody>
      </p:sp>
      <p:pic>
        <p:nvPicPr>
          <p:cNvPr id="2" name="Picture 1">
            <a:extLst>
              <a:ext uri="{FF2B5EF4-FFF2-40B4-BE49-F238E27FC236}">
                <a16:creationId xmlns:a16="http://schemas.microsoft.com/office/drawing/2014/main" id="{8920343F-4959-20B9-CEF6-9B4CCDD5DFCE}"/>
              </a:ext>
            </a:extLst>
          </p:cNvPr>
          <p:cNvPicPr>
            <a:picLocks noChangeAspect="1"/>
          </p:cNvPicPr>
          <p:nvPr/>
        </p:nvPicPr>
        <p:blipFill>
          <a:blip r:embed="rId2"/>
          <a:stretch>
            <a:fillRect/>
          </a:stretch>
        </p:blipFill>
        <p:spPr>
          <a:xfrm>
            <a:off x="2489200" y="596900"/>
            <a:ext cx="7213600" cy="5664200"/>
          </a:xfrm>
          <a:prstGeom prst="rect">
            <a:avLst/>
          </a:prstGeom>
        </p:spPr>
      </p:pic>
    </p:spTree>
    <p:extLst>
      <p:ext uri="{BB962C8B-B14F-4D97-AF65-F5344CB8AC3E}">
        <p14:creationId xmlns:p14="http://schemas.microsoft.com/office/powerpoint/2010/main" val="2067018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745147" y="1639957"/>
            <a:ext cx="11089299" cy="4740977"/>
          </a:xfrm>
        </p:spPr>
        <p:txBody>
          <a:bodyPr>
            <a:noAutofit/>
          </a:bodyPr>
          <a:lstStyle/>
          <a:p>
            <a:pPr algn="l" rtl="0"/>
            <a:r>
              <a:rPr lang="fr-FR" sz="1800" b="0" i="0" u="none" baseline="0" dirty="0"/>
              <a:t>Ce diaporama, des données supplémentaires (Excel) et des tableaux de bord interactifs (Tableau) sont </a:t>
            </a:r>
            <a:r>
              <a:rPr lang="fr-ca" sz="1800" b="0" i="0" u="none" baseline="0" dirty="0"/>
              <a:t>accessibles à l</a:t>
            </a:r>
            <a:r>
              <a:rPr lang="fr-CA" sz="1800" b="0" i="0" u="none" baseline="0" dirty="0"/>
              <a:t>’</a:t>
            </a:r>
            <a:r>
              <a:rPr lang="fr-ca" sz="1800" b="0" i="0" u="none" baseline="0" dirty="0"/>
              <a:t>adresse </a:t>
            </a:r>
            <a:r>
              <a:rPr lang="fr-ca" sz="1800" dirty="0">
                <a:hlinkClick r:id="rId3"/>
              </a:rPr>
              <a:t>http://www.ccra-acrc.ca/fr/</a:t>
            </a:r>
            <a:r>
              <a:rPr lang="fr-ca" sz="1800" b="0" i="0" u="none" baseline="0" dirty="0"/>
              <a:t>. La production de ce rapport a été rendue possible grâce à </a:t>
            </a:r>
            <a:r>
              <a:rPr lang="fr-CA" sz="1800" b="0" i="0" u="none" baseline="0" dirty="0"/>
              <a:t>une</a:t>
            </a:r>
            <a:r>
              <a:rPr lang="fr-ca" sz="1800" b="0" i="0" u="none" baseline="0" dirty="0"/>
              <a:t> collaboration et </a:t>
            </a:r>
            <a:r>
              <a:rPr lang="fr-CA" sz="1800" b="0" i="0" u="none" baseline="0" dirty="0"/>
              <a:t>à </a:t>
            </a:r>
            <a:r>
              <a:rPr lang="fr-ca" sz="1800" b="0" i="0" u="none" baseline="0" dirty="0"/>
              <a:t>u</a:t>
            </a:r>
            <a:r>
              <a:rPr lang="fr-CA" sz="1800" dirty="0"/>
              <a:t>n</a:t>
            </a:r>
            <a:r>
              <a:rPr lang="fr-ca" sz="1800" b="0" i="0" u="none" baseline="0" dirty="0"/>
              <a:t> soutien financier du Partenariat canadien contre le cancer Corporation et de Santé Canada.</a:t>
            </a:r>
          </a:p>
          <a:p>
            <a:r>
              <a:rPr lang="fr-ca" sz="1800" dirty="0"/>
              <a:t>Nous aimerions remercier les nombreu</a:t>
            </a:r>
            <a:r>
              <a:rPr lang="fr-CA" sz="1800" dirty="0"/>
              <a:t>ses</a:t>
            </a:r>
            <a:r>
              <a:rPr lang="fr-ca" sz="1800" dirty="0"/>
              <a:t> organis</a:t>
            </a:r>
            <a:r>
              <a:rPr lang="fr-CA" sz="1800" dirty="0"/>
              <a:t>ations</a:t>
            </a:r>
            <a:r>
              <a:rPr lang="fr-ca" sz="1800" dirty="0"/>
              <a:t> qui ont participé à l</a:t>
            </a:r>
            <a:r>
              <a:rPr lang="fr-CA" sz="1800" dirty="0"/>
              <a:t>’</a:t>
            </a:r>
            <a:r>
              <a:rPr lang="fr-ca" sz="1800" dirty="0"/>
              <a:t>ECRC en fournissant leurs données sur une base annuelle. Sans </a:t>
            </a:r>
            <a:r>
              <a:rPr lang="fr-CA" sz="1800" dirty="0"/>
              <a:t>elles</a:t>
            </a:r>
            <a:r>
              <a:rPr lang="fr-ca" sz="1800" dirty="0"/>
              <a:t>, la réalisation de ce rapport n</a:t>
            </a:r>
            <a:r>
              <a:rPr lang="fr-CA" sz="1800" dirty="0"/>
              <a:t>’</a:t>
            </a:r>
            <a:r>
              <a:rPr lang="fr-ca" sz="1800" dirty="0"/>
              <a:t>aurait pas été possible. </a:t>
            </a:r>
            <a:r>
              <a:rPr lang="fr-FR" sz="1800" dirty="0"/>
              <a:t>Nous </a:t>
            </a:r>
            <a:r>
              <a:rPr lang="fr-ca" sz="1800" dirty="0"/>
              <a:t>remerci</a:t>
            </a:r>
            <a:r>
              <a:rPr lang="fr-CA" sz="1800" dirty="0"/>
              <a:t>ons tout</a:t>
            </a:r>
            <a:r>
              <a:rPr lang="fr-FR" sz="1800" dirty="0"/>
              <a:t> particulièrement le D</a:t>
            </a:r>
            <a:r>
              <a:rPr lang="fr-FR" sz="1800" baseline="30000" dirty="0"/>
              <a:t>r</a:t>
            </a:r>
            <a:r>
              <a:rPr lang="fr-FR" sz="1800" dirty="0"/>
              <a:t> Jim Hudson, qui a fourni de l’aide concernant les codes et un soutien supplémentaire </a:t>
            </a:r>
            <a:r>
              <a:rPr lang="fr-ca" sz="1800" dirty="0"/>
              <a:t>à</a:t>
            </a:r>
            <a:r>
              <a:rPr lang="fr-FR" sz="1800" dirty="0"/>
              <a:t> l’ECRC depuis sa création.</a:t>
            </a:r>
            <a:endParaRPr lang="fr-ca" sz="1800" dirty="0"/>
          </a:p>
          <a:p>
            <a:r>
              <a:rPr lang="fr-ca" sz="1800" b="0" i="0" u="none" baseline="0" dirty="0"/>
              <a:t>L</a:t>
            </a:r>
            <a:r>
              <a:rPr lang="fr-CA" sz="1800" b="0" i="0" u="none" baseline="0" dirty="0"/>
              <a:t>’</a:t>
            </a:r>
            <a:r>
              <a:rPr lang="fr-ca" sz="1800" b="0" i="0" u="none" baseline="0" dirty="0"/>
              <a:t>ACRC est membre de l</a:t>
            </a:r>
            <a:r>
              <a:rPr lang="fr-CA" sz="1800" b="0" i="0" u="none" baseline="0" dirty="0"/>
              <a:t>’</a:t>
            </a:r>
            <a:r>
              <a:rPr lang="fr-ca" sz="1800" b="0" i="0" u="none" baseline="0" dirty="0"/>
              <a:t>International Cancer Research Partnership (ICRP), un regroupement d</a:t>
            </a:r>
            <a:r>
              <a:rPr lang="fr-CA" sz="1800" b="0" i="0" u="none" baseline="0" dirty="0"/>
              <a:t>’</a:t>
            </a:r>
            <a:r>
              <a:rPr lang="fr-ca" sz="1800" b="0" i="0" u="none" baseline="0" dirty="0"/>
              <a:t>organismes finançant la recherche sur le cancer qui ont adopté des normes de classification communes et qui partagent leurs données en matière d</a:t>
            </a:r>
            <a:r>
              <a:rPr lang="fr-CA" sz="1800" b="0" i="0" u="none" baseline="0" dirty="0"/>
              <a:t>’</a:t>
            </a:r>
            <a:r>
              <a:rPr lang="fr-ca" sz="1800" b="0" i="0" u="none" baseline="0" dirty="0"/>
              <a:t>investissement. </a:t>
            </a:r>
          </a:p>
          <a:p>
            <a:pPr algn="l" rtl="0"/>
            <a:r>
              <a:rPr lang="fr-ca" sz="1800" b="0" i="0" u="none" baseline="0" dirty="0"/>
              <a:t>L</a:t>
            </a:r>
            <a:r>
              <a:rPr lang="fr-CA" sz="1800" b="0" i="0" u="none" baseline="0" dirty="0"/>
              <a:t>’</a:t>
            </a:r>
            <a:r>
              <a:rPr lang="fr-ca" sz="1800" b="0" i="0" u="none" baseline="0" dirty="0"/>
              <a:t>ACRC recueille actuellement des renseignements pour son enquête de 2022.</a:t>
            </a:r>
          </a:p>
          <a:p>
            <a:pPr algn="l" rtl="0"/>
            <a:r>
              <a:rPr lang="fr-ca" sz="1800" b="0" i="0" u="none" baseline="0" dirty="0"/>
              <a:t>Pour toute question concernant ce projet, veuillez communiquer directement avec la gestionnaire de programme de l</a:t>
            </a:r>
            <a:r>
              <a:rPr lang="fr-CA" sz="1800" b="0" i="0" u="none" baseline="0" dirty="0"/>
              <a:t>’</a:t>
            </a:r>
            <a:r>
              <a:rPr lang="fr-ca" sz="1800" b="0" i="0" u="none" baseline="0" dirty="0"/>
              <a:t>ACRC à l</a:t>
            </a:r>
            <a:r>
              <a:rPr lang="fr-CA" sz="1800" b="0" i="0" u="none" baseline="0" dirty="0"/>
              <a:t>’</a:t>
            </a:r>
            <a:r>
              <a:rPr lang="fr-ca" sz="1800" b="0" i="0" u="none" baseline="0" dirty="0"/>
              <a:t>adresse </a:t>
            </a:r>
            <a:r>
              <a:rPr lang="fr-ca" sz="1800" b="0" i="0" u="none" baseline="0" dirty="0">
                <a:hlinkClick r:id="rId4"/>
              </a:rPr>
              <a:t>info@ccra-crc.ca</a:t>
            </a:r>
            <a:r>
              <a:rPr lang="fr-ca" sz="1800" b="0" i="0" u="none" baseline="0" dirty="0"/>
              <a:t>.</a:t>
            </a:r>
          </a:p>
        </p:txBody>
      </p:sp>
      <p:sp>
        <p:nvSpPr>
          <p:cNvPr id="41986" name="Rectangle 2"/>
          <p:cNvSpPr>
            <a:spLocks noGrp="1" noChangeArrowheads="1"/>
          </p:cNvSpPr>
          <p:nvPr>
            <p:ph type="title"/>
          </p:nvPr>
        </p:nvSpPr>
        <p:spPr/>
        <p:txBody>
          <a:bodyPr/>
          <a:lstStyle/>
          <a:p>
            <a:pPr algn="l" rtl="0"/>
            <a:r>
              <a:rPr lang="fr-ca" b="0" i="0" u="none" baseline="0"/>
              <a:t>Information supplémentaire</a:t>
            </a:r>
          </a:p>
        </p:txBody>
      </p:sp>
      <p:sp>
        <p:nvSpPr>
          <p:cNvPr id="41988"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39</a:t>
            </a:fld>
            <a:endParaRPr lang="fr-ca"/>
          </a:p>
        </p:txBody>
      </p:sp>
    </p:spTree>
    <p:extLst>
      <p:ext uri="{BB962C8B-B14F-4D97-AF65-F5344CB8AC3E}">
        <p14:creationId xmlns:p14="http://schemas.microsoft.com/office/powerpoint/2010/main" val="29883356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62500" lnSpcReduction="20000"/>
          </a:bodyPr>
          <a:lstStyle/>
          <a:p>
            <a:pPr algn="l" rtl="0"/>
            <a:r>
              <a:rPr lang="fr-ca" b="0" i="0" u="none" baseline="0" dirty="0"/>
              <a:t>L</a:t>
            </a:r>
            <a:r>
              <a:rPr lang="fr-CA" b="0" i="0" u="none" baseline="0" dirty="0"/>
              <a:t>’</a:t>
            </a:r>
            <a:r>
              <a:rPr lang="fr-ca" b="0" i="0" u="none" baseline="0" dirty="0"/>
              <a:t>ACRC est passée de 23 à plus de 35 membres depuis sa création.</a:t>
            </a:r>
          </a:p>
          <a:p>
            <a:pPr algn="l" rtl="0"/>
            <a:r>
              <a:rPr lang="fr-ca" b="0" i="0" u="none" baseline="0" dirty="0"/>
              <a:t>L</a:t>
            </a:r>
            <a:r>
              <a:rPr lang="fr-CA" b="0" i="0" u="none" baseline="0" dirty="0"/>
              <a:t>’</a:t>
            </a:r>
            <a:r>
              <a:rPr lang="fr-ca" b="0" i="0" u="none" baseline="0" dirty="0"/>
              <a:t>enquête sur les investissements, la première activité conjointe des membres de l</a:t>
            </a:r>
            <a:r>
              <a:rPr lang="fr-CA" b="0" i="0" u="none" baseline="0" dirty="0"/>
              <a:t>’</a:t>
            </a:r>
            <a:r>
              <a:rPr lang="fr-ca" b="0" i="0" u="none" baseline="0" dirty="0"/>
              <a:t>ACRC, a été publiée pour la première fois en 2007 pour les données de l</a:t>
            </a:r>
            <a:r>
              <a:rPr lang="fr-CA" b="0" i="0" u="none" baseline="0" dirty="0"/>
              <a:t>’</a:t>
            </a:r>
            <a:r>
              <a:rPr lang="fr-ca" b="0" i="0" u="none" baseline="0" dirty="0"/>
              <a:t>année 2005 et comprenait les investissements dans la recherche réalisés par 19 bailleurs de fonds. Il y a plus de 45 organismes suivis et 17 années de données sur le financement de la recherche disponibles pour tous les bailleurs de fonds.</a:t>
            </a:r>
          </a:p>
          <a:p>
            <a:pPr algn="l" rtl="0"/>
            <a:r>
              <a:rPr lang="fr-ca" b="0" i="0" u="none" baseline="0" dirty="0"/>
              <a:t>L</a:t>
            </a:r>
            <a:r>
              <a:rPr lang="fr-CA" b="0" i="0" u="none" baseline="0" dirty="0"/>
              <a:t>’</a:t>
            </a:r>
            <a:r>
              <a:rPr lang="fr-ca" b="0" i="0" u="none" baseline="0" dirty="0"/>
              <a:t>ACRC a publié deux plans stratégiques : l</a:t>
            </a:r>
            <a:r>
              <a:rPr lang="fr-CA" b="0" i="0" u="none" baseline="0" dirty="0"/>
              <a:t>’</a:t>
            </a:r>
            <a:r>
              <a:rPr lang="fr-ca" b="0" i="0" u="none" baseline="0" dirty="0"/>
              <a:t>un pour la période 2010-2014 et l</a:t>
            </a:r>
            <a:r>
              <a:rPr lang="fr-CA" b="0" i="0" u="none" baseline="0" dirty="0"/>
              <a:t>’</a:t>
            </a:r>
            <a:r>
              <a:rPr lang="fr-ca" b="0" i="0" u="none" baseline="0" dirty="0"/>
              <a:t>autre pour 2015-2020. En outre, des cadres stratégiques ont été publiés pour la recherche sur la prévention (2012), la survie (2017) et les soins palliatifs et de fin de vie (2017).</a:t>
            </a:r>
          </a:p>
          <a:p>
            <a:r>
              <a:rPr lang="fr-ca" b="0" i="0" u="none" baseline="0" dirty="0"/>
              <a:t>L</a:t>
            </a:r>
            <a:r>
              <a:rPr lang="fr-CA" b="0" i="0" u="none" baseline="0" dirty="0"/>
              <a:t>’</a:t>
            </a:r>
            <a:r>
              <a:rPr lang="fr-ca" b="0" i="0" u="none" baseline="0" dirty="0"/>
              <a:t>ACRC a </a:t>
            </a:r>
            <a:r>
              <a:rPr lang="fr-ca" sz="2900" dirty="0"/>
              <a:t>convoqué </a:t>
            </a:r>
            <a:r>
              <a:rPr lang="fr-CA" sz="2900" dirty="0"/>
              <a:t>sept</a:t>
            </a:r>
            <a:r>
              <a:rPr lang="fr-ca" sz="2900" dirty="0"/>
              <a:t> grandes conférences sur la recherche – 2011 (Toronto)</a:t>
            </a:r>
            <a:r>
              <a:rPr lang="fr-CA" sz="2900" dirty="0"/>
              <a:t>,</a:t>
            </a:r>
            <a:r>
              <a:rPr lang="fr-ca" sz="2900" dirty="0"/>
              <a:t> 2013 (Toronto), 2015 (Montréal), 2017 (Vancouver),</a:t>
            </a:r>
            <a:r>
              <a:rPr lang="fr-ca" b="0" i="0" u="none" baseline="0" dirty="0"/>
              <a:t> 2019 (Ottawa), 2021 (</a:t>
            </a:r>
            <a:r>
              <a:rPr lang="fr-FR" b="0" i="0" u="none" baseline="0" dirty="0"/>
              <a:t>virtuelle) et 2023 (Halifax).</a:t>
            </a:r>
            <a:endParaRPr lang="fr-ca" b="0" i="0" u="none" baseline="0" dirty="0"/>
          </a:p>
          <a:p>
            <a:pPr algn="l" rtl="0"/>
            <a:r>
              <a:rPr lang="fr-ca" b="0" i="0" u="none" baseline="0" dirty="0"/>
              <a:t>L</a:t>
            </a:r>
            <a:r>
              <a:rPr lang="fr-CA" b="0" i="0" u="none" baseline="0" dirty="0"/>
              <a:t>’</a:t>
            </a:r>
            <a:r>
              <a:rPr lang="fr-ca" b="0" i="0" u="none" baseline="0" dirty="0"/>
              <a:t>ACRC a soutenu les essais cliniques par le biais de sa publication intitulée </a:t>
            </a:r>
            <a:r>
              <a:rPr lang="fr-ca" b="0" i="1" u="none" baseline="0" dirty="0"/>
              <a:t>Report on the State of Cancer </a:t>
            </a:r>
            <a:r>
              <a:rPr lang="fr-ca" b="0" i="1" u="none" baseline="0" dirty="0" err="1"/>
              <a:t>Clinical</a:t>
            </a:r>
            <a:r>
              <a:rPr lang="fr-ca" b="0" i="1" u="none" baseline="0" dirty="0"/>
              <a:t> Trials in Canada</a:t>
            </a:r>
            <a:r>
              <a:rPr lang="fr-ca" b="0" i="0" u="none" baseline="0" dirty="0"/>
              <a:t> (rapport sur la situation des essais cliniques sur le cancer au Canada; paru en 2011 en anglais seulement), qui a proposé la création du Réseau canadien d</a:t>
            </a:r>
            <a:r>
              <a:rPr lang="fr-CA" b="0" i="0" u="none" baseline="0" dirty="0"/>
              <a:t>’</a:t>
            </a:r>
            <a:r>
              <a:rPr lang="fr-ca" b="0" i="0" u="none" baseline="0" dirty="0"/>
              <a:t>essais cliniques sur le cancer (RCECC). Le RCECC en est maintenant à sa </a:t>
            </a:r>
            <a:r>
              <a:rPr kumimoji="0" lang="fr-FR" altLang="en-US" sz="2800" b="0" i="0" u="none" strike="noStrike" cap="none" normalizeH="0" baseline="0" dirty="0">
                <a:ln>
                  <a:noFill/>
                </a:ln>
                <a:solidFill>
                  <a:srgbClr val="202124"/>
                </a:solidFill>
                <a:effectLst/>
                <a:latin typeface="inherit"/>
              </a:rPr>
              <a:t>dixième</a:t>
            </a:r>
            <a:r>
              <a:rPr lang="fr-ca" b="0" i="0" u="none" baseline="0" dirty="0"/>
              <a:t> année d</a:t>
            </a:r>
            <a:r>
              <a:rPr lang="fr-CA" b="0" i="0" u="none" baseline="0" dirty="0"/>
              <a:t>’</a:t>
            </a:r>
            <a:r>
              <a:rPr lang="fr-ca" b="0" i="0" u="none" baseline="0" dirty="0"/>
              <a:t>activité.</a:t>
            </a:r>
          </a:p>
          <a:p>
            <a:endParaRPr lang="fr-ca" dirty="0"/>
          </a:p>
          <a:p>
            <a:endParaRPr lang="fr-ca" dirty="0"/>
          </a:p>
        </p:txBody>
      </p:sp>
      <p:sp>
        <p:nvSpPr>
          <p:cNvPr id="10242" name="Rectangle 4"/>
          <p:cNvSpPr>
            <a:spLocks noGrp="1" noChangeArrowheads="1"/>
          </p:cNvSpPr>
          <p:nvPr>
            <p:ph type="title"/>
          </p:nvPr>
        </p:nvSpPr>
        <p:spPr/>
        <p:txBody>
          <a:bodyPr/>
          <a:lstStyle/>
          <a:p>
            <a:pPr algn="l" rtl="0"/>
            <a:r>
              <a:rPr lang="fr-ca" b="0" i="0" u="none" baseline="0"/>
              <a:t>Depuis 2005…</a:t>
            </a:r>
            <a:endParaRPr lang="fr-ca" dirty="0"/>
          </a:p>
        </p:txBody>
      </p:sp>
      <p:sp>
        <p:nvSpPr>
          <p:cNvPr id="10243"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4</a:t>
            </a:fld>
            <a:endParaRPr lang="fr-ca"/>
          </a:p>
        </p:txBody>
      </p:sp>
    </p:spTree>
    <p:extLst>
      <p:ext uri="{BB962C8B-B14F-4D97-AF65-F5344CB8AC3E}">
        <p14:creationId xmlns:p14="http://schemas.microsoft.com/office/powerpoint/2010/main" val="134783601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253064964"/>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fr-ca"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rtl="0"/>
                      <a:r>
                        <a:rPr lang="fr-ca" sz="2400" b="1" i="0" u="none" baseline="0" dirty="0">
                          <a:solidFill>
                            <a:schemeClr val="accent1"/>
                          </a:solidFill>
                          <a:latin typeface="Segoe UI" panose="020B0502040204020203" pitchFamily="34" charset="0"/>
                          <a:ea typeface="Segoe UI" panose="020B0502040204020203" pitchFamily="34" charset="0"/>
                          <a:cs typeface="Segoe UI" panose="020B0502040204020203" pitchFamily="34" charset="0"/>
                        </a:rPr>
                        <a:t>www.ccra-acrc.ca/fr/</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fr-ca"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rtl="0"/>
                      <a:r>
                        <a:rPr lang="fr-ca" sz="2400" b="1" i="0" u="none" baseline="0">
                          <a:solidFill>
                            <a:schemeClr val="accent1"/>
                          </a:solidFill>
                          <a:latin typeface="Segoe UI" panose="020B0502040204020203" pitchFamily="34" charset="0"/>
                          <a:ea typeface="Segoe UI" panose="020B0502040204020203" pitchFamily="34" charset="0"/>
                          <a:cs typeface="Segoe UI" panose="020B0502040204020203" pitchFamily="34" charset="0"/>
                        </a:rPr>
                        <a:t>@CCRAlliance</a:t>
                      </a:r>
                      <a:endParaRPr lang="fr-ca" sz="2400" b="1"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fr-ca"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rtl="0"/>
                      <a:r>
                        <a:rPr lang="fr-ca" sz="2400" b="1" i="0" u="none" baseline="0">
                          <a:solidFill>
                            <a:schemeClr val="accent1"/>
                          </a:solidFill>
                          <a:latin typeface="Segoe UI" panose="020B0502040204020203" pitchFamily="34" charset="0"/>
                          <a:ea typeface="Segoe UI" panose="020B0502040204020203" pitchFamily="34" charset="0"/>
                          <a:cs typeface="Segoe UI" panose="020B0502040204020203" pitchFamily="34" charset="0"/>
                        </a:rPr>
                        <a:t>linkedin.com/company/canadian-cancer-research-alliance/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fr-ca"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rtl="0"/>
                      <a:r>
                        <a:rPr lang="fr-ca" sz="2400" b="1" i="0" u="none" baseline="0" dirty="0">
                          <a:solidFill>
                            <a:schemeClr val="accent1"/>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p:txBody>
          <a:bodyPr/>
          <a:lstStyle/>
          <a:p>
            <a:pPr algn="l" rtl="0"/>
            <a:r>
              <a:rPr lang="fr-ca" b="0" i="0" u="none" baseline="0" dirty="0"/>
              <a:t>Membres*</a:t>
            </a:r>
          </a:p>
        </p:txBody>
      </p:sp>
      <p:sp>
        <p:nvSpPr>
          <p:cNvPr id="11267" name="Slide Number Placeholder 6"/>
          <p:cNvSpPr>
            <a:spLocks noGrp="1"/>
          </p:cNvSpPr>
          <p:nvPr>
            <p:ph type="sldNum" sz="quarter" idx="4"/>
          </p:nvPr>
        </p:nvSpPr>
        <p:spPr/>
        <p:txBody>
          <a:bodyPr/>
          <a:lstStyle/>
          <a:p>
            <a:pPr algn="r" rtl="0"/>
            <a:fld id="{B754CE5B-51E0-462E-88CC-7EB330B1713D}" type="slidenum">
              <a:rPr/>
              <a:pPr/>
              <a:t>5</a:t>
            </a:fld>
            <a:endParaRPr lang="fr-ca"/>
          </a:p>
        </p:txBody>
      </p:sp>
      <p:sp>
        <p:nvSpPr>
          <p:cNvPr id="11268" name="Rectangle 7"/>
          <p:cNvSpPr>
            <a:spLocks noGrp="1" noChangeArrowheads="1"/>
          </p:cNvSpPr>
          <p:nvPr>
            <p:ph sz="half" idx="4294967295"/>
          </p:nvPr>
        </p:nvSpPr>
        <p:spPr>
          <a:xfrm>
            <a:off x="822037" y="1631661"/>
            <a:ext cx="5181600" cy="4351338"/>
          </a:xfrm>
        </p:spPr>
        <p:txBody>
          <a:bodyPr>
            <a:noAutofit/>
          </a:bodyPr>
          <a:lstStyle/>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Action cancer Manitoba</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Agence de la santé publique du Canada</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Alberta Cancer </a:t>
            </a:r>
            <a:r>
              <a:rPr lang="fr-CA" sz="1400" dirty="0" err="1">
                <a:latin typeface="Segoe UI" panose="020B0502040204020203" pitchFamily="34" charset="0"/>
                <a:cs typeface="Segoe UI" panose="020B0502040204020203" pitchFamily="34" charset="0"/>
              </a:rPr>
              <a:t>Foundation</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Alberta </a:t>
            </a:r>
            <a:r>
              <a:rPr lang="fr-CA" sz="1400" dirty="0" err="1">
                <a:latin typeface="Segoe UI" panose="020B0502040204020203" pitchFamily="34" charset="0"/>
                <a:cs typeface="Segoe UI" panose="020B0502040204020203" pitchFamily="34" charset="0"/>
              </a:rPr>
              <a:t>Innovates</a:t>
            </a:r>
            <a:endParaRPr lang="fr-CA"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Association canadienne de radio-oncologie</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Association canadienne des agences provinciales du cancer</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en-US" sz="1400" dirty="0">
                <a:latin typeface="Segoe UI" panose="020B0502040204020203" pitchFamily="34" charset="0"/>
                <a:cs typeface="Segoe UI" panose="020B0502040204020203" pitchFamily="34" charset="0"/>
              </a:rPr>
              <a:t>Beatrice Hunter Cancer Research Institute</a:t>
            </a:r>
          </a:p>
          <a:p>
            <a:pPr>
              <a:lnSpc>
                <a:spcPct val="100000"/>
              </a:lnSpc>
              <a:spcBef>
                <a:spcPts val="0"/>
              </a:spcBef>
              <a:buClr>
                <a:schemeClr val="accent1"/>
              </a:buClr>
            </a:pPr>
            <a:r>
              <a:rPr lang="en-US" sz="1400" dirty="0" err="1">
                <a:latin typeface="Segoe UI" panose="020B0502040204020203" pitchFamily="34" charset="0"/>
                <a:cs typeface="Segoe UI" panose="020B0502040204020203" pitchFamily="34" charset="0"/>
              </a:rPr>
              <a:t>BioCanRx</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en-US" sz="1400" dirty="0">
                <a:latin typeface="Segoe UI" panose="020B0502040204020203" pitchFamily="34" charset="0"/>
                <a:cs typeface="Segoe UI" panose="020B0502040204020203" pitchFamily="34" charset="0"/>
              </a:rPr>
              <a:t>BC Cancer</a:t>
            </a:r>
          </a:p>
          <a:p>
            <a:pPr>
              <a:lnSpc>
                <a:spcPct val="100000"/>
              </a:lnSpc>
              <a:spcBef>
                <a:spcPts val="0"/>
              </a:spcBef>
              <a:buClr>
                <a:schemeClr val="accent1"/>
              </a:buClr>
            </a:pPr>
            <a:r>
              <a:rPr lang="en-US" sz="1400" dirty="0">
                <a:latin typeface="Segoe UI" panose="020B0502040204020203" pitchFamily="34" charset="0"/>
                <a:cs typeface="Segoe UI" panose="020B0502040204020203" pitchFamily="34" charset="0"/>
              </a:rPr>
              <a:t>C</a:t>
            </a:r>
            <a:r>
              <a:rPr lang="en-US" sz="1400" baseline="30000" dirty="0">
                <a:latin typeface="Segoe UI" panose="020B0502040204020203" pitchFamily="34" charset="0"/>
                <a:cs typeface="Segoe UI" panose="020B0502040204020203" pitchFamily="34" charset="0"/>
              </a:rPr>
              <a:t>17</a:t>
            </a:r>
            <a:r>
              <a:rPr lang="en-US" sz="1400" dirty="0">
                <a:latin typeface="Segoe UI" panose="020B0502040204020203" pitchFamily="34" charset="0"/>
                <a:cs typeface="Segoe UI" panose="020B0502040204020203" pitchFamily="34" charset="0"/>
              </a:rPr>
              <a:t> Research Network</a:t>
            </a:r>
          </a:p>
          <a:p>
            <a:pPr>
              <a:lnSpc>
                <a:spcPct val="100000"/>
              </a:lnSpc>
              <a:spcBef>
                <a:spcPts val="0"/>
              </a:spcBef>
              <a:buClr>
                <a:schemeClr val="accent1"/>
              </a:buClr>
            </a:pPr>
            <a:r>
              <a:rPr lang="en-US" sz="1400" dirty="0">
                <a:latin typeface="Segoe UI" panose="020B0502040204020203" pitchFamily="34" charset="0"/>
                <a:cs typeface="Segoe UI" panose="020B0502040204020203" pitchFamily="34" charset="0"/>
              </a:rPr>
              <a:t>Cancer de </a:t>
            </a:r>
            <a:r>
              <a:rPr lang="en-US" sz="1400" dirty="0" err="1">
                <a:latin typeface="Segoe UI" panose="020B0502040204020203" pitchFamily="34" charset="0"/>
                <a:cs typeface="Segoe UI" panose="020B0502040204020203" pitchFamily="34" charset="0"/>
              </a:rPr>
              <a:t>l’ovaire</a:t>
            </a:r>
            <a:r>
              <a:rPr lang="en-US" sz="1400" dirty="0">
                <a:latin typeface="Segoe UI" panose="020B0502040204020203" pitchFamily="34" charset="0"/>
                <a:cs typeface="Segoe UI" panose="020B0502040204020203" pitchFamily="34" charset="0"/>
              </a:rPr>
              <a:t> Canada</a:t>
            </a:r>
          </a:p>
          <a:p>
            <a:pPr>
              <a:lnSpc>
                <a:spcPct val="100000"/>
              </a:lnSpc>
              <a:spcBef>
                <a:spcPts val="0"/>
              </a:spcBef>
              <a:buClr>
                <a:schemeClr val="accent1"/>
              </a:buClr>
            </a:pPr>
            <a:r>
              <a:rPr lang="en-US" sz="1400" dirty="0">
                <a:latin typeface="Segoe UI" panose="020B0502040204020203" pitchFamily="34" charset="0"/>
                <a:cs typeface="Segoe UI" panose="020B0502040204020203" pitchFamily="34" charset="0"/>
              </a:rPr>
              <a:t>Cancer du cancer du sein du Canada</a:t>
            </a:r>
          </a:p>
          <a:p>
            <a:pPr>
              <a:lnSpc>
                <a:spcPct val="100000"/>
              </a:lnSpc>
              <a:spcBef>
                <a:spcPts val="0"/>
              </a:spcBef>
              <a:buClr>
                <a:schemeClr val="accent1"/>
              </a:buClr>
            </a:pPr>
            <a:r>
              <a:rPr lang="fr-FR" sz="1400" dirty="0"/>
              <a:t>Cancer du pancréas Canada</a:t>
            </a: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Conseil national de recherches du Canada</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Fondation canadienne des tumeurs cérébrales</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Fondation du cancer du sein du Québec</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Fonds de recherche du Québec – Santé</a:t>
            </a: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Génome Canada</a:t>
            </a: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Institut de recherche Terry Fox</a:t>
            </a: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Institut ontarien de recherche sur le cancer</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endParaRPr lang="en-US" sz="1400" dirty="0">
              <a:latin typeface="Segoe UI" panose="020B0502040204020203" pitchFamily="34" charset="0"/>
              <a:cs typeface="Segoe UI" panose="020B0502040204020203" pitchFamily="34" charset="0"/>
            </a:endParaRPr>
          </a:p>
        </p:txBody>
      </p:sp>
      <p:sp>
        <p:nvSpPr>
          <p:cNvPr id="11269" name="Rectangle 8"/>
          <p:cNvSpPr>
            <a:spLocks noGrp="1" noChangeArrowheads="1"/>
          </p:cNvSpPr>
          <p:nvPr>
            <p:ph sz="half" idx="4294967295"/>
          </p:nvPr>
        </p:nvSpPr>
        <p:spPr>
          <a:xfrm>
            <a:off x="6652846" y="1619249"/>
            <a:ext cx="5181600" cy="4351338"/>
          </a:xfrm>
        </p:spPr>
        <p:txBody>
          <a:bodyPr>
            <a:noAutofit/>
          </a:bodyPr>
          <a:lstStyle/>
          <a:p>
            <a:pPr>
              <a:lnSpc>
                <a:spcPct val="100000"/>
              </a:lnSpc>
              <a:spcBef>
                <a:spcPts val="0"/>
              </a:spcBef>
              <a:buClr>
                <a:schemeClr val="accent1"/>
              </a:buClr>
            </a:pPr>
            <a:r>
              <a:rPr lang="fr-FR" sz="1400" dirty="0">
                <a:latin typeface="Segoe UI" panose="020B0502040204020203" pitchFamily="34" charset="0"/>
                <a:cs typeface="Segoe UI" panose="020B0502040204020203" pitchFamily="34" charset="0"/>
              </a:rPr>
              <a:t>Instituts de recherche en santé du Canada</a:t>
            </a: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La Fondation canadienne du rein</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en-US" sz="1400" dirty="0">
                <a:latin typeface="Segoe UI" panose="020B0502040204020203" pitchFamily="34" charset="0"/>
                <a:cs typeface="Segoe UI" panose="020B0502040204020203" pitchFamily="34" charset="0"/>
              </a:rPr>
              <a:t>Michael Smith Health Research BC</a:t>
            </a:r>
          </a:p>
          <a:p>
            <a:pPr>
              <a:lnSpc>
                <a:spcPct val="100000"/>
              </a:lnSpc>
              <a:spcBef>
                <a:spcPts val="0"/>
              </a:spcBef>
              <a:buClr>
                <a:schemeClr val="accent1"/>
              </a:buClr>
            </a:pPr>
            <a:r>
              <a:rPr lang="en-US" sz="1400" dirty="0" err="1">
                <a:latin typeface="Segoe UI" panose="020B0502040204020203" pitchFamily="34" charset="0"/>
                <a:cs typeface="Segoe UI" panose="020B0502040204020203" pitchFamily="34" charset="0"/>
              </a:rPr>
              <a:t>Movember</a:t>
            </a:r>
            <a:r>
              <a:rPr lang="en-US" sz="1400" dirty="0">
                <a:latin typeface="Segoe UI" panose="020B0502040204020203" pitchFamily="34" charset="0"/>
                <a:cs typeface="Segoe UI" panose="020B0502040204020203" pitchFamily="34" charset="0"/>
              </a:rPr>
              <a:t> Canada</a:t>
            </a:r>
          </a:p>
          <a:p>
            <a:pPr>
              <a:lnSpc>
                <a:spcPct val="100000"/>
              </a:lnSpc>
              <a:spcBef>
                <a:spcPts val="0"/>
              </a:spcBef>
              <a:buClr>
                <a:schemeClr val="accent1"/>
              </a:buClr>
            </a:pPr>
            <a:r>
              <a:rPr lang="en-US" sz="1400" dirty="0">
                <a:latin typeface="Segoe UI" panose="020B0502040204020203" pitchFamily="34" charset="0"/>
                <a:cs typeface="Segoe UI" panose="020B0502040204020203" pitchFamily="34" charset="0"/>
              </a:rPr>
              <a:t>Nova Scotia Cancer Care Program – Nova Scotia Health Authority</a:t>
            </a: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Partenariat canadien contre le cancer</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PROCURE</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err="1">
                <a:latin typeface="Segoe UI" panose="020B0502040204020203" pitchFamily="34" charset="0"/>
                <a:cs typeface="Segoe UI" panose="020B0502040204020203" pitchFamily="34" charset="0"/>
              </a:rPr>
              <a:t>Research</a:t>
            </a:r>
            <a:r>
              <a:rPr lang="fr-CA" sz="1400" dirty="0">
                <a:latin typeface="Segoe UI" panose="020B0502040204020203" pitchFamily="34" charset="0"/>
                <a:cs typeface="Segoe UI" panose="020B0502040204020203" pitchFamily="34" charset="0"/>
              </a:rPr>
              <a:t> Manitoba</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Réseau du cancer du Nouveau-Brunswick</a:t>
            </a: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Santé Ontario - Action Cancer Ontario</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en-US" sz="1400" dirty="0">
                <a:latin typeface="Segoe UI" panose="020B0502040204020203" pitchFamily="34" charset="0"/>
                <a:cs typeface="Segoe UI" panose="020B0502040204020203" pitchFamily="34" charset="0"/>
              </a:rPr>
              <a:t>Saskatchewan Cancer Agency</a:t>
            </a:r>
          </a:p>
          <a:p>
            <a:pPr>
              <a:lnSpc>
                <a:spcPct val="100000"/>
              </a:lnSpc>
              <a:spcBef>
                <a:spcPts val="0"/>
              </a:spcBef>
              <a:buClr>
                <a:schemeClr val="accent1"/>
              </a:buClr>
            </a:pPr>
            <a:r>
              <a:rPr lang="en-US" sz="1400" dirty="0">
                <a:latin typeface="Segoe UI" panose="020B0502040204020203" pitchFamily="34" charset="0"/>
                <a:cs typeface="Segoe UI" panose="020B0502040204020203" pitchFamily="34" charset="0"/>
              </a:rPr>
              <a:t>Saskatchewan Health Research Foundation</a:t>
            </a: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Société canadienne du cancer</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Société de leucémie et lymphome du Canada</a:t>
            </a:r>
            <a:endParaRPr lang="en-US" sz="1400" dirty="0">
              <a:latin typeface="Segoe UI" panose="020B0502040204020203" pitchFamily="34" charset="0"/>
              <a:cs typeface="Segoe UI" panose="020B0502040204020203" pitchFamily="34" charset="0"/>
            </a:endParaRPr>
          </a:p>
          <a:p>
            <a:pPr>
              <a:lnSpc>
                <a:spcPct val="100000"/>
              </a:lnSpc>
              <a:spcBef>
                <a:spcPts val="0"/>
              </a:spcBef>
              <a:buClr>
                <a:schemeClr val="accent1"/>
              </a:buClr>
            </a:pPr>
            <a:r>
              <a:rPr lang="fr-CA" sz="1400" dirty="0">
                <a:latin typeface="Segoe UI" panose="020B0502040204020203" pitchFamily="34" charset="0"/>
                <a:cs typeface="Segoe UI" panose="020B0502040204020203" pitchFamily="34" charset="0"/>
              </a:rPr>
              <a:t>Société de recherche sur le cancer</a:t>
            </a:r>
          </a:p>
          <a:p>
            <a:pPr>
              <a:lnSpc>
                <a:spcPct val="100000"/>
              </a:lnSpc>
              <a:spcBef>
                <a:spcPts val="0"/>
              </a:spcBef>
              <a:buClr>
                <a:schemeClr val="accent1"/>
              </a:buClr>
            </a:pPr>
            <a:endParaRPr lang="fr-CA" sz="1400" dirty="0">
              <a:latin typeface="Segoe UI" panose="020B0502040204020203" pitchFamily="34" charset="0"/>
              <a:cs typeface="Segoe UI" panose="020B0502040204020203" pitchFamily="34" charset="0"/>
            </a:endParaRPr>
          </a:p>
          <a:p>
            <a:pPr marL="0" indent="0">
              <a:lnSpc>
                <a:spcPct val="100000"/>
              </a:lnSpc>
              <a:spcBef>
                <a:spcPts val="0"/>
              </a:spcBef>
              <a:buClr>
                <a:schemeClr val="accent1"/>
              </a:buClr>
              <a:buNone/>
            </a:pPr>
            <a:endParaRPr lang="fr-CA" sz="1400" i="1" dirty="0">
              <a:latin typeface="Segoe UI" panose="020B0502040204020203" pitchFamily="34" charset="0"/>
              <a:cs typeface="Segoe UI" panose="020B0502040204020203" pitchFamily="34" charset="0"/>
            </a:endParaRPr>
          </a:p>
          <a:p>
            <a:pPr marL="0" indent="0">
              <a:lnSpc>
                <a:spcPct val="100000"/>
              </a:lnSpc>
              <a:spcBef>
                <a:spcPts val="0"/>
              </a:spcBef>
              <a:buClr>
                <a:schemeClr val="accent1"/>
              </a:buClr>
              <a:buNone/>
            </a:pPr>
            <a:r>
              <a:rPr lang="fr-CA" sz="1400" i="1" dirty="0">
                <a:latin typeface="Segoe UI" panose="020B0502040204020203" pitchFamily="34" charset="0"/>
                <a:cs typeface="Segoe UI" panose="020B0502040204020203" pitchFamily="34" charset="0"/>
              </a:rPr>
              <a:t>*</a:t>
            </a:r>
            <a:r>
              <a:rPr lang="fr-FR" sz="1400" i="1" dirty="0">
                <a:latin typeface="Segoe UI" panose="020B0502040204020203" pitchFamily="34" charset="0"/>
                <a:cs typeface="Segoe UI" panose="020B0502040204020203" pitchFamily="34" charset="0"/>
              </a:rPr>
              <a:t>Cancer de la vessie Canada et Myélome Canada sont récemment devenus membres (octobre 2023).</a:t>
            </a:r>
            <a:endParaRPr lang="fr-CA" sz="14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790931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Grp="1" noChangeArrowheads="1"/>
          </p:cNvSpPr>
          <p:nvPr>
            <p:ph idx="1"/>
          </p:nvPr>
        </p:nvSpPr>
        <p:spPr/>
        <p:txBody>
          <a:bodyPr/>
          <a:lstStyle/>
          <a:p>
            <a:pPr algn="l" rtl="0"/>
            <a:r>
              <a:rPr lang="fr-ca" b="0" i="0" u="none" baseline="0" dirty="0"/>
              <a:t>Quantifie et définit les investissements dans la recherche sur le cancer au Canada, effectués par des organismes gouvernementaux ou bénévoles, sous la forme d</a:t>
            </a:r>
            <a:r>
              <a:rPr lang="fr-CA" b="0" i="0" u="none" baseline="0" dirty="0"/>
              <a:t>’</a:t>
            </a:r>
            <a:r>
              <a:rPr lang="fr-ca" b="0" i="0" u="none" baseline="0" dirty="0"/>
              <a:t>un rapport annuel destiné aux membres de l</a:t>
            </a:r>
            <a:r>
              <a:rPr lang="fr-CA" b="0" i="0" u="none" baseline="0" dirty="0"/>
              <a:t>’</a:t>
            </a:r>
            <a:r>
              <a:rPr lang="fr-ca" b="0" i="0" u="none" baseline="0" dirty="0"/>
              <a:t>Alliance et du public.</a:t>
            </a:r>
          </a:p>
          <a:p>
            <a:pPr algn="l" rtl="0"/>
            <a:r>
              <a:rPr lang="fr-ca" b="0" i="0" u="none" baseline="0" dirty="0"/>
              <a:t>Contribue à cerner les lacunes importantes et les possibilités en matière de recherche sur le cancer.</a:t>
            </a:r>
          </a:p>
          <a:p>
            <a:pPr algn="l" rtl="0"/>
            <a:r>
              <a:rPr lang="fr-ca" b="0" i="0" u="none" baseline="0" dirty="0"/>
              <a:t>Facilite la planification des activités de la stratégie pancanadienne de recherche sur le cancer.</a:t>
            </a:r>
          </a:p>
        </p:txBody>
      </p:sp>
      <p:sp>
        <p:nvSpPr>
          <p:cNvPr id="12290" name="Rectangle 6"/>
          <p:cNvSpPr>
            <a:spLocks noGrp="1" noChangeArrowheads="1"/>
          </p:cNvSpPr>
          <p:nvPr>
            <p:ph type="title"/>
          </p:nvPr>
        </p:nvSpPr>
        <p:spPr/>
        <p:txBody>
          <a:bodyPr>
            <a:normAutofit fontScale="90000"/>
          </a:bodyPr>
          <a:lstStyle/>
          <a:p>
            <a:pPr algn="l" rtl="0"/>
            <a:r>
              <a:rPr lang="fr-ca" b="0" i="0" u="none" baseline="0"/>
              <a:t>Enquête canadienne sur la recherche sur le cancer (ECRC)</a:t>
            </a:r>
          </a:p>
        </p:txBody>
      </p:sp>
      <p:sp>
        <p:nvSpPr>
          <p:cNvPr id="12292"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6</a:t>
            </a:fld>
            <a:endParaRPr lang="fr-ca"/>
          </a:p>
        </p:txBody>
      </p:sp>
    </p:spTree>
    <p:extLst>
      <p:ext uri="{BB962C8B-B14F-4D97-AF65-F5344CB8AC3E}">
        <p14:creationId xmlns:p14="http://schemas.microsoft.com/office/powerpoint/2010/main" val="3613109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idx="1"/>
          </p:nvPr>
        </p:nvSpPr>
        <p:spPr/>
        <p:txBody>
          <a:bodyPr>
            <a:normAutofit fontScale="92500" lnSpcReduction="10000"/>
          </a:bodyPr>
          <a:lstStyle/>
          <a:p>
            <a:pPr algn="l" rtl="0"/>
            <a:r>
              <a:rPr lang="fr-ca" dirty="0"/>
              <a:t>La classification CSO </a:t>
            </a:r>
            <a:r>
              <a:rPr lang="fr-ca" b="0" i="0" u="none" baseline="0" dirty="0"/>
              <a:t>(</a:t>
            </a:r>
            <a:r>
              <a:rPr lang="fr-ca" b="0" i="1" u="none" baseline="0" dirty="0"/>
              <a:t>Common Scientific </a:t>
            </a:r>
            <a:r>
              <a:rPr lang="fr-ca" b="0" i="1" u="none" baseline="0" dirty="0" err="1"/>
              <a:t>Outline</a:t>
            </a:r>
            <a:r>
              <a:rPr lang="fr-ca" b="0" i="0" u="none" baseline="0" dirty="0"/>
              <a:t>, ou Classification scientifique commune), utilisée par l</a:t>
            </a:r>
            <a:r>
              <a:rPr lang="fr-CA" b="0" i="0" u="none" baseline="0" dirty="0"/>
              <a:t>’</a:t>
            </a:r>
            <a:r>
              <a:rPr lang="fr-ca" b="0" i="0" u="none" baseline="0" dirty="0"/>
              <a:t>International Cancer </a:t>
            </a:r>
            <a:r>
              <a:rPr lang="fr-ca" b="0" i="0" u="none" baseline="0" dirty="0" err="1"/>
              <a:t>Research</a:t>
            </a:r>
            <a:r>
              <a:rPr lang="fr-ca" b="0" i="0" u="none" baseline="0" dirty="0"/>
              <a:t> Partnership (ICRP), sert de cadre principal de classification. Elle est articulée en six catégories générales d</a:t>
            </a:r>
            <a:r>
              <a:rPr lang="fr-CA" b="0" i="0" u="none" baseline="0" dirty="0"/>
              <a:t>’</a:t>
            </a:r>
            <a:r>
              <a:rPr lang="fr-ca" b="0" i="0" u="none" baseline="0" dirty="0"/>
              <a:t>intérêt scientifique : Biologie, Étiologie, Prévention, Dépistage précoce, diagnostic et pronostic, Traitement, et Lutte contre le cancer, survie et analyse de résultats.</a:t>
            </a:r>
          </a:p>
          <a:p>
            <a:pPr algn="l" rtl="0"/>
            <a:r>
              <a:rPr lang="fr-ca" b="0" i="0" u="none" baseline="0" dirty="0"/>
              <a:t>Lorsque plus d</a:t>
            </a:r>
            <a:r>
              <a:rPr lang="fr-CA" b="0" i="0" u="none" baseline="0" dirty="0"/>
              <a:t>’</a:t>
            </a:r>
            <a:r>
              <a:rPr lang="fr-ca" b="0" i="0" u="none" baseline="0" dirty="0"/>
              <a:t>un code de la classification CSO est attribué à un projet donné, le budget est réparti à parts égales entre les codes.</a:t>
            </a:r>
          </a:p>
          <a:p>
            <a:pPr algn="l" rtl="0"/>
            <a:r>
              <a:rPr lang="fr-ca" b="0" i="0" u="none" baseline="0" dirty="0"/>
              <a:t>Deux personnes attribuent des codes à tous les projets, chacune de leur côté, et se rencontrent ensuite pour discuter des divergences et convenir des codes définitifs.</a:t>
            </a:r>
          </a:p>
        </p:txBody>
      </p:sp>
      <p:sp>
        <p:nvSpPr>
          <p:cNvPr id="13314" name="Rectangle 4"/>
          <p:cNvSpPr>
            <a:spLocks noGrp="1" noChangeArrowheads="1"/>
          </p:cNvSpPr>
          <p:nvPr>
            <p:ph type="title"/>
          </p:nvPr>
        </p:nvSpPr>
        <p:spPr/>
        <p:txBody>
          <a:bodyPr>
            <a:normAutofit fontScale="90000"/>
          </a:bodyPr>
          <a:lstStyle/>
          <a:p>
            <a:pPr algn="l" rtl="0"/>
            <a:r>
              <a:rPr lang="fr-ca" b="0" i="0" u="none" baseline="0"/>
              <a:t>Classification des projets – Domaines scientifiques</a:t>
            </a:r>
          </a:p>
        </p:txBody>
      </p:sp>
      <p:sp>
        <p:nvSpPr>
          <p:cNvPr id="13316"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7</a:t>
            </a:fld>
            <a:endParaRPr lang="fr-ca"/>
          </a:p>
        </p:txBody>
      </p:sp>
    </p:spTree>
    <p:extLst>
      <p:ext uri="{BB962C8B-B14F-4D97-AF65-F5344CB8AC3E}">
        <p14:creationId xmlns:p14="http://schemas.microsoft.com/office/powerpoint/2010/main" val="27166387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idx="1"/>
          </p:nvPr>
        </p:nvSpPr>
        <p:spPr/>
        <p:txBody>
          <a:bodyPr>
            <a:normAutofit fontScale="92500" lnSpcReduction="10000"/>
          </a:bodyPr>
          <a:lstStyle/>
          <a:p>
            <a:pPr algn="l" rtl="0"/>
            <a:r>
              <a:rPr lang="fr-ca" b="0" i="0" u="none" baseline="0" dirty="0"/>
              <a:t>La Classification statistique internationale des maladies et des problèmes de santé connexes (CIM-10), version 2019, est la norme mondiale coordonnée par l</a:t>
            </a:r>
            <a:r>
              <a:rPr lang="fr-CA" b="0" i="0" u="none" baseline="0" dirty="0"/>
              <a:t>’</a:t>
            </a:r>
            <a:r>
              <a:rPr lang="fr-ca" b="0" i="0" u="none" baseline="0" dirty="0"/>
              <a:t>Organisation mondiale de la Santé qui sert à classer les sièges de cancer.</a:t>
            </a:r>
          </a:p>
          <a:p>
            <a:pPr algn="l" rtl="0"/>
            <a:r>
              <a:rPr lang="fr-ca" b="0" i="0" u="none" baseline="0" dirty="0"/>
              <a:t>Les codes sont attribués en fonction des sièges de cancer mentionnés par les chercheurs dans les descriptions de proje</a:t>
            </a:r>
            <a:r>
              <a:rPr lang="fr-CA" b="0" i="0" u="none" baseline="0" dirty="0"/>
              <a:t>t</a:t>
            </a:r>
            <a:r>
              <a:rPr lang="fr-ca" b="0" i="0" u="none" baseline="0" dirty="0"/>
              <a:t>. </a:t>
            </a:r>
          </a:p>
          <a:p>
            <a:pPr algn="l" rtl="0"/>
            <a:r>
              <a:rPr lang="fr-ca" b="0" i="0" u="none" baseline="0" dirty="0"/>
              <a:t>Les projets peuvent porter sur plusieurs sièges de cancer; la somme des affectations budgétaires correspond alors à la totalité du budget.</a:t>
            </a:r>
          </a:p>
          <a:p>
            <a:pPr algn="l" rtl="0"/>
            <a:r>
              <a:rPr lang="fr-ca" b="0" i="0" u="none" baseline="0" dirty="0"/>
              <a:t>Lorsqu</a:t>
            </a:r>
            <a:r>
              <a:rPr lang="fr-CA" b="0" i="0" u="none" baseline="0" dirty="0"/>
              <a:t>’</a:t>
            </a:r>
            <a:r>
              <a:rPr lang="fr-ca" b="0" i="0" u="none" baseline="0" dirty="0"/>
              <a:t>un projet porte sur de nombreux sièges de cancer, on lui attribue le </a:t>
            </a:r>
            <a:r>
              <a:rPr lang="fr-ca" dirty="0"/>
              <a:t>code « propre à aucun siège en particulier/tous </a:t>
            </a:r>
            <a:r>
              <a:rPr lang="fr-ca" b="0" i="0" u="none" baseline="0" dirty="0"/>
              <a:t>les sièges de cancer ».</a:t>
            </a:r>
          </a:p>
        </p:txBody>
      </p:sp>
      <p:sp>
        <p:nvSpPr>
          <p:cNvPr id="14338" name="Rectangle 4"/>
          <p:cNvSpPr>
            <a:spLocks noGrp="1" noChangeArrowheads="1"/>
          </p:cNvSpPr>
          <p:nvPr>
            <p:ph type="title"/>
          </p:nvPr>
        </p:nvSpPr>
        <p:spPr/>
        <p:txBody>
          <a:bodyPr>
            <a:normAutofit fontScale="90000"/>
          </a:bodyPr>
          <a:lstStyle/>
          <a:p>
            <a:pPr algn="l" rtl="0"/>
            <a:r>
              <a:rPr lang="fr-ca" b="0" i="0" u="none" baseline="0" dirty="0"/>
              <a:t>Classification des projets – Sièges de cancer</a:t>
            </a:r>
            <a:endParaRPr lang="fr-ca" dirty="0"/>
          </a:p>
        </p:txBody>
      </p:sp>
      <p:sp>
        <p:nvSpPr>
          <p:cNvPr id="14340"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8</a:t>
            </a:fld>
            <a:endParaRPr lang="fr-ca" dirty="0"/>
          </a:p>
        </p:txBody>
      </p:sp>
    </p:spTree>
    <p:extLst>
      <p:ext uri="{BB962C8B-B14F-4D97-AF65-F5344CB8AC3E}">
        <p14:creationId xmlns:p14="http://schemas.microsoft.com/office/powerpoint/2010/main" val="6808714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idx="1"/>
          </p:nvPr>
        </p:nvSpPr>
        <p:spPr/>
        <p:txBody>
          <a:bodyPr>
            <a:normAutofit fontScale="77500" lnSpcReduction="20000"/>
          </a:bodyPr>
          <a:lstStyle/>
          <a:p>
            <a:pPr algn="l" rtl="0"/>
            <a:r>
              <a:rPr lang="fr-ca" b="0" i="0" u="none" baseline="0" dirty="0"/>
              <a:t>Comprend plus de 30 000 projets financés au cours des années civiles 2005 à 2021 par 4</a:t>
            </a:r>
            <a:r>
              <a:rPr lang="fr-CA" b="0" i="0" u="none" baseline="0" dirty="0"/>
              <a:t>5</a:t>
            </a:r>
            <a:r>
              <a:rPr lang="fr-ca" b="0" i="0" u="none" baseline="0" dirty="0"/>
              <a:t> </a:t>
            </a:r>
            <a:r>
              <a:rPr lang="fr-ca" dirty="0"/>
              <a:t>organismes</a:t>
            </a:r>
            <a:r>
              <a:rPr lang="fr-CA" dirty="0"/>
              <a:t>/programmes </a:t>
            </a:r>
            <a:r>
              <a:rPr lang="fr-ca" dirty="0"/>
              <a:t>gouvernementaux </a:t>
            </a:r>
            <a:r>
              <a:rPr lang="fr-ca" b="0" i="0" u="none" baseline="0" dirty="0"/>
              <a:t>et du secteur bénévole au Canada (soit 31 membres de l</a:t>
            </a:r>
            <a:r>
              <a:rPr lang="fr-CA" b="0" i="0" u="none" baseline="0" dirty="0"/>
              <a:t>’</a:t>
            </a:r>
            <a:r>
              <a:rPr lang="fr-ca" b="0" i="0" u="none" baseline="0" dirty="0"/>
              <a:t>ACRC et 14 organismes/programmes non membres). Les projets ont fait l</a:t>
            </a:r>
            <a:r>
              <a:rPr lang="fr-CA" b="0" i="0" u="none" baseline="0" dirty="0"/>
              <a:t>’</a:t>
            </a:r>
            <a:r>
              <a:rPr lang="fr-ca" b="0" i="0" u="none" baseline="0" dirty="0"/>
              <a:t>objet d</a:t>
            </a:r>
            <a:r>
              <a:rPr lang="fr-CA" b="0" i="0" u="none" baseline="0" dirty="0"/>
              <a:t>’</a:t>
            </a:r>
            <a:r>
              <a:rPr lang="fr-ca" b="0" i="0" u="none" baseline="0" dirty="0"/>
              <a:t>une certaine forme d</a:t>
            </a:r>
            <a:r>
              <a:rPr lang="fr-CA" b="0" i="0" u="none" baseline="0" dirty="0"/>
              <a:t>’</a:t>
            </a:r>
            <a:r>
              <a:rPr lang="fr-ca" b="0" i="0" u="none" baseline="0" dirty="0"/>
              <a:t>évaluation par les pairs.</a:t>
            </a:r>
          </a:p>
          <a:p>
            <a:pPr algn="l" rtl="0"/>
            <a:r>
              <a:rPr lang="fr-ca" b="0" i="0" u="none" baseline="0" dirty="0"/>
              <a:t>Les investissements dans la recherche ont été calculés au prorata et se rapportent aux sommes réellement versées au cours des 15 années, et non aux engagements financiers.</a:t>
            </a:r>
          </a:p>
          <a:p>
            <a:pPr algn="l" rtl="0"/>
            <a:r>
              <a:rPr lang="fr-ca" b="0" i="0" u="none" baseline="0" dirty="0"/>
              <a:t>Selon les estimations, l</a:t>
            </a:r>
            <a:r>
              <a:rPr lang="fr-CA" b="0" i="0" u="none" baseline="0" dirty="0"/>
              <a:t>’</a:t>
            </a:r>
            <a:r>
              <a:rPr lang="fr-ca" b="0" i="0" u="none" baseline="0" dirty="0"/>
              <a:t>enquête porte sur la plupart des subventions de recherche accordées dans le cadre de programmes de financement officiels évalués par les pairs et sur environ 60 à 80 % de toutes les sources de financement de la recherche sur le cancer au Canada.</a:t>
            </a:r>
          </a:p>
          <a:p>
            <a:pPr algn="l" rtl="0"/>
            <a:r>
              <a:rPr lang="fr-ca" b="0" i="0" u="none" baseline="0" dirty="0"/>
              <a:t>Le présent diaporama met en lumière des données de l</a:t>
            </a:r>
            <a:r>
              <a:rPr lang="fr-CA" b="0" i="0" u="none" baseline="0" dirty="0"/>
              <a:t>’</a:t>
            </a:r>
            <a:r>
              <a:rPr lang="fr-ca" b="0" i="0" u="none" baseline="0" dirty="0"/>
              <a:t>année 20</a:t>
            </a:r>
            <a:r>
              <a:rPr lang="fr-ca" dirty="0"/>
              <a:t>21</a:t>
            </a:r>
            <a:r>
              <a:rPr lang="fr-ca" b="0" i="0" u="none" baseline="0" dirty="0"/>
              <a:t>, </a:t>
            </a:r>
            <a:r>
              <a:rPr lang="fr-FR" b="0" i="0" u="none" baseline="0" dirty="0"/>
              <a:t>mais fournit également des comparaisons pour les trois périodes au cours des quinze années : 2007 </a:t>
            </a:r>
            <a:r>
              <a:rPr lang="fr-ca" b="0" i="0" u="none" baseline="0" dirty="0"/>
              <a:t>à</a:t>
            </a:r>
            <a:r>
              <a:rPr lang="fr-FR" b="0" i="0" u="none" baseline="0" dirty="0"/>
              <a:t> 2011, 2012 </a:t>
            </a:r>
            <a:r>
              <a:rPr lang="fr-ca" b="0" i="0" u="none" baseline="0" dirty="0"/>
              <a:t>à </a:t>
            </a:r>
            <a:r>
              <a:rPr lang="fr-FR" b="0" i="0" u="none" baseline="0" dirty="0"/>
              <a:t>2016 et 2017 </a:t>
            </a:r>
            <a:r>
              <a:rPr lang="fr-ca" b="0" i="0" u="none" baseline="0" dirty="0"/>
              <a:t>à </a:t>
            </a:r>
            <a:r>
              <a:rPr lang="fr-FR" b="0" i="0" u="none" baseline="0" dirty="0"/>
              <a:t>2021.</a:t>
            </a:r>
            <a:endParaRPr lang="fr-ca" dirty="0"/>
          </a:p>
        </p:txBody>
      </p:sp>
      <p:sp>
        <p:nvSpPr>
          <p:cNvPr id="15362" name="Rectangle 4"/>
          <p:cNvSpPr>
            <a:spLocks noGrp="1" noChangeArrowheads="1"/>
          </p:cNvSpPr>
          <p:nvPr>
            <p:ph type="title"/>
          </p:nvPr>
        </p:nvSpPr>
        <p:spPr/>
        <p:txBody>
          <a:bodyPr/>
          <a:lstStyle/>
          <a:p>
            <a:pPr algn="l" rtl="0"/>
            <a:r>
              <a:rPr lang="fr-ca" b="0" i="0" u="none" baseline="0"/>
              <a:t>Portée du rapport</a:t>
            </a:r>
            <a:endParaRPr lang="fr-ca" dirty="0"/>
          </a:p>
        </p:txBody>
      </p:sp>
      <p:sp>
        <p:nvSpPr>
          <p:cNvPr id="15364" name="Slide Number Placeholder 5"/>
          <p:cNvSpPr>
            <a:spLocks noGrp="1"/>
          </p:cNvSpPr>
          <p:nvPr>
            <p:ph type="sldNum" sz="quarter" idx="4"/>
          </p:nvPr>
        </p:nvSpPr>
        <p:spPr/>
        <p:txBody>
          <a:bodyPr/>
          <a:lstStyle>
            <a:defPPr>
              <a:defRPr lang="fr-ca"/>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BC84C3AD-2DB4-48D4-97A7-87626E2C668C}" type="slidenum">
              <a:rPr/>
              <a:pPr/>
              <a:t>9</a:t>
            </a:fld>
            <a:endParaRPr lang="fr-ca"/>
          </a:p>
        </p:txBody>
      </p:sp>
    </p:spTree>
    <p:extLst>
      <p:ext uri="{BB962C8B-B14F-4D97-AF65-F5344CB8AC3E}">
        <p14:creationId xmlns:p14="http://schemas.microsoft.com/office/powerpoint/2010/main" val="1748132958"/>
      </p:ext>
    </p:extLst>
  </p:cSld>
  <p:clrMapOvr>
    <a:masterClrMapping/>
  </p:clrMapOvr>
  <p:transition/>
</p:sld>
</file>

<file path=ppt/theme/theme1.xml><?xml version="1.0" encoding="utf-8"?>
<a:theme xmlns:a="http://schemas.openxmlformats.org/drawingml/2006/main" name="Office Theme">
  <a:themeElements>
    <a:clrScheme name="Custom 11">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00487F"/>
      </a:hlink>
      <a:folHlink>
        <a:srgbClr val="00487F"/>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AC2C9B16E9AF4B9A759BBEF415125F" ma:contentTypeVersion="17" ma:contentTypeDescription="Create a new document." ma:contentTypeScope="" ma:versionID="6ba274465beacde93ce80f961424d139">
  <xsd:schema xmlns:xsd="http://www.w3.org/2001/XMLSchema" xmlns:xs="http://www.w3.org/2001/XMLSchema" xmlns:p="http://schemas.microsoft.com/office/2006/metadata/properties" xmlns:ns2="237ffd73-47ab-4f5a-8efa-2c14b39d8f3d" xmlns:ns3="25649e5a-5f55-49de-bea7-7baf6e366300" targetNamespace="http://schemas.microsoft.com/office/2006/metadata/properties" ma:root="true" ma:fieldsID="2e6642b5d6b5a34d1d21f21c5aec4044" ns2:_="" ns3:_="">
    <xsd:import namespace="237ffd73-47ab-4f5a-8efa-2c14b39d8f3d"/>
    <xsd:import namespace="25649e5a-5f55-49de-bea7-7baf6e3663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ffd73-47ab-4f5a-8efa-2c14b39d8f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42a9708-8294-4f62-a706-783335cf6f68"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649e5a-5f55-49de-bea7-7baf6e36630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e06006e-6385-4f01-bcdd-5ba727e76149}" ma:internalName="TaxCatchAll" ma:showField="CatchAllData" ma:web="25649e5a-5f55-49de-bea7-7baf6e36630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37ffd73-47ab-4f5a-8efa-2c14b39d8f3d">
      <Terms xmlns="http://schemas.microsoft.com/office/infopath/2007/PartnerControls"/>
    </lcf76f155ced4ddcb4097134ff3c332f>
    <TaxCatchAll xmlns="25649e5a-5f55-49de-bea7-7baf6e36630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8AA8B8-52A0-40D9-877A-B29AB7026F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7ffd73-47ab-4f5a-8efa-2c14b39d8f3d"/>
    <ds:schemaRef ds:uri="25649e5a-5f55-49de-bea7-7baf6e3663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4A4D67-6838-4F8F-A1BC-C3ECD776E3ED}">
  <ds:schemaRefs>
    <ds:schemaRef ds:uri="http://schemas.microsoft.com/office/2006/metadata/properties"/>
    <ds:schemaRef ds:uri="http://schemas.microsoft.com/office/infopath/2007/PartnerControls"/>
    <ds:schemaRef ds:uri="237ffd73-47ab-4f5a-8efa-2c14b39d8f3d"/>
    <ds:schemaRef ds:uri="25649e5a-5f55-49de-bea7-7baf6e366300"/>
  </ds:schemaRefs>
</ds:datastoreItem>
</file>

<file path=customXml/itemProps3.xml><?xml version="1.0" encoding="utf-8"?>
<ds:datastoreItem xmlns:ds="http://schemas.openxmlformats.org/officeDocument/2006/customXml" ds:itemID="{0D89BE16-1DAB-4206-B441-BF5422E148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1172</TotalTime>
  <Words>3594</Words>
  <Application>Microsoft Office PowerPoint</Application>
  <PresentationFormat>Widescreen</PresentationFormat>
  <Paragraphs>507</Paragraphs>
  <Slides>40</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Century Gothic</vt:lpstr>
      <vt:lpstr>Georgia</vt:lpstr>
      <vt:lpstr>Gill Sans</vt:lpstr>
      <vt:lpstr>inherit</vt:lpstr>
      <vt:lpstr>Segoe Pro</vt:lpstr>
      <vt:lpstr>Segoe UI</vt:lpstr>
      <vt:lpstr>Wingdings</vt:lpstr>
      <vt:lpstr>Office Theme</vt:lpstr>
      <vt:lpstr>Investissements dans la recherche sur le cancer au Canada, 2021</vt:lpstr>
      <vt:lpstr>Liste des diapositives par ordre numérique</vt:lpstr>
      <vt:lpstr>Introduction</vt:lpstr>
      <vt:lpstr>Depuis 2005…</vt:lpstr>
      <vt:lpstr>Membres*</vt:lpstr>
      <vt:lpstr>Enquête canadienne sur la recherche sur le cancer (ECRC)</vt:lpstr>
      <vt:lpstr>Classification des projets – Domaines scientifiques</vt:lpstr>
      <vt:lpstr>Classification des projets – Sièges de cancer</vt:lpstr>
      <vt:lpstr>Portée du rapport</vt:lpstr>
      <vt:lpstr>Organismes participants</vt:lpstr>
      <vt:lpstr>Conventions d’établissement dE rapport</vt:lpstr>
      <vt:lpstr>A1. Investissements globaux – Points saillants pour 2021</vt:lpstr>
      <vt:lpstr>A2. Investissements globaux – Points saillants pour 2021</vt:lpstr>
      <vt:lpstr>PowerPoint Presentation</vt:lpstr>
      <vt:lpstr>PowerPoint Presentation</vt:lpstr>
      <vt:lpstr>PowerPoint Presentation</vt:lpstr>
      <vt:lpstr>PowerPoint Presentation</vt:lpstr>
      <vt:lpstr>PowerPoint Presentation</vt:lpstr>
      <vt:lpstr>B1. Domaines scientifiques/classification CSO – Points saillants</vt:lpstr>
      <vt:lpstr>PowerPoint Presentation</vt:lpstr>
      <vt:lpstr>PowerPoint Presentation</vt:lpstr>
      <vt:lpstr>C1. Sièges de cancer – Points saillants</vt:lpstr>
      <vt:lpstr>PowerPoint Presentation</vt:lpstr>
      <vt:lpstr>PowerPoint Presentation</vt:lpstr>
      <vt:lpstr>D1. Mécanismes de financement – Points saillants</vt:lpstr>
      <vt:lpstr>D2. Mécanismes de financement – Points saillants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 supplémentaire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120</cp:revision>
  <dcterms:created xsi:type="dcterms:W3CDTF">2019-03-06T10:58:11Z</dcterms:created>
  <dcterms:modified xsi:type="dcterms:W3CDTF">2023-12-18T16:59:36Z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0x010100F4AC2C9B16E9AF4B9A759BBEF415125F</vt:lpwstr>
  </property>
</Properties>
</file>