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2" r:id="rId6"/>
    <p:sldId id="283" r:id="rId7"/>
    <p:sldId id="285" r:id="rId8"/>
    <p:sldId id="312" r:id="rId9"/>
    <p:sldId id="287" r:id="rId10"/>
    <p:sldId id="289" r:id="rId11"/>
    <p:sldId id="293" r:id="rId12"/>
    <p:sldId id="298" r:id="rId13"/>
    <p:sldId id="311" r:id="rId14"/>
    <p:sldId id="309" r:id="rId15"/>
    <p:sldId id="294" r:id="rId16"/>
    <p:sldId id="300" r:id="rId17"/>
    <p:sldId id="302" r:id="rId18"/>
    <p:sldId id="303" r:id="rId19"/>
    <p:sldId id="295" r:id="rId20"/>
    <p:sldId id="301" r:id="rId21"/>
    <p:sldId id="296" r:id="rId22"/>
    <p:sldId id="304" r:id="rId23"/>
    <p:sldId id="297" r:id="rId24"/>
    <p:sldId id="306" r:id="rId25"/>
    <p:sldId id="307" r:id="rId26"/>
    <p:sldId id="308" r:id="rId27"/>
    <p:sldId id="292" r:id="rId28"/>
    <p:sldId id="31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672E62-684E-D3BE-BA6A-2FC38A0C4F5F}" name="chantal Cerdan" initials="cC" userId="bf3d2fd7ba64ba1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3557" autoAdjust="0"/>
  </p:normalViewPr>
  <p:slideViewPr>
    <p:cSldViewPr snapToGrid="0">
      <p:cViewPr varScale="1">
        <p:scale>
          <a:sx n="64" d="100"/>
          <a:sy n="64" d="100"/>
        </p:scale>
        <p:origin x="892"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Badovinac" userId="628638f2-a94e-4c2b-b7e7-19012596bc6f" providerId="ADAL" clId="{6A661E60-4AC3-4A60-9BDE-9EB7A0CE7EB8}"/>
    <pc:docChg chg="custSel modSld modMainMaster">
      <pc:chgData name="Kimberly Badovinac" userId="628638f2-a94e-4c2b-b7e7-19012596bc6f" providerId="ADAL" clId="{6A661E60-4AC3-4A60-9BDE-9EB7A0CE7EB8}" dt="2023-12-18T17:18:05.170" v="2" actId="27636"/>
      <pc:docMkLst>
        <pc:docMk/>
      </pc:docMkLst>
      <pc:sldChg chg="modSp mod">
        <pc:chgData name="Kimberly Badovinac" userId="628638f2-a94e-4c2b-b7e7-19012596bc6f" providerId="ADAL" clId="{6A661E60-4AC3-4A60-9BDE-9EB7A0CE7EB8}" dt="2023-12-18T17:18:05.160" v="1" actId="27636"/>
        <pc:sldMkLst>
          <pc:docMk/>
          <pc:sldMk cId="0" sldId="295"/>
        </pc:sldMkLst>
        <pc:spChg chg="mod">
          <ac:chgData name="Kimberly Badovinac" userId="628638f2-a94e-4c2b-b7e7-19012596bc6f" providerId="ADAL" clId="{6A661E60-4AC3-4A60-9BDE-9EB7A0CE7EB8}" dt="2023-12-18T17:18:05.160" v="1" actId="27636"/>
          <ac:spMkLst>
            <pc:docMk/>
            <pc:sldMk cId="0" sldId="295"/>
            <ac:spMk id="2" creationId="{00000000-0000-0000-0000-000000000000}"/>
          </ac:spMkLst>
        </pc:spChg>
      </pc:sldChg>
      <pc:sldChg chg="modSp mod">
        <pc:chgData name="Kimberly Badovinac" userId="628638f2-a94e-4c2b-b7e7-19012596bc6f" providerId="ADAL" clId="{6A661E60-4AC3-4A60-9BDE-9EB7A0CE7EB8}" dt="2023-12-18T17:18:05.170" v="2" actId="27636"/>
        <pc:sldMkLst>
          <pc:docMk/>
          <pc:sldMk cId="0" sldId="296"/>
        </pc:sldMkLst>
        <pc:spChg chg="mod">
          <ac:chgData name="Kimberly Badovinac" userId="628638f2-a94e-4c2b-b7e7-19012596bc6f" providerId="ADAL" clId="{6A661E60-4AC3-4A60-9BDE-9EB7A0CE7EB8}" dt="2023-12-18T17:18:05.170" v="2" actId="27636"/>
          <ac:spMkLst>
            <pc:docMk/>
            <pc:sldMk cId="0" sldId="296"/>
            <ac:spMk id="2" creationId="{00000000-0000-0000-0000-000000000000}"/>
          </ac:spMkLst>
        </pc:spChg>
      </pc:sldChg>
      <pc:sldMasterChg chg="modSldLayout">
        <pc:chgData name="Kimberly Badovinac" userId="628638f2-a94e-4c2b-b7e7-19012596bc6f" providerId="ADAL" clId="{6A661E60-4AC3-4A60-9BDE-9EB7A0CE7EB8}" dt="2023-12-18T17:18:05.001" v="0"/>
        <pc:sldMasterMkLst>
          <pc:docMk/>
          <pc:sldMasterMk cId="1203709391" sldId="2147483648"/>
        </pc:sldMasterMkLst>
        <pc:sldLayoutChg chg="modSp mod">
          <pc:chgData name="Kimberly Badovinac" userId="628638f2-a94e-4c2b-b7e7-19012596bc6f" providerId="ADAL" clId="{6A661E60-4AC3-4A60-9BDE-9EB7A0CE7EB8}" dt="2023-12-18T17:18:05.001" v="0"/>
          <pc:sldLayoutMkLst>
            <pc:docMk/>
            <pc:sldMasterMk cId="1203709391" sldId="2147483648"/>
            <pc:sldLayoutMk cId="1039140249" sldId="2147483649"/>
          </pc:sldLayoutMkLst>
          <pc:spChg chg="mod">
            <ac:chgData name="Kimberly Badovinac" userId="628638f2-a94e-4c2b-b7e7-19012596bc6f" providerId="ADAL" clId="{6A661E60-4AC3-4A60-9BDE-9EB7A0CE7EB8}" dt="2023-12-18T17:18:05.001" v="0"/>
            <ac:spMkLst>
              <pc:docMk/>
              <pc:sldMasterMk cId="1203709391" sldId="2147483648"/>
              <pc:sldLayoutMk cId="1039140249" sldId="2147483649"/>
              <ac:spMk id="5" creationId="{66DAE912-552C-43EC-8E9F-D0CF9DCADEEF}"/>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778302E-E18A-471D-AEE1-A9AE66957EAD}" type="slidenum">
              <a:rPr lang="en-US" smtClean="0"/>
              <a:t>1</a:t>
            </a:fld>
            <a:endParaRPr lang="en-US"/>
          </a:p>
        </p:txBody>
      </p:sp>
    </p:spTree>
    <p:extLst>
      <p:ext uri="{BB962C8B-B14F-4D97-AF65-F5344CB8AC3E}">
        <p14:creationId xmlns:p14="http://schemas.microsoft.com/office/powerpoint/2010/main" val="240460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02049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778302E-E18A-471D-AEE1-A9AE66957EAD}" type="slidenum">
              <a:rPr lang="en-US" smtClean="0"/>
              <a:t>11</a:t>
            </a:fld>
            <a:endParaRPr lang="en-US"/>
          </a:p>
        </p:txBody>
      </p:sp>
    </p:spTree>
    <p:extLst>
      <p:ext uri="{BB962C8B-B14F-4D97-AF65-F5344CB8AC3E}">
        <p14:creationId xmlns:p14="http://schemas.microsoft.com/office/powerpoint/2010/main" val="938851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pic>
        <p:nvPicPr>
          <p:cNvPr id="3" name="Picture 2">
            <a:extLst>
              <a:ext uri="{FF2B5EF4-FFF2-40B4-BE49-F238E27FC236}">
                <a16:creationId xmlns:a16="http://schemas.microsoft.com/office/drawing/2014/main" id="{FC35AF4C-E777-4ADD-B507-674160F3F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1" y="0"/>
            <a:ext cx="11616275" cy="4009292"/>
          </a:xfrm>
          <a:prstGeom prst="rect">
            <a:avLst/>
          </a:prstGeom>
        </p:spPr>
      </p:pic>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47256" y="3229989"/>
            <a:ext cx="663611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Points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saillants</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décembre</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2023</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346" y="5543159"/>
            <a:ext cx="3840813" cy="876376"/>
          </a:xfrm>
          <a:prstGeom prst="rect">
            <a:avLst/>
          </a:prstGeom>
        </p:spPr>
      </p:pic>
      <p:pic>
        <p:nvPicPr>
          <p:cNvPr id="6" name="Picture 5" descr="Text&#10;&#10;Description automatically generated">
            <a:extLst>
              <a:ext uri="{FF2B5EF4-FFF2-40B4-BE49-F238E27FC236}">
                <a16:creationId xmlns:a16="http://schemas.microsoft.com/office/drawing/2014/main" id="{8A270F18-EBDE-4866-9D66-1601C28BD4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87164" y="5450215"/>
            <a:ext cx="3083443" cy="1117535"/>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395819"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12/18/2023</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ante-infobase.canada.ca/outils-de-donnees/ccj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a:bodyPr>
          <a:lstStyle/>
          <a:p>
            <a:r>
              <a:rPr lang="fr-FR" sz="2800" dirty="0"/>
              <a:t>Investissements dans la recherche sur les cancers de l'enfant et de l'adolescent au Canada de 2005 à 2021</a:t>
            </a:r>
            <a:endParaRPr lang="en-US" sz="2800" dirty="0"/>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E4ED5-AA38-41D7-8C5B-4E5F5CEE3680}"/>
              </a:ext>
            </a:extLst>
          </p:cNvPr>
          <p:cNvSpPr>
            <a:spLocks noGrp="1"/>
          </p:cNvSpPr>
          <p:nvPr>
            <p:ph type="sldNum" sz="quarter" idx="4"/>
          </p:nvPr>
        </p:nvSpPr>
        <p:spPr/>
        <p:txBody>
          <a:bodyPr/>
          <a:lstStyle/>
          <a:p>
            <a:fld id="{B47ABD4A-E1D3-4DA1-85CF-EB3A31666CA3}" type="slidenum">
              <a:rPr lang="en-US" smtClean="0"/>
              <a:pPr/>
              <a:t>10</a:t>
            </a:fld>
            <a:endParaRPr lang="en-US"/>
          </a:p>
        </p:txBody>
      </p:sp>
      <p:pic>
        <p:nvPicPr>
          <p:cNvPr id="3" name="Picture 2">
            <a:extLst>
              <a:ext uri="{FF2B5EF4-FFF2-40B4-BE49-F238E27FC236}">
                <a16:creationId xmlns:a16="http://schemas.microsoft.com/office/drawing/2014/main" id="{86C76791-C599-9B33-5A91-059E8E1C1079}"/>
              </a:ext>
            </a:extLst>
          </p:cNvPr>
          <p:cNvPicPr>
            <a:picLocks noChangeAspect="1"/>
          </p:cNvPicPr>
          <p:nvPr/>
        </p:nvPicPr>
        <p:blipFill>
          <a:blip r:embed="rId2"/>
          <a:stretch>
            <a:fillRect/>
          </a:stretch>
        </p:blipFill>
        <p:spPr>
          <a:xfrm>
            <a:off x="824355" y="916833"/>
            <a:ext cx="10920925" cy="4811938"/>
          </a:xfrm>
          <a:prstGeom prst="rect">
            <a:avLst/>
          </a:prstGeom>
        </p:spPr>
      </p:pic>
    </p:spTree>
    <p:extLst>
      <p:ext uri="{BB962C8B-B14F-4D97-AF65-F5344CB8AC3E}">
        <p14:creationId xmlns:p14="http://schemas.microsoft.com/office/powerpoint/2010/main" val="259992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11</a:t>
            </a:fld>
            <a:endParaRPr lang="en-US" dirty="0"/>
          </a:p>
        </p:txBody>
      </p:sp>
      <p:pic>
        <p:nvPicPr>
          <p:cNvPr id="4" name="Picture 3">
            <a:extLst>
              <a:ext uri="{FF2B5EF4-FFF2-40B4-BE49-F238E27FC236}">
                <a16:creationId xmlns:a16="http://schemas.microsoft.com/office/drawing/2014/main" id="{E825E8BB-EF4E-3DBB-ED3F-F474C1462ED6}"/>
              </a:ext>
            </a:extLst>
          </p:cNvPr>
          <p:cNvPicPr>
            <a:picLocks noChangeAspect="1"/>
          </p:cNvPicPr>
          <p:nvPr/>
        </p:nvPicPr>
        <p:blipFill>
          <a:blip r:embed="rId3"/>
          <a:stretch>
            <a:fillRect/>
          </a:stretch>
        </p:blipFill>
        <p:spPr>
          <a:xfrm>
            <a:off x="893108" y="1073658"/>
            <a:ext cx="9375239" cy="4995448"/>
          </a:xfrm>
          <a:prstGeom prst="rect">
            <a:avLst/>
          </a:prstGeom>
        </p:spPr>
      </p:pic>
    </p:spTree>
    <p:extLst>
      <p:ext uri="{BB962C8B-B14F-4D97-AF65-F5344CB8AC3E}">
        <p14:creationId xmlns:p14="http://schemas.microsoft.com/office/powerpoint/2010/main" val="411770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err="1"/>
              <a:t>Près</a:t>
            </a:r>
            <a:r>
              <a:rPr lang="en-US" dirty="0"/>
              <a:t> de la </a:t>
            </a:r>
            <a:r>
              <a:rPr lang="en-US" dirty="0" err="1"/>
              <a:t>moitié</a:t>
            </a:r>
            <a:r>
              <a:rPr lang="en-US" dirty="0"/>
              <a:t> (47 %) des </a:t>
            </a:r>
            <a:r>
              <a:rPr lang="en-US" dirty="0" err="1"/>
              <a:t>investissements</a:t>
            </a:r>
            <a:r>
              <a:rPr lang="en-US" dirty="0"/>
              <a:t> dans la recherche sur les cancers de </a:t>
            </a:r>
            <a:r>
              <a:rPr lang="en-US" dirty="0" err="1"/>
              <a:t>l’enfant</a:t>
            </a:r>
            <a:r>
              <a:rPr lang="en-US" dirty="0"/>
              <a:t> et de </a:t>
            </a:r>
            <a:r>
              <a:rPr lang="en-US" dirty="0" err="1"/>
              <a:t>l’adolescent</a:t>
            </a:r>
            <a:r>
              <a:rPr lang="en-US" dirty="0"/>
              <a:t> </a:t>
            </a:r>
            <a:r>
              <a:rPr lang="en-US" dirty="0" err="1"/>
              <a:t>en</a:t>
            </a:r>
            <a:r>
              <a:rPr lang="en-US" dirty="0"/>
              <a:t> 2021 </a:t>
            </a:r>
            <a:r>
              <a:rPr lang="en-US" dirty="0" err="1"/>
              <a:t>provenait</a:t>
            </a:r>
            <a:r>
              <a:rPr lang="en-US" dirty="0"/>
              <a:t> des </a:t>
            </a:r>
            <a:r>
              <a:rPr lang="en-US" dirty="0" err="1"/>
              <a:t>Instituts</a:t>
            </a:r>
            <a:r>
              <a:rPr lang="en-US" dirty="0"/>
              <a:t> de recherche </a:t>
            </a:r>
            <a:r>
              <a:rPr lang="en-US" dirty="0" err="1"/>
              <a:t>en</a:t>
            </a:r>
            <a:r>
              <a:rPr lang="en-US" dirty="0"/>
              <a:t> </a:t>
            </a:r>
            <a:r>
              <a:rPr lang="en-US" dirty="0" err="1"/>
              <a:t>santé</a:t>
            </a:r>
            <a:r>
              <a:rPr lang="en-US" dirty="0"/>
              <a:t> du Canada (IRSC). La part de </a:t>
            </a:r>
            <a:r>
              <a:rPr lang="en-US" dirty="0" err="1"/>
              <a:t>l’investissement</a:t>
            </a:r>
            <a:r>
              <a:rPr lang="en-US" dirty="0"/>
              <a:t> global des IRSC dans la recherche sur le cancer </a:t>
            </a:r>
            <a:r>
              <a:rPr lang="en-US" dirty="0" err="1"/>
              <a:t>consacrée</a:t>
            </a:r>
            <a:r>
              <a:rPr lang="en-US" dirty="0"/>
              <a:t> aux cancers de </a:t>
            </a:r>
            <a:r>
              <a:rPr lang="en-US" dirty="0" err="1"/>
              <a:t>l’enfant</a:t>
            </a:r>
            <a:r>
              <a:rPr lang="en-US" dirty="0"/>
              <a:t> et de </a:t>
            </a:r>
            <a:r>
              <a:rPr lang="en-US" dirty="0" err="1"/>
              <a:t>l’adolescent</a:t>
            </a:r>
            <a:r>
              <a:rPr lang="en-US" dirty="0"/>
              <a:t> </a:t>
            </a:r>
            <a:r>
              <a:rPr lang="en-US" dirty="0" err="1"/>
              <a:t>est</a:t>
            </a:r>
            <a:r>
              <a:rPr lang="en-US" dirty="0"/>
              <a:t> passée de 3,7 % </a:t>
            </a:r>
            <a:r>
              <a:rPr lang="en-US" dirty="0" err="1"/>
              <a:t>en</a:t>
            </a:r>
            <a:r>
              <a:rPr lang="en-US" dirty="0"/>
              <a:t> 2005 </a:t>
            </a:r>
            <a:r>
              <a:rPr lang="en-US" dirty="0" err="1"/>
              <a:t>à</a:t>
            </a:r>
            <a:r>
              <a:rPr lang="en-US" dirty="0"/>
              <a:t> 9,3 % </a:t>
            </a:r>
            <a:r>
              <a:rPr lang="en-US" dirty="0" err="1"/>
              <a:t>en</a:t>
            </a:r>
            <a:r>
              <a:rPr lang="en-US" dirty="0"/>
              <a:t> 2021, et </a:t>
            </a:r>
            <a:r>
              <a:rPr lang="en-US" dirty="0" err="1"/>
              <a:t>compte</a:t>
            </a:r>
            <a:r>
              <a:rPr lang="en-US" dirty="0"/>
              <a:t> </a:t>
            </a:r>
            <a:r>
              <a:rPr lang="en-US" dirty="0" err="1"/>
              <a:t>tenu</a:t>
            </a:r>
            <a:r>
              <a:rPr lang="en-US" dirty="0"/>
              <a:t> des nouveaux </a:t>
            </a:r>
            <a:r>
              <a:rPr lang="en-US" dirty="0" err="1"/>
              <a:t>investissements</a:t>
            </a:r>
            <a:r>
              <a:rPr lang="en-US" dirty="0"/>
              <a:t>, </a:t>
            </a:r>
            <a:r>
              <a:rPr lang="en-US" dirty="0" err="1"/>
              <a:t>ce</a:t>
            </a:r>
            <a:r>
              <a:rPr lang="en-US" dirty="0"/>
              <a:t> </a:t>
            </a:r>
            <a:r>
              <a:rPr lang="en-US" dirty="0" err="1"/>
              <a:t>pourcentage</a:t>
            </a:r>
            <a:r>
              <a:rPr lang="en-US" dirty="0"/>
              <a:t> </a:t>
            </a:r>
            <a:r>
              <a:rPr lang="en-US" dirty="0" err="1"/>
              <a:t>devrait</a:t>
            </a:r>
            <a:r>
              <a:rPr lang="en-US" dirty="0"/>
              <a:t> augmenter au </a:t>
            </a:r>
            <a:r>
              <a:rPr lang="en-US" dirty="0" err="1"/>
              <a:t>cours</a:t>
            </a:r>
            <a:r>
              <a:rPr lang="en-US" dirty="0"/>
              <a:t> des </a:t>
            </a:r>
            <a:r>
              <a:rPr lang="en-US" dirty="0" err="1"/>
              <a:t>prochaines</a:t>
            </a:r>
            <a:r>
              <a:rPr lang="en-US" dirty="0"/>
              <a:t> </a:t>
            </a:r>
            <a:r>
              <a:rPr lang="en-US" dirty="0" err="1"/>
              <a:t>années</a:t>
            </a:r>
            <a:r>
              <a:rPr lang="en-US" dirty="0"/>
              <a:t>.</a:t>
            </a:r>
          </a:p>
          <a:p>
            <a:r>
              <a:rPr lang="fr-CA" dirty="0"/>
              <a:t>D’autres bailleurs de fonds/programmes ont investi plus de 10 </a:t>
            </a:r>
            <a:r>
              <a:rPr lang="fr-FR" dirty="0"/>
              <a:t>M$ </a:t>
            </a:r>
            <a:r>
              <a:rPr lang="fr-CA" dirty="0"/>
              <a:t>sur 17 ans : Génome Canada, Société canadienne du cancer (SCC), Programme des chaires de recherche du Canada, Institut ontarien de recherche sur le cancer (IORC), Fonds de recherche du Québec – Santé (FRQS), Institut de recherche Terry Fox (IRTF), et Fondation Cole.</a:t>
            </a:r>
          </a:p>
          <a:p>
            <a:r>
              <a:rPr lang="en-US" dirty="0" err="1"/>
              <a:t>En</a:t>
            </a:r>
            <a:r>
              <a:rPr lang="en-US" dirty="0"/>
              <a:t> </a:t>
            </a:r>
            <a:r>
              <a:rPr lang="en-US" dirty="0" err="1"/>
              <a:t>ce</a:t>
            </a:r>
            <a:r>
              <a:rPr lang="en-US" dirty="0"/>
              <a:t> qui </a:t>
            </a:r>
            <a:r>
              <a:rPr lang="en-US" dirty="0" err="1"/>
              <a:t>concerne</a:t>
            </a:r>
            <a:r>
              <a:rPr lang="en-US" dirty="0"/>
              <a:t> les </a:t>
            </a:r>
            <a:r>
              <a:rPr lang="en-US" dirty="0" err="1"/>
              <a:t>mécanismes</a:t>
            </a:r>
            <a:r>
              <a:rPr lang="en-US" dirty="0"/>
              <a:t> de </a:t>
            </a:r>
            <a:r>
              <a:rPr lang="en-US" dirty="0" err="1"/>
              <a:t>financement</a:t>
            </a:r>
            <a:r>
              <a:rPr lang="en-US" dirty="0"/>
              <a:t>, les subventions de </a:t>
            </a:r>
            <a:r>
              <a:rPr lang="en-US" dirty="0" err="1"/>
              <a:t>fonctionnement</a:t>
            </a:r>
            <a:r>
              <a:rPr lang="en-US" dirty="0"/>
              <a:t> </a:t>
            </a:r>
            <a:r>
              <a:rPr lang="en-US" dirty="0" err="1"/>
              <a:t>ont</a:t>
            </a:r>
            <a:r>
              <a:rPr lang="en-US" dirty="0"/>
              <a:t> </a:t>
            </a:r>
            <a:r>
              <a:rPr lang="en-US" dirty="0" err="1"/>
              <a:t>constitué</a:t>
            </a:r>
            <a:r>
              <a:rPr lang="en-US" dirty="0"/>
              <a:t> la part la plus </a:t>
            </a:r>
            <a:r>
              <a:rPr lang="en-US" dirty="0" err="1"/>
              <a:t>importante</a:t>
            </a:r>
            <a:r>
              <a:rPr lang="en-US" dirty="0"/>
              <a:t> de </a:t>
            </a:r>
            <a:r>
              <a:rPr lang="en-US" dirty="0" err="1"/>
              <a:t>l’investissement</a:t>
            </a:r>
            <a:r>
              <a:rPr lang="en-US" dirty="0"/>
              <a:t>, </a:t>
            </a:r>
            <a:r>
              <a:rPr lang="en-US" dirty="0" err="1"/>
              <a:t>notamment</a:t>
            </a:r>
            <a:r>
              <a:rPr lang="en-US" dirty="0"/>
              <a:t> au </a:t>
            </a:r>
            <a:r>
              <a:rPr lang="en-US" dirty="0" err="1"/>
              <a:t>cours</a:t>
            </a:r>
            <a:r>
              <a:rPr lang="en-US" dirty="0"/>
              <a:t> de la </a:t>
            </a:r>
            <a:r>
              <a:rPr lang="en-US" dirty="0" err="1"/>
              <a:t>période</a:t>
            </a:r>
            <a:r>
              <a:rPr lang="en-US" dirty="0"/>
              <a:t> de 2017 </a:t>
            </a:r>
            <a:r>
              <a:rPr lang="en-US" dirty="0" err="1"/>
              <a:t>à</a:t>
            </a:r>
            <a:r>
              <a:rPr lang="en-US" dirty="0"/>
              <a:t> 2021. Au </a:t>
            </a:r>
            <a:r>
              <a:rPr lang="en-US" dirty="0" err="1"/>
              <a:t>cours</a:t>
            </a:r>
            <a:r>
              <a:rPr lang="en-US" dirty="0"/>
              <a:t> des trois </a:t>
            </a:r>
            <a:r>
              <a:rPr lang="en-US" dirty="0" err="1"/>
              <a:t>périodes</a:t>
            </a:r>
            <a:r>
              <a:rPr lang="en-US" dirty="0"/>
              <a:t>, </a:t>
            </a:r>
            <a:r>
              <a:rPr lang="en-US" dirty="0" err="1"/>
              <a:t>une</a:t>
            </a:r>
            <a:r>
              <a:rPr lang="en-US" dirty="0"/>
              <a:t> </a:t>
            </a:r>
            <a:r>
              <a:rPr lang="en-US" dirty="0" err="1"/>
              <a:t>grande</a:t>
            </a:r>
            <a:r>
              <a:rPr lang="en-US" dirty="0"/>
              <a:t> </a:t>
            </a:r>
            <a:r>
              <a:rPr lang="en-US" dirty="0" err="1"/>
              <a:t>partie</a:t>
            </a:r>
            <a:r>
              <a:rPr lang="en-US" dirty="0"/>
              <a:t> des </a:t>
            </a:r>
            <a:r>
              <a:rPr lang="en-US" dirty="0" err="1"/>
              <a:t>investissements</a:t>
            </a:r>
            <a:r>
              <a:rPr lang="en-US" dirty="0"/>
              <a:t> sous </a:t>
            </a:r>
            <a:r>
              <a:rPr lang="en-US" dirty="0" err="1"/>
              <a:t>forme</a:t>
            </a:r>
            <a:r>
              <a:rPr lang="en-US" dirty="0"/>
              <a:t> de subventions de </a:t>
            </a:r>
            <a:r>
              <a:rPr lang="en-US" dirty="0" err="1"/>
              <a:t>fonctionnement</a:t>
            </a:r>
            <a:r>
              <a:rPr lang="en-US" dirty="0"/>
              <a:t> a </a:t>
            </a:r>
            <a:r>
              <a:rPr lang="en-US" dirty="0" err="1"/>
              <a:t>été</a:t>
            </a:r>
            <a:r>
              <a:rPr lang="en-US" dirty="0"/>
              <a:t> </a:t>
            </a:r>
            <a:r>
              <a:rPr lang="en-US" dirty="0" err="1"/>
              <a:t>affectée</a:t>
            </a:r>
            <a:r>
              <a:rPr lang="en-US" dirty="0"/>
              <a:t> </a:t>
            </a:r>
            <a:r>
              <a:rPr lang="en-US" dirty="0" err="1"/>
              <a:t>à</a:t>
            </a:r>
            <a:r>
              <a:rPr lang="en-US" dirty="0"/>
              <a:t> la recherche </a:t>
            </a:r>
            <a:r>
              <a:rPr lang="en-US" dirty="0" err="1"/>
              <a:t>biomédicale</a:t>
            </a:r>
            <a:r>
              <a:rPr lang="en-US" dirty="0"/>
              <a:t>, et </a:t>
            </a:r>
            <a:r>
              <a:rPr lang="en-US" dirty="0" err="1"/>
              <a:t>cette</a:t>
            </a:r>
            <a:r>
              <a:rPr lang="en-US" dirty="0"/>
              <a:t> proportion a </a:t>
            </a:r>
            <a:r>
              <a:rPr lang="en-US" dirty="0" err="1"/>
              <a:t>été</a:t>
            </a:r>
            <a:r>
              <a:rPr lang="en-US" dirty="0"/>
              <a:t> plus </a:t>
            </a:r>
            <a:r>
              <a:rPr lang="en-US" dirty="0" err="1"/>
              <a:t>importante</a:t>
            </a:r>
            <a:r>
              <a:rPr lang="en-US" dirty="0"/>
              <a:t> au </a:t>
            </a:r>
            <a:r>
              <a:rPr lang="en-US" dirty="0" err="1"/>
              <a:t>cours</a:t>
            </a:r>
            <a:r>
              <a:rPr lang="en-US" dirty="0"/>
              <a:t> de la </a:t>
            </a:r>
            <a:r>
              <a:rPr lang="en-US" dirty="0" err="1"/>
              <a:t>période</a:t>
            </a:r>
            <a:r>
              <a:rPr lang="en-US" dirty="0"/>
              <a:t> de 2017 </a:t>
            </a:r>
            <a:r>
              <a:rPr lang="en-US" dirty="0" err="1"/>
              <a:t>à</a:t>
            </a:r>
            <a:r>
              <a:rPr lang="en-US" dirty="0"/>
              <a:t> 2021.</a:t>
            </a:r>
          </a:p>
        </p:txBody>
      </p:sp>
      <p:sp>
        <p:nvSpPr>
          <p:cNvPr id="2" name="Title 1"/>
          <p:cNvSpPr>
            <a:spLocks noGrp="1"/>
          </p:cNvSpPr>
          <p:nvPr>
            <p:ph type="title"/>
          </p:nvPr>
        </p:nvSpPr>
        <p:spPr/>
        <p:txBody>
          <a:bodyPr/>
          <a:lstStyle/>
          <a:p>
            <a:r>
              <a:rPr lang="en-US" dirty="0"/>
              <a:t>A2.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p>
            <a:fld id="{AADAD921-54CE-49E7-A374-8F548635CDC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091246" y="320679"/>
            <a:ext cx="2743200" cy="365125"/>
          </a:xfrm>
        </p:spPr>
        <p:txBody>
          <a:bodyPr/>
          <a:lstStyle/>
          <a:p>
            <a:fld id="{B47ABD4A-E1D3-4DA1-85CF-EB3A31666CA3}" type="slidenum">
              <a:rPr lang="en-US" smtClean="0"/>
              <a:pPr/>
              <a:t>13</a:t>
            </a:fld>
            <a:endParaRPr lang="en-US" dirty="0"/>
          </a:p>
        </p:txBody>
      </p:sp>
      <p:sp>
        <p:nvSpPr>
          <p:cNvPr id="6" name="TextBox 5">
            <a:extLst>
              <a:ext uri="{FF2B5EF4-FFF2-40B4-BE49-F238E27FC236}">
                <a16:creationId xmlns:a16="http://schemas.microsoft.com/office/drawing/2014/main" id="{7DA9E069-97F1-CEDB-1E44-07ECC5FEC9C9}"/>
              </a:ext>
            </a:extLst>
          </p:cNvPr>
          <p:cNvSpPr txBox="1"/>
          <p:nvPr/>
        </p:nvSpPr>
        <p:spPr>
          <a:xfrm>
            <a:off x="753034" y="873141"/>
            <a:ext cx="8880064" cy="400110"/>
          </a:xfrm>
          <a:prstGeom prst="rect">
            <a:avLst/>
          </a:prstGeom>
          <a:noFill/>
        </p:spPr>
        <p:txBody>
          <a:bodyPr wrap="square">
            <a:spAutoFit/>
          </a:bodyPr>
          <a:lstStyle/>
          <a:p>
            <a:r>
              <a:rPr lang="en-CA" sz="2000" b="1" dirty="0">
                <a:latin typeface="Montserrat" panose="00000500000000000000" pitchFamily="2" charset="0"/>
              </a:rPr>
              <a:t>INVESTISSEMENT ANNUEL PAR BAILLEUR DE FONDS [1], (M$)</a:t>
            </a:r>
          </a:p>
        </p:txBody>
      </p:sp>
      <p:grpSp>
        <p:nvGrpSpPr>
          <p:cNvPr id="10" name="Group 9">
            <a:extLst>
              <a:ext uri="{FF2B5EF4-FFF2-40B4-BE49-F238E27FC236}">
                <a16:creationId xmlns:a16="http://schemas.microsoft.com/office/drawing/2014/main" id="{456C5942-5068-D856-E57D-C353EDAC00A1}"/>
              </a:ext>
            </a:extLst>
          </p:cNvPr>
          <p:cNvGrpSpPr/>
          <p:nvPr/>
        </p:nvGrpSpPr>
        <p:grpSpPr>
          <a:xfrm>
            <a:off x="753034" y="1635273"/>
            <a:ext cx="10820105" cy="3864453"/>
            <a:chOff x="753034" y="1635273"/>
            <a:chExt cx="10820105" cy="3864453"/>
          </a:xfrm>
        </p:grpSpPr>
        <p:sp>
          <p:nvSpPr>
            <p:cNvPr id="4" name="TextBox 3">
              <a:extLst>
                <a:ext uri="{FF2B5EF4-FFF2-40B4-BE49-F238E27FC236}">
                  <a16:creationId xmlns:a16="http://schemas.microsoft.com/office/drawing/2014/main" id="{3739F63E-2456-88AD-D04A-4B0E805B4659}"/>
                </a:ext>
              </a:extLst>
            </p:cNvPr>
            <p:cNvSpPr txBox="1"/>
            <p:nvPr/>
          </p:nvSpPr>
          <p:spPr>
            <a:xfrm>
              <a:off x="753034" y="5222727"/>
              <a:ext cx="10820105" cy="276999"/>
            </a:xfrm>
            <a:prstGeom prst="rect">
              <a:avLst/>
            </a:prstGeom>
            <a:noFill/>
          </p:spPr>
          <p:txBody>
            <a:bodyPr wrap="square">
              <a:spAutoFit/>
            </a:bodyPr>
            <a:lstStyle/>
            <a:p>
              <a:r>
                <a:rPr lang="en-CA" sz="1200" dirty="0">
                  <a:latin typeface="Montserrat" panose="00000500000000000000" pitchFamily="2" charset="0"/>
                </a:rPr>
                <a:t>[1] Les organisations/programmes avec un </a:t>
              </a:r>
              <a:r>
                <a:rPr lang="en-CA" sz="1200" dirty="0" err="1">
                  <a:latin typeface="Montserrat" panose="00000500000000000000" pitchFamily="2" charset="0"/>
                </a:rPr>
                <a:t>investissement</a:t>
              </a:r>
              <a:r>
                <a:rPr lang="en-CA" sz="1200" dirty="0">
                  <a:latin typeface="Montserrat" panose="00000500000000000000" pitchFamily="2" charset="0"/>
                </a:rPr>
                <a:t> </a:t>
              </a:r>
              <a:r>
                <a:rPr lang="en-CA" sz="1200" dirty="0" err="1">
                  <a:latin typeface="Montserrat" panose="00000500000000000000" pitchFamily="2" charset="0"/>
                </a:rPr>
                <a:t>cumulatif</a:t>
              </a:r>
              <a:r>
                <a:rPr lang="en-CA" sz="1200" dirty="0">
                  <a:latin typeface="Montserrat" panose="00000500000000000000" pitchFamily="2" charset="0"/>
                </a:rPr>
                <a:t> sur 17 </a:t>
              </a:r>
              <a:r>
                <a:rPr lang="en-CA" sz="1200" dirty="0" err="1">
                  <a:latin typeface="Montserrat" panose="00000500000000000000" pitchFamily="2" charset="0"/>
                </a:rPr>
                <a:t>ans</a:t>
              </a:r>
              <a:r>
                <a:rPr lang="en-CA" sz="1200" dirty="0">
                  <a:latin typeface="Montserrat" panose="00000500000000000000" pitchFamily="2" charset="0"/>
                </a:rPr>
                <a:t> de 10 millions de dollars </a:t>
              </a:r>
              <a:r>
                <a:rPr lang="en-CA" sz="1200" dirty="0" err="1">
                  <a:latin typeface="Montserrat" panose="00000500000000000000" pitchFamily="2" charset="0"/>
                </a:rPr>
                <a:t>ou</a:t>
              </a:r>
              <a:r>
                <a:rPr lang="en-CA" sz="1200" dirty="0">
                  <a:latin typeface="Montserrat" panose="00000500000000000000" pitchFamily="2" charset="0"/>
                </a:rPr>
                <a:t> plus </a:t>
              </a:r>
              <a:r>
                <a:rPr lang="en-CA" sz="1200" dirty="0" err="1">
                  <a:latin typeface="Montserrat" panose="00000500000000000000" pitchFamily="2" charset="0"/>
                </a:rPr>
                <a:t>sont</a:t>
              </a:r>
              <a:r>
                <a:rPr lang="en-CA" sz="1200" dirty="0">
                  <a:latin typeface="Montserrat" panose="00000500000000000000" pitchFamily="2" charset="0"/>
                </a:rPr>
                <a:t> </a:t>
              </a:r>
              <a:r>
                <a:rPr lang="en-CA" sz="1200" dirty="0" err="1">
                  <a:latin typeface="Montserrat" panose="00000500000000000000" pitchFamily="2" charset="0"/>
                </a:rPr>
                <a:t>répertoriés</a:t>
              </a:r>
              <a:r>
                <a:rPr lang="en-CA" sz="1200" dirty="0">
                  <a:latin typeface="Montserrat" panose="00000500000000000000" pitchFamily="2" charset="0"/>
                </a:rPr>
                <a:t> par nom.</a:t>
              </a:r>
            </a:p>
          </p:txBody>
        </p:sp>
        <p:pic>
          <p:nvPicPr>
            <p:cNvPr id="9" name="Picture 8">
              <a:extLst>
                <a:ext uri="{FF2B5EF4-FFF2-40B4-BE49-F238E27FC236}">
                  <a16:creationId xmlns:a16="http://schemas.microsoft.com/office/drawing/2014/main" id="{0511E309-314C-54E9-1B1A-6039A2F6D51D}"/>
                </a:ext>
              </a:extLst>
            </p:cNvPr>
            <p:cNvPicPr>
              <a:picLocks noChangeAspect="1"/>
            </p:cNvPicPr>
            <p:nvPr/>
          </p:nvPicPr>
          <p:blipFill>
            <a:blip r:embed="rId2"/>
            <a:stretch>
              <a:fillRect/>
            </a:stretch>
          </p:blipFill>
          <p:spPr>
            <a:xfrm>
              <a:off x="2647507" y="1860698"/>
              <a:ext cx="8711314" cy="3253562"/>
            </a:xfrm>
            <a:prstGeom prst="rect">
              <a:avLst/>
            </a:prstGeom>
          </p:spPr>
        </p:pic>
        <p:pic>
          <p:nvPicPr>
            <p:cNvPr id="8" name="Picture 7">
              <a:extLst>
                <a:ext uri="{FF2B5EF4-FFF2-40B4-BE49-F238E27FC236}">
                  <a16:creationId xmlns:a16="http://schemas.microsoft.com/office/drawing/2014/main" id="{E8FA598D-2610-5EF0-129E-082225CF3EB8}"/>
                </a:ext>
              </a:extLst>
            </p:cNvPr>
            <p:cNvPicPr>
              <a:picLocks noChangeAspect="1"/>
            </p:cNvPicPr>
            <p:nvPr/>
          </p:nvPicPr>
          <p:blipFill>
            <a:blip r:embed="rId3"/>
            <a:stretch>
              <a:fillRect/>
            </a:stretch>
          </p:blipFill>
          <p:spPr>
            <a:xfrm>
              <a:off x="833179" y="1635273"/>
              <a:ext cx="10525642" cy="3478987"/>
            </a:xfrm>
            <a:prstGeom prst="rect">
              <a:avLst/>
            </a:prstGeom>
          </p:spPr>
        </p:pic>
      </p:grpSp>
    </p:spTree>
    <p:extLst>
      <p:ext uri="{BB962C8B-B14F-4D97-AF65-F5344CB8AC3E}">
        <p14:creationId xmlns:p14="http://schemas.microsoft.com/office/powerpoint/2010/main" val="393363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14</a:t>
            </a:fld>
            <a:endParaRPr lang="en-US" dirty="0"/>
          </a:p>
        </p:txBody>
      </p:sp>
      <p:pic>
        <p:nvPicPr>
          <p:cNvPr id="5" name="Picture 4">
            <a:extLst>
              <a:ext uri="{FF2B5EF4-FFF2-40B4-BE49-F238E27FC236}">
                <a16:creationId xmlns:a16="http://schemas.microsoft.com/office/drawing/2014/main" id="{E11F1D79-8508-F62D-42A8-51E13872630C}"/>
              </a:ext>
            </a:extLst>
          </p:cNvPr>
          <p:cNvPicPr>
            <a:picLocks noChangeAspect="1"/>
          </p:cNvPicPr>
          <p:nvPr/>
        </p:nvPicPr>
        <p:blipFill>
          <a:blip r:embed="rId2"/>
          <a:stretch>
            <a:fillRect/>
          </a:stretch>
        </p:blipFill>
        <p:spPr>
          <a:xfrm>
            <a:off x="798470" y="726823"/>
            <a:ext cx="10435022" cy="5404353"/>
          </a:xfrm>
          <a:prstGeom prst="rect">
            <a:avLst/>
          </a:prstGeom>
        </p:spPr>
      </p:pic>
    </p:spTree>
    <p:extLst>
      <p:ext uri="{BB962C8B-B14F-4D97-AF65-F5344CB8AC3E}">
        <p14:creationId xmlns:p14="http://schemas.microsoft.com/office/powerpoint/2010/main" val="417228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15</a:t>
            </a:fld>
            <a:endParaRPr lang="en-US" dirty="0"/>
          </a:p>
        </p:txBody>
      </p:sp>
      <p:pic>
        <p:nvPicPr>
          <p:cNvPr id="4" name="Picture 3">
            <a:extLst>
              <a:ext uri="{FF2B5EF4-FFF2-40B4-BE49-F238E27FC236}">
                <a16:creationId xmlns:a16="http://schemas.microsoft.com/office/drawing/2014/main" id="{88794B45-E3A9-052D-C377-05C8528CD695}"/>
              </a:ext>
            </a:extLst>
          </p:cNvPr>
          <p:cNvPicPr>
            <a:picLocks noChangeAspect="1"/>
          </p:cNvPicPr>
          <p:nvPr/>
        </p:nvPicPr>
        <p:blipFill>
          <a:blip r:embed="rId2"/>
          <a:stretch>
            <a:fillRect/>
          </a:stretch>
        </p:blipFill>
        <p:spPr>
          <a:xfrm>
            <a:off x="768681" y="685804"/>
            <a:ext cx="11048387" cy="5598038"/>
          </a:xfrm>
          <a:prstGeom prst="rect">
            <a:avLst/>
          </a:prstGeom>
        </p:spPr>
      </p:pic>
    </p:spTree>
    <p:extLst>
      <p:ext uri="{BB962C8B-B14F-4D97-AF65-F5344CB8AC3E}">
        <p14:creationId xmlns:p14="http://schemas.microsoft.com/office/powerpoint/2010/main" val="127862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fr-CA" dirty="0"/>
              <a:t>La recherche axée sur la biologie du cancer représentait une part décroissante de l’investissement annuel dans la recherche sur les cancers de l’enfant et de l’adolescent au cours de la période de 17 ans, conformément à la tendance générale des investissements dans la recherche sur le cancer.</a:t>
            </a:r>
          </a:p>
          <a:p>
            <a:r>
              <a:rPr lang="fr-CA" dirty="0"/>
              <a:t>Les investissements dans la catégorie Dépistage précoce, diagnostic et pronostic ont connu la plus forte augmentation entre la première et la troisième période quinquennale (six fois) et reflétaient une augmentation des investissements dans la recherche axée sur la découverte de biomarqueurs pour faciliter les approches de médecine de précision.</a:t>
            </a:r>
          </a:p>
          <a:p>
            <a:r>
              <a:rPr lang="fr-CA" dirty="0"/>
              <a:t>L’investissement dans la recherche sur les traitements a triplé entre la première et la troisième période</a:t>
            </a:r>
            <a:r>
              <a:rPr lang="en-US" dirty="0"/>
              <a:t>. </a:t>
            </a:r>
          </a:p>
        </p:txBody>
      </p:sp>
      <p:sp>
        <p:nvSpPr>
          <p:cNvPr id="2" name="Title 1"/>
          <p:cNvSpPr>
            <a:spLocks noGrp="1"/>
          </p:cNvSpPr>
          <p:nvPr>
            <p:ph type="title"/>
          </p:nvPr>
        </p:nvSpPr>
        <p:spPr/>
        <p:txBody>
          <a:bodyPr>
            <a:normAutofit fontScale="90000"/>
          </a:bodyPr>
          <a:lstStyle/>
          <a:p>
            <a:r>
              <a:rPr lang="en-US" dirty="0"/>
              <a:t>B. </a:t>
            </a:r>
            <a:r>
              <a:rPr lang="en-US" dirty="0" err="1"/>
              <a:t>Investissement</a:t>
            </a:r>
            <a:r>
              <a:rPr lang="en-US" dirty="0"/>
              <a:t> par </a:t>
            </a:r>
            <a:r>
              <a:rPr lang="en-US" dirty="0" err="1"/>
              <a:t>domaine</a:t>
            </a:r>
            <a:r>
              <a:rPr lang="en-US" dirty="0"/>
              <a:t> </a:t>
            </a:r>
            <a:r>
              <a:rPr lang="en-US" dirty="0" err="1"/>
              <a:t>scientifique</a:t>
            </a:r>
            <a:endParaRPr lang="en-US" dirty="0"/>
          </a:p>
        </p:txBody>
      </p:sp>
      <p:sp>
        <p:nvSpPr>
          <p:cNvPr id="4" name="Slide Number Placeholder 3"/>
          <p:cNvSpPr>
            <a:spLocks noGrp="1"/>
          </p:cNvSpPr>
          <p:nvPr>
            <p:ph type="sldNum" sz="quarter" idx="4"/>
          </p:nvPr>
        </p:nvSpPr>
        <p:spPr/>
        <p:txBody>
          <a:bodyPr/>
          <a:lstStyle/>
          <a:p>
            <a:fld id="{AADAD921-54CE-49E7-A374-8F548635CDC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091246" y="320679"/>
            <a:ext cx="2743200" cy="365125"/>
          </a:xfrm>
        </p:spPr>
        <p:txBody>
          <a:bodyPr/>
          <a:lstStyle/>
          <a:p>
            <a:fld id="{B47ABD4A-E1D3-4DA1-85CF-EB3A31666CA3}" type="slidenum">
              <a:rPr lang="en-US" smtClean="0"/>
              <a:pPr/>
              <a:t>17</a:t>
            </a:fld>
            <a:endParaRPr lang="en-US" dirty="0"/>
          </a:p>
        </p:txBody>
      </p:sp>
      <p:pic>
        <p:nvPicPr>
          <p:cNvPr id="3" name="Picture 2">
            <a:extLst>
              <a:ext uri="{FF2B5EF4-FFF2-40B4-BE49-F238E27FC236}">
                <a16:creationId xmlns:a16="http://schemas.microsoft.com/office/drawing/2014/main" id="{42916129-D10D-C2CE-3408-7B4003460F44}"/>
              </a:ext>
            </a:extLst>
          </p:cNvPr>
          <p:cNvPicPr>
            <a:picLocks noChangeAspect="1"/>
          </p:cNvPicPr>
          <p:nvPr/>
        </p:nvPicPr>
        <p:blipFill>
          <a:blip r:embed="rId2"/>
          <a:stretch>
            <a:fillRect/>
          </a:stretch>
        </p:blipFill>
        <p:spPr>
          <a:xfrm>
            <a:off x="812628" y="962760"/>
            <a:ext cx="10799784" cy="5087165"/>
          </a:xfrm>
          <a:prstGeom prst="rect">
            <a:avLst/>
          </a:prstGeom>
        </p:spPr>
      </p:pic>
    </p:spTree>
    <p:extLst>
      <p:ext uri="{BB962C8B-B14F-4D97-AF65-F5344CB8AC3E}">
        <p14:creationId xmlns:p14="http://schemas.microsoft.com/office/powerpoint/2010/main" val="171562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Au cours des 17 dernières années, près de 80 % des investissements dans la recherche sur les cancers de l’enfant et de l’adolescent ont été consacrés à certains types de cancer.</a:t>
            </a:r>
          </a:p>
          <a:p>
            <a:r>
              <a:rPr lang="fr-CA" dirty="0"/>
              <a:t>Une grande partie de l’augmentation globale des investissements dans la recherche sur les cancers de l’enfant et de l’adolescent résulte de l’augmentation des investissements dans la recherche sur les néoplasmes du système nerveux central (qui comprend les cancers du cerveau et de la moelle épinière). </a:t>
            </a:r>
          </a:p>
          <a:p>
            <a:r>
              <a:rPr lang="fr-CA" dirty="0"/>
              <a:t>L’investissement dans la recherche sur les leucémies a augmenté entre la première et la deuxième période, mais est resté constant entre la deuxième période et la période la plus récente.</a:t>
            </a:r>
          </a:p>
          <a:p>
            <a:r>
              <a:rPr lang="fr-CA" dirty="0"/>
              <a:t>La recherche sur les sarcomes des tissus mous a connu une augmentation notable des investissements au cours de la dernière période</a:t>
            </a:r>
            <a:r>
              <a:rPr lang="en-US" dirty="0"/>
              <a:t>.</a:t>
            </a:r>
          </a:p>
        </p:txBody>
      </p:sp>
      <p:sp>
        <p:nvSpPr>
          <p:cNvPr id="2" name="Title 1"/>
          <p:cNvSpPr>
            <a:spLocks noGrp="1"/>
          </p:cNvSpPr>
          <p:nvPr>
            <p:ph type="title"/>
          </p:nvPr>
        </p:nvSpPr>
        <p:spPr/>
        <p:txBody>
          <a:bodyPr>
            <a:normAutofit fontScale="90000"/>
          </a:bodyPr>
          <a:lstStyle/>
          <a:p>
            <a:r>
              <a:rPr lang="en-US" dirty="0"/>
              <a:t>C. </a:t>
            </a:r>
            <a:r>
              <a:rPr lang="fr-FR" dirty="0"/>
              <a:t>INVESTISSEMENT PROPRE AU SIÈGE DE CANCER</a:t>
            </a:r>
            <a:endParaRPr lang="en-US" dirty="0"/>
          </a:p>
        </p:txBody>
      </p:sp>
      <p:sp>
        <p:nvSpPr>
          <p:cNvPr id="4" name="Slide Number Placeholder 3"/>
          <p:cNvSpPr>
            <a:spLocks noGrp="1"/>
          </p:cNvSpPr>
          <p:nvPr>
            <p:ph type="sldNum" sz="quarter" idx="4"/>
          </p:nvPr>
        </p:nvSpPr>
        <p:spPr/>
        <p:txBody>
          <a:bodyPr/>
          <a:lstStyle/>
          <a:p>
            <a:fld id="{AADAD921-54CE-49E7-A374-8F548635CDC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19</a:t>
            </a:fld>
            <a:endParaRPr lang="en-US" dirty="0"/>
          </a:p>
        </p:txBody>
      </p:sp>
      <p:grpSp>
        <p:nvGrpSpPr>
          <p:cNvPr id="7" name="Group 6">
            <a:extLst>
              <a:ext uri="{FF2B5EF4-FFF2-40B4-BE49-F238E27FC236}">
                <a16:creationId xmlns:a16="http://schemas.microsoft.com/office/drawing/2014/main" id="{9E3F12A2-65D6-D4E6-45F9-B07B22F39111}"/>
              </a:ext>
            </a:extLst>
          </p:cNvPr>
          <p:cNvGrpSpPr/>
          <p:nvPr/>
        </p:nvGrpSpPr>
        <p:grpSpPr>
          <a:xfrm>
            <a:off x="887744" y="1191656"/>
            <a:ext cx="7171735" cy="5089231"/>
            <a:chOff x="887744" y="1191656"/>
            <a:chExt cx="7171735" cy="5089231"/>
          </a:xfrm>
        </p:grpSpPr>
        <p:pic>
          <p:nvPicPr>
            <p:cNvPr id="6" name="Picture 5">
              <a:extLst>
                <a:ext uri="{FF2B5EF4-FFF2-40B4-BE49-F238E27FC236}">
                  <a16:creationId xmlns:a16="http://schemas.microsoft.com/office/drawing/2014/main" id="{D8B3686A-EB8B-FDF4-D230-2B3B689B697D}"/>
                </a:ext>
              </a:extLst>
            </p:cNvPr>
            <p:cNvPicPr>
              <a:picLocks noChangeAspect="1"/>
            </p:cNvPicPr>
            <p:nvPr/>
          </p:nvPicPr>
          <p:blipFill>
            <a:blip r:embed="rId2"/>
            <a:stretch>
              <a:fillRect/>
            </a:stretch>
          </p:blipFill>
          <p:spPr>
            <a:xfrm>
              <a:off x="3700130" y="1594883"/>
              <a:ext cx="4359349" cy="4686003"/>
            </a:xfrm>
            <a:prstGeom prst="rect">
              <a:avLst/>
            </a:prstGeom>
          </p:spPr>
        </p:pic>
        <p:pic>
          <p:nvPicPr>
            <p:cNvPr id="3" name="Picture 2">
              <a:extLst>
                <a:ext uri="{FF2B5EF4-FFF2-40B4-BE49-F238E27FC236}">
                  <a16:creationId xmlns:a16="http://schemas.microsoft.com/office/drawing/2014/main" id="{46E96301-4CF9-3065-F568-5CAE1501226B}"/>
                </a:ext>
              </a:extLst>
            </p:cNvPr>
            <p:cNvPicPr>
              <a:picLocks noChangeAspect="1"/>
            </p:cNvPicPr>
            <p:nvPr/>
          </p:nvPicPr>
          <p:blipFill>
            <a:blip r:embed="rId3"/>
            <a:stretch>
              <a:fillRect/>
            </a:stretch>
          </p:blipFill>
          <p:spPr>
            <a:xfrm>
              <a:off x="887744" y="1191656"/>
              <a:ext cx="7171735" cy="5089231"/>
            </a:xfrm>
            <a:prstGeom prst="rect">
              <a:avLst/>
            </a:prstGeom>
          </p:spPr>
        </p:pic>
      </p:grpSp>
      <p:sp>
        <p:nvSpPr>
          <p:cNvPr id="5" name="TextBox 4">
            <a:extLst>
              <a:ext uri="{FF2B5EF4-FFF2-40B4-BE49-F238E27FC236}">
                <a16:creationId xmlns:a16="http://schemas.microsoft.com/office/drawing/2014/main" id="{A75D0F44-1075-7251-EC55-D65557708F8F}"/>
              </a:ext>
            </a:extLst>
          </p:cNvPr>
          <p:cNvSpPr txBox="1"/>
          <p:nvPr/>
        </p:nvSpPr>
        <p:spPr>
          <a:xfrm>
            <a:off x="887743" y="577113"/>
            <a:ext cx="10063791" cy="369332"/>
          </a:xfrm>
          <a:prstGeom prst="rect">
            <a:avLst/>
          </a:prstGeom>
          <a:noFill/>
        </p:spPr>
        <p:txBody>
          <a:bodyPr wrap="square">
            <a:spAutoFit/>
          </a:bodyPr>
          <a:lstStyle/>
          <a:p>
            <a:r>
              <a:rPr lang="en-CA" b="1" dirty="0">
                <a:latin typeface="Montserrat" panose="00000500000000000000" pitchFamily="2" charset="0"/>
              </a:rPr>
              <a:t>INVESTISSEMENT PROPRE AU SIÈGE DE CANCER, TROIS PÉRIODES (M$) </a:t>
            </a:r>
          </a:p>
        </p:txBody>
      </p:sp>
    </p:spTree>
    <p:extLst>
      <p:ext uri="{BB962C8B-B14F-4D97-AF65-F5344CB8AC3E}">
        <p14:creationId xmlns:p14="http://schemas.microsoft.com/office/powerpoint/2010/main" val="226710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r>
              <a:rPr lang="fr-FR"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FR"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FR"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FR"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a:t>
            </a:r>
            <a:r>
              <a:rPr lang="fr-FR" sz="2700" dirty="0"/>
              <a:t>Canada grâce à son soutien de l’ACRC et du rôle de celle-ci en matière de coordination du système de financement de la recherche sur le cancer. En tant que membre et bailleur de fonds de l’ACRC, le Partenariat collabore avec les autres organisations membres pour mettre en œuvre la stratégie </a:t>
            </a:r>
            <a:r>
              <a:rPr lang="fr-FR" dirty="0"/>
              <a:t>de recherche sur le cancer au Canada.</a:t>
            </a:r>
            <a:endParaRPr lang="en-US" dirty="0"/>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p>
            <a:fld id="{4AC4E0B1-4387-4925-ACC3-229E73BB423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CA" sz="1500" dirty="0"/>
              <a:t>Sur 17 ans, 466 chercheurs principaux (CP) désignés ont été financés pour des projets de recherche portant sur les cancers de l’enfant et de l’adolescent. Ce nombre représente les CP désignés ayant reçu au moins une subvention de fonctionnement, une subvention d’équipement ou une bourse de carrière pertinent pour </a:t>
            </a:r>
            <a:r>
              <a:rPr lang="fr-FR" sz="1500" dirty="0"/>
              <a:t>les cancers de l’enfant et de l’adolescent.</a:t>
            </a:r>
            <a:endParaRPr lang="fr-CA" sz="1500" dirty="0"/>
          </a:p>
          <a:p>
            <a:r>
              <a:rPr lang="en-US" sz="1500" dirty="0" err="1"/>
              <a:t>À</a:t>
            </a:r>
            <a:r>
              <a:rPr lang="en-US" sz="1500" dirty="0"/>
              <a:t> un moment </a:t>
            </a:r>
            <a:r>
              <a:rPr lang="en-US" sz="1500" dirty="0" err="1"/>
              <a:t>donné</a:t>
            </a:r>
            <a:r>
              <a:rPr lang="en-US" sz="1500" dirty="0"/>
              <a:t> au </a:t>
            </a:r>
            <a:r>
              <a:rPr lang="en-US" sz="1500" dirty="0" err="1"/>
              <a:t>cours</a:t>
            </a:r>
            <a:r>
              <a:rPr lang="en-US" sz="1500" dirty="0"/>
              <a:t> des trois </a:t>
            </a:r>
            <a:r>
              <a:rPr lang="en-US" sz="1500" dirty="0" err="1"/>
              <a:t>périodes</a:t>
            </a:r>
            <a:r>
              <a:rPr lang="en-US" sz="1500" dirty="0"/>
              <a:t>, 70 CP </a:t>
            </a:r>
            <a:r>
              <a:rPr lang="en-US" sz="1500" dirty="0" err="1"/>
              <a:t>ont</a:t>
            </a:r>
            <a:r>
              <a:rPr lang="en-US" sz="1500" dirty="0"/>
              <a:t> </a:t>
            </a:r>
            <a:r>
              <a:rPr lang="en-US" sz="1500" dirty="0" err="1"/>
              <a:t>bénéficié</a:t>
            </a:r>
            <a:r>
              <a:rPr lang="en-US" sz="1500" dirty="0"/>
              <a:t> d’un </a:t>
            </a:r>
            <a:r>
              <a:rPr lang="en-US" sz="1500" dirty="0" err="1"/>
              <a:t>financement</a:t>
            </a:r>
            <a:r>
              <a:rPr lang="en-US" sz="1500" dirty="0"/>
              <a:t> </a:t>
            </a:r>
            <a:r>
              <a:rPr lang="en-US" sz="1500" dirty="0" err="1"/>
              <a:t>actif</a:t>
            </a:r>
            <a:r>
              <a:rPr lang="en-US" sz="1500" dirty="0"/>
              <a:t> de la recherche, le </a:t>
            </a:r>
            <a:r>
              <a:rPr lang="en-US" sz="1500" dirty="0" err="1"/>
              <a:t>nombre</a:t>
            </a:r>
            <a:r>
              <a:rPr lang="en-US" sz="1500" dirty="0"/>
              <a:t> le plus </a:t>
            </a:r>
            <a:r>
              <a:rPr lang="en-US" sz="1500" dirty="0" err="1"/>
              <a:t>élevé</a:t>
            </a:r>
            <a:r>
              <a:rPr lang="en-US" sz="1500" dirty="0"/>
              <a:t> </a:t>
            </a:r>
            <a:r>
              <a:rPr lang="en-US" sz="1500" dirty="0" err="1"/>
              <a:t>ayant</a:t>
            </a:r>
            <a:r>
              <a:rPr lang="en-US" sz="1500" dirty="0"/>
              <a:t> </a:t>
            </a:r>
            <a:r>
              <a:rPr lang="en-US" sz="1500" dirty="0" err="1"/>
              <a:t>été</a:t>
            </a:r>
            <a:r>
              <a:rPr lang="en-US" sz="1500" dirty="0"/>
              <a:t> </a:t>
            </a:r>
            <a:r>
              <a:rPr lang="en-US" sz="1500" dirty="0" err="1"/>
              <a:t>enregistré</a:t>
            </a:r>
            <a:r>
              <a:rPr lang="en-US" sz="1500" dirty="0"/>
              <a:t> au </a:t>
            </a:r>
            <a:r>
              <a:rPr lang="en-US" sz="1500" dirty="0" err="1"/>
              <a:t>cours</a:t>
            </a:r>
            <a:r>
              <a:rPr lang="en-US" sz="1500" dirty="0"/>
              <a:t> de la </a:t>
            </a:r>
            <a:r>
              <a:rPr lang="en-US" sz="1500" dirty="0" err="1"/>
              <a:t>période</a:t>
            </a:r>
            <a:r>
              <a:rPr lang="en-US" sz="1500" dirty="0"/>
              <a:t> de 2012 </a:t>
            </a:r>
            <a:r>
              <a:rPr lang="en-US" sz="1500" dirty="0" err="1"/>
              <a:t>à</a:t>
            </a:r>
            <a:r>
              <a:rPr lang="en-US" sz="1500" dirty="0"/>
              <a:t> 2016.</a:t>
            </a:r>
          </a:p>
          <a:p>
            <a:r>
              <a:rPr lang="fr-CA" sz="1500" dirty="0"/>
              <a:t>De nombreux CP désignés ayant des projets de recherche actifs au cours de la période de 2017 à 2021 travaillaient dans des établissements en Ontario et au Québec, les provinces les plus peuplées.</a:t>
            </a:r>
          </a:p>
          <a:p>
            <a:r>
              <a:rPr lang="fr-CA" sz="1500"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 De 2005 à 2021, 587 stagiaires ont été financés pour des projets de recherche présentant un intérêt certain pour les cancers de l’enfant et de l’adolescent. L’investissement dans les bourses d’études supérieures et postdoctorales par l’intermédiaire de programmes de financement régionaux et les bourses d’études supérieures par l’intermédiaire de programmes de financement nationaux a augmenté au cours des périodes visées, </a:t>
            </a:r>
            <a:r>
              <a:rPr lang="en-US" sz="1500" dirty="0" err="1"/>
              <a:t>ce</a:t>
            </a:r>
            <a:r>
              <a:rPr lang="en-US" sz="1500" dirty="0"/>
              <a:t> qui </a:t>
            </a:r>
            <a:r>
              <a:rPr lang="en-US" sz="1500" dirty="0" err="1"/>
              <a:t>donne</a:t>
            </a:r>
            <a:r>
              <a:rPr lang="en-US" sz="1500" dirty="0"/>
              <a:t> </a:t>
            </a:r>
            <a:r>
              <a:rPr lang="en-US" sz="1500" dirty="0" err="1"/>
              <a:t>à</a:t>
            </a:r>
            <a:r>
              <a:rPr lang="en-US" sz="1500" dirty="0"/>
              <a:t> </a:t>
            </a:r>
            <a:r>
              <a:rPr lang="en-US" sz="1500" dirty="0" err="1"/>
              <a:t>penser</a:t>
            </a:r>
            <a:r>
              <a:rPr lang="en-US" sz="1500" dirty="0"/>
              <a:t> que la </a:t>
            </a:r>
            <a:r>
              <a:rPr lang="en-US" sz="1500" dirty="0" err="1"/>
              <a:t>capacité</a:t>
            </a:r>
            <a:r>
              <a:rPr lang="en-US" sz="1500" dirty="0"/>
              <a:t> des </a:t>
            </a:r>
            <a:r>
              <a:rPr lang="en-US" sz="1500" dirty="0" err="1"/>
              <a:t>chercheurs</a:t>
            </a:r>
            <a:r>
              <a:rPr lang="en-US" sz="1500" dirty="0"/>
              <a:t> </a:t>
            </a:r>
            <a:r>
              <a:rPr lang="en-US" sz="1500" dirty="0" err="1"/>
              <a:t>augmentera</a:t>
            </a:r>
            <a:r>
              <a:rPr lang="en-US" sz="1500" dirty="0"/>
              <a:t> </a:t>
            </a:r>
            <a:r>
              <a:rPr lang="en-US" sz="1500" dirty="0" err="1"/>
              <a:t>à</a:t>
            </a:r>
            <a:r>
              <a:rPr lang="en-US" sz="1500" dirty="0"/>
              <a:t> </a:t>
            </a:r>
            <a:r>
              <a:rPr lang="en-US" sz="1500" dirty="0" err="1"/>
              <a:t>l’avenir</a:t>
            </a:r>
            <a:r>
              <a:rPr lang="en-US" sz="1500" dirty="0"/>
              <a:t>.</a:t>
            </a:r>
          </a:p>
        </p:txBody>
      </p:sp>
      <p:sp>
        <p:nvSpPr>
          <p:cNvPr id="2" name="Title 1"/>
          <p:cNvSpPr>
            <a:spLocks noGrp="1"/>
          </p:cNvSpPr>
          <p:nvPr>
            <p:ph type="title"/>
          </p:nvPr>
        </p:nvSpPr>
        <p:spPr/>
        <p:txBody>
          <a:bodyPr/>
          <a:lstStyle/>
          <a:p>
            <a:r>
              <a:rPr lang="en-US" dirty="0"/>
              <a:t>D. </a:t>
            </a:r>
            <a:r>
              <a:rPr lang="en-US" dirty="0" err="1"/>
              <a:t>chercheurs</a:t>
            </a:r>
            <a:r>
              <a:rPr lang="en-US" dirty="0"/>
              <a:t> </a:t>
            </a:r>
            <a:r>
              <a:rPr lang="en-US" dirty="0" err="1"/>
              <a:t>principaux</a:t>
            </a:r>
            <a:r>
              <a:rPr lang="en-US" dirty="0"/>
              <a:t> </a:t>
            </a:r>
            <a:r>
              <a:rPr lang="en-US" dirty="0" err="1"/>
              <a:t>désignés</a:t>
            </a:r>
            <a:endParaRPr lang="en-US" dirty="0"/>
          </a:p>
        </p:txBody>
      </p:sp>
      <p:sp>
        <p:nvSpPr>
          <p:cNvPr id="4" name="Slide Number Placeholder 3"/>
          <p:cNvSpPr>
            <a:spLocks noGrp="1"/>
          </p:cNvSpPr>
          <p:nvPr>
            <p:ph type="sldNum" sz="quarter" idx="4"/>
          </p:nvPr>
        </p:nvSpPr>
        <p:spPr/>
        <p:txBody>
          <a:bodyPr/>
          <a:lstStyle/>
          <a:p>
            <a:fld id="{AADAD921-54CE-49E7-A374-8F548635CDC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21</a:t>
            </a:fld>
            <a:endParaRPr lang="en-US" dirty="0"/>
          </a:p>
        </p:txBody>
      </p:sp>
      <p:sp>
        <p:nvSpPr>
          <p:cNvPr id="4" name="TextBox 3">
            <a:extLst>
              <a:ext uri="{FF2B5EF4-FFF2-40B4-BE49-F238E27FC236}">
                <a16:creationId xmlns:a16="http://schemas.microsoft.com/office/drawing/2014/main" id="{61445EE8-08BE-D9E4-7CA7-6EB3CE38015E}"/>
              </a:ext>
            </a:extLst>
          </p:cNvPr>
          <p:cNvSpPr txBox="1"/>
          <p:nvPr/>
        </p:nvSpPr>
        <p:spPr>
          <a:xfrm>
            <a:off x="752253" y="682117"/>
            <a:ext cx="7456082" cy="369332"/>
          </a:xfrm>
          <a:prstGeom prst="rect">
            <a:avLst/>
          </a:prstGeom>
          <a:noFill/>
        </p:spPr>
        <p:txBody>
          <a:bodyPr wrap="square">
            <a:spAutoFit/>
          </a:bodyPr>
          <a:lstStyle/>
          <a:p>
            <a:r>
              <a:rPr lang="en-CA" b="1" dirty="0">
                <a:latin typeface="Montserrat" panose="00000500000000000000" pitchFamily="2" charset="0"/>
              </a:rPr>
              <a:t>CHERCHEURS PRINCIPAUX DÉSIGNÉS [1], TROIS PÉRIODES</a:t>
            </a:r>
          </a:p>
        </p:txBody>
      </p:sp>
      <p:sp>
        <p:nvSpPr>
          <p:cNvPr id="6" name="TextBox 5">
            <a:extLst>
              <a:ext uri="{FF2B5EF4-FFF2-40B4-BE49-F238E27FC236}">
                <a16:creationId xmlns:a16="http://schemas.microsoft.com/office/drawing/2014/main" id="{55577219-A542-EFD3-FFBB-248F1ED24E48}"/>
              </a:ext>
            </a:extLst>
          </p:cNvPr>
          <p:cNvSpPr txBox="1"/>
          <p:nvPr/>
        </p:nvSpPr>
        <p:spPr>
          <a:xfrm>
            <a:off x="752253" y="6017155"/>
            <a:ext cx="8572500" cy="461665"/>
          </a:xfrm>
          <a:prstGeom prst="rect">
            <a:avLst/>
          </a:prstGeom>
          <a:noFill/>
        </p:spPr>
        <p:txBody>
          <a:bodyPr wrap="square">
            <a:spAutoFit/>
          </a:bodyPr>
          <a:lstStyle/>
          <a:p>
            <a:r>
              <a:rPr lang="en-CA" sz="1200" dirty="0">
                <a:latin typeface="Montserrat" panose="00000500000000000000" pitchFamily="2" charset="0"/>
              </a:rPr>
              <a:t>[1] </a:t>
            </a:r>
            <a:r>
              <a:rPr lang="en-CA" sz="1200" dirty="0" err="1">
                <a:latin typeface="Montserrat" panose="00000500000000000000" pitchFamily="2" charset="0"/>
              </a:rPr>
              <a:t>Inclut</a:t>
            </a:r>
            <a:r>
              <a:rPr lang="en-CA" sz="1200" dirty="0">
                <a:latin typeface="Montserrat" panose="00000500000000000000" pitchFamily="2" charset="0"/>
              </a:rPr>
              <a:t> les </a:t>
            </a:r>
            <a:r>
              <a:rPr lang="en-CA" sz="1200" dirty="0" err="1">
                <a:latin typeface="Montserrat" panose="00000500000000000000" pitchFamily="2" charset="0"/>
              </a:rPr>
              <a:t>chercheurs</a:t>
            </a:r>
            <a:r>
              <a:rPr lang="en-CA" sz="1200" dirty="0">
                <a:latin typeface="Montserrat" panose="00000500000000000000" pitchFamily="2" charset="0"/>
              </a:rPr>
              <a:t> </a:t>
            </a:r>
            <a:r>
              <a:rPr lang="en-CA" sz="1200" dirty="0" err="1">
                <a:latin typeface="Montserrat" panose="00000500000000000000" pitchFamily="2" charset="0"/>
              </a:rPr>
              <a:t>principaux</a:t>
            </a:r>
            <a:r>
              <a:rPr lang="en-CA" sz="1200" dirty="0">
                <a:latin typeface="Montserrat" panose="00000500000000000000" pitchFamily="2" charset="0"/>
              </a:rPr>
              <a:t> </a:t>
            </a:r>
            <a:r>
              <a:rPr lang="en-CA" sz="1200" dirty="0" err="1">
                <a:latin typeface="Montserrat" panose="00000500000000000000" pitchFamily="2" charset="0"/>
              </a:rPr>
              <a:t>désignés</a:t>
            </a:r>
            <a:r>
              <a:rPr lang="en-CA" sz="1200" dirty="0">
                <a:latin typeface="Montserrat" panose="00000500000000000000" pitchFamily="2" charset="0"/>
              </a:rPr>
              <a:t> </a:t>
            </a:r>
            <a:r>
              <a:rPr lang="en-CA" sz="1200" dirty="0" err="1">
                <a:latin typeface="Montserrat" panose="00000500000000000000" pitchFamily="2" charset="0"/>
              </a:rPr>
              <a:t>ayant</a:t>
            </a:r>
            <a:r>
              <a:rPr lang="en-CA" sz="1200" dirty="0">
                <a:latin typeface="Montserrat" panose="00000500000000000000" pitchFamily="2" charset="0"/>
              </a:rPr>
              <a:t> </a:t>
            </a:r>
            <a:r>
              <a:rPr lang="en-CA" sz="1200" dirty="0" err="1">
                <a:latin typeface="Montserrat" panose="00000500000000000000" pitchFamily="2" charset="0"/>
              </a:rPr>
              <a:t>reçu</a:t>
            </a:r>
            <a:r>
              <a:rPr lang="en-CA" sz="1200" dirty="0">
                <a:latin typeface="Montserrat" panose="00000500000000000000" pitchFamily="2" charset="0"/>
              </a:rPr>
              <a:t> au </a:t>
            </a:r>
            <a:r>
              <a:rPr lang="en-CA" sz="1200" dirty="0" err="1">
                <a:latin typeface="Montserrat" panose="00000500000000000000" pitchFamily="2" charset="0"/>
              </a:rPr>
              <a:t>moins</a:t>
            </a:r>
            <a:r>
              <a:rPr lang="en-CA" sz="1200" dirty="0">
                <a:latin typeface="Montserrat" panose="00000500000000000000" pitchFamily="2" charset="0"/>
              </a:rPr>
              <a:t> </a:t>
            </a:r>
            <a:r>
              <a:rPr lang="en-CA" sz="1200" dirty="0" err="1">
                <a:latin typeface="Montserrat" panose="00000500000000000000" pitchFamily="2" charset="0"/>
              </a:rPr>
              <a:t>ou</a:t>
            </a:r>
            <a:r>
              <a:rPr lang="en-CA" sz="1200" dirty="0">
                <a:latin typeface="Montserrat" panose="00000500000000000000" pitchFamily="2" charset="0"/>
              </a:rPr>
              <a:t> </a:t>
            </a:r>
            <a:r>
              <a:rPr lang="en-CA" sz="1200" dirty="0" err="1">
                <a:latin typeface="Montserrat" panose="00000500000000000000" pitchFamily="2" charset="0"/>
              </a:rPr>
              <a:t>une</a:t>
            </a:r>
            <a:r>
              <a:rPr lang="en-CA" sz="1200" dirty="0">
                <a:latin typeface="Montserrat" panose="00000500000000000000" pitchFamily="2" charset="0"/>
              </a:rPr>
              <a:t> subvention de </a:t>
            </a:r>
            <a:r>
              <a:rPr lang="en-CA" sz="1200" dirty="0" err="1">
                <a:latin typeface="Montserrat" panose="00000500000000000000" pitchFamily="2" charset="0"/>
              </a:rPr>
              <a:t>fonctionnement</a:t>
            </a:r>
            <a:r>
              <a:rPr lang="en-CA" sz="1200" dirty="0">
                <a:latin typeface="Montserrat" panose="00000500000000000000" pitchFamily="2" charset="0"/>
              </a:rPr>
              <a:t>, </a:t>
            </a:r>
            <a:r>
              <a:rPr lang="en-CA" sz="1200" dirty="0" err="1">
                <a:latin typeface="Montserrat" panose="00000500000000000000" pitchFamily="2" charset="0"/>
              </a:rPr>
              <a:t>une</a:t>
            </a:r>
            <a:r>
              <a:rPr lang="en-CA" sz="1200" dirty="0">
                <a:latin typeface="Montserrat" panose="00000500000000000000" pitchFamily="2" charset="0"/>
              </a:rPr>
              <a:t> bourse de </a:t>
            </a:r>
            <a:r>
              <a:rPr lang="en-CA" sz="1200" dirty="0" err="1">
                <a:latin typeface="Montserrat" panose="00000500000000000000" pitchFamily="2" charset="0"/>
              </a:rPr>
              <a:t>carrière</a:t>
            </a:r>
            <a:r>
              <a:rPr lang="en-CA" sz="1200" dirty="0">
                <a:latin typeface="Montserrat" panose="00000500000000000000" pitchFamily="2" charset="0"/>
              </a:rPr>
              <a:t> </a:t>
            </a:r>
            <a:r>
              <a:rPr lang="en-CA" sz="1200" dirty="0" err="1">
                <a:latin typeface="Montserrat" panose="00000500000000000000" pitchFamily="2" charset="0"/>
              </a:rPr>
              <a:t>ou</a:t>
            </a:r>
            <a:r>
              <a:rPr lang="en-CA" sz="1200" dirty="0">
                <a:latin typeface="Montserrat" panose="00000500000000000000" pitchFamily="2" charset="0"/>
              </a:rPr>
              <a:t> </a:t>
            </a:r>
            <a:r>
              <a:rPr lang="en-CA" sz="1200" dirty="0" err="1">
                <a:latin typeface="Montserrat" panose="00000500000000000000" pitchFamily="2" charset="0"/>
              </a:rPr>
              <a:t>une</a:t>
            </a:r>
            <a:r>
              <a:rPr lang="en-CA" sz="1200" dirty="0">
                <a:latin typeface="Montserrat" panose="00000500000000000000" pitchFamily="2" charset="0"/>
              </a:rPr>
              <a:t> subvention </a:t>
            </a:r>
            <a:r>
              <a:rPr lang="en-CA" sz="1200" dirty="0" err="1">
                <a:latin typeface="Montserrat" panose="00000500000000000000" pitchFamily="2" charset="0"/>
              </a:rPr>
              <a:t>d’équipement</a:t>
            </a:r>
            <a:r>
              <a:rPr lang="en-CA" sz="1200" dirty="0">
                <a:latin typeface="Montserrat" panose="00000500000000000000" pitchFamily="2" charset="0"/>
              </a:rPr>
              <a:t> </a:t>
            </a:r>
            <a:r>
              <a:rPr lang="en-CA" sz="1200" dirty="0" err="1">
                <a:latin typeface="Montserrat" panose="00000500000000000000" pitchFamily="2" charset="0"/>
              </a:rPr>
              <a:t>axés</a:t>
            </a:r>
            <a:r>
              <a:rPr lang="en-CA" sz="1200" dirty="0">
                <a:latin typeface="Montserrat" panose="00000500000000000000" pitchFamily="2" charset="0"/>
              </a:rPr>
              <a:t> sur les cancers de </a:t>
            </a:r>
            <a:r>
              <a:rPr lang="en-CA" sz="1200" dirty="0" err="1">
                <a:latin typeface="Montserrat" panose="00000500000000000000" pitchFamily="2" charset="0"/>
              </a:rPr>
              <a:t>l'enfant</a:t>
            </a:r>
            <a:r>
              <a:rPr lang="en-CA" sz="1200" dirty="0">
                <a:latin typeface="Montserrat" panose="00000500000000000000" pitchFamily="2" charset="0"/>
              </a:rPr>
              <a:t> </a:t>
            </a:r>
            <a:r>
              <a:rPr lang="en-CA" sz="1200" dirty="0" err="1">
                <a:latin typeface="Montserrat" panose="00000500000000000000" pitchFamily="2" charset="0"/>
              </a:rPr>
              <a:t>ou</a:t>
            </a:r>
            <a:r>
              <a:rPr lang="en-CA" sz="1200" dirty="0">
                <a:latin typeface="Montserrat" panose="00000500000000000000" pitchFamily="2" charset="0"/>
              </a:rPr>
              <a:t> </a:t>
            </a:r>
            <a:r>
              <a:rPr lang="en-CA" sz="1200" dirty="0" err="1">
                <a:latin typeface="Montserrat" panose="00000500000000000000" pitchFamily="2" charset="0"/>
              </a:rPr>
              <a:t>l'adolescent</a:t>
            </a:r>
            <a:r>
              <a:rPr lang="en-CA" sz="1200" dirty="0">
                <a:latin typeface="Montserrat" panose="00000500000000000000" pitchFamily="2" charset="0"/>
              </a:rPr>
              <a:t>.</a:t>
            </a:r>
            <a:endParaRPr lang="en-CA" dirty="0"/>
          </a:p>
        </p:txBody>
      </p:sp>
      <p:pic>
        <p:nvPicPr>
          <p:cNvPr id="7" name="Picture 6">
            <a:extLst>
              <a:ext uri="{FF2B5EF4-FFF2-40B4-BE49-F238E27FC236}">
                <a16:creationId xmlns:a16="http://schemas.microsoft.com/office/drawing/2014/main" id="{6ABCAAD4-99BF-BD8F-1AC0-AE8FD741EC66}"/>
              </a:ext>
            </a:extLst>
          </p:cNvPr>
          <p:cNvPicPr>
            <a:picLocks noChangeAspect="1"/>
          </p:cNvPicPr>
          <p:nvPr/>
        </p:nvPicPr>
        <p:blipFill>
          <a:blip r:embed="rId2"/>
          <a:stretch>
            <a:fillRect/>
          </a:stretch>
        </p:blipFill>
        <p:spPr>
          <a:xfrm>
            <a:off x="1773704" y="1297172"/>
            <a:ext cx="4647519" cy="4577703"/>
          </a:xfrm>
          <a:prstGeom prst="rect">
            <a:avLst/>
          </a:prstGeom>
        </p:spPr>
      </p:pic>
      <p:sp>
        <p:nvSpPr>
          <p:cNvPr id="8" name="TextBox 7">
            <a:extLst>
              <a:ext uri="{FF2B5EF4-FFF2-40B4-BE49-F238E27FC236}">
                <a16:creationId xmlns:a16="http://schemas.microsoft.com/office/drawing/2014/main" id="{9C80D13A-E797-80F2-671C-84BBCD7F04D7}"/>
              </a:ext>
            </a:extLst>
          </p:cNvPr>
          <p:cNvSpPr txBox="1"/>
          <p:nvPr/>
        </p:nvSpPr>
        <p:spPr>
          <a:xfrm>
            <a:off x="3678348" y="1393167"/>
            <a:ext cx="1265381" cy="584775"/>
          </a:xfrm>
          <a:prstGeom prst="rect">
            <a:avLst/>
          </a:prstGeom>
          <a:noFill/>
        </p:spPr>
        <p:txBody>
          <a:bodyPr wrap="square" rtlCol="0">
            <a:spAutoFit/>
          </a:bodyPr>
          <a:lstStyle/>
          <a:p>
            <a:r>
              <a:rPr lang="en-US" sz="1600" dirty="0">
                <a:latin typeface="Montserrat" panose="00000500000000000000" pitchFamily="2" charset="0"/>
              </a:rPr>
              <a:t>2017-2021</a:t>
            </a:r>
          </a:p>
          <a:p>
            <a:r>
              <a:rPr lang="en-US" sz="1600" dirty="0">
                <a:latin typeface="Montserrat" panose="00000500000000000000" pitchFamily="2" charset="0"/>
              </a:rPr>
              <a:t>n = 267</a:t>
            </a:r>
          </a:p>
        </p:txBody>
      </p:sp>
      <p:sp>
        <p:nvSpPr>
          <p:cNvPr id="9" name="TextBox 8">
            <a:extLst>
              <a:ext uri="{FF2B5EF4-FFF2-40B4-BE49-F238E27FC236}">
                <a16:creationId xmlns:a16="http://schemas.microsoft.com/office/drawing/2014/main" id="{A5825804-4625-BFA9-24D0-8120809765BA}"/>
              </a:ext>
            </a:extLst>
          </p:cNvPr>
          <p:cNvSpPr txBox="1"/>
          <p:nvPr/>
        </p:nvSpPr>
        <p:spPr>
          <a:xfrm>
            <a:off x="2116297" y="2143650"/>
            <a:ext cx="1265381" cy="584775"/>
          </a:xfrm>
          <a:prstGeom prst="rect">
            <a:avLst/>
          </a:prstGeom>
          <a:noFill/>
        </p:spPr>
        <p:txBody>
          <a:bodyPr wrap="square" rtlCol="0">
            <a:spAutoFit/>
          </a:bodyPr>
          <a:lstStyle/>
          <a:p>
            <a:r>
              <a:rPr lang="en-US" sz="1600" dirty="0">
                <a:latin typeface="Montserrat" panose="00000500000000000000" pitchFamily="2" charset="0"/>
              </a:rPr>
              <a:t>2012-2016</a:t>
            </a:r>
          </a:p>
          <a:p>
            <a:r>
              <a:rPr lang="en-US" sz="1600" dirty="0">
                <a:latin typeface="Montserrat" panose="00000500000000000000" pitchFamily="2" charset="0"/>
              </a:rPr>
              <a:t>n = 292</a:t>
            </a:r>
          </a:p>
        </p:txBody>
      </p:sp>
      <p:sp>
        <p:nvSpPr>
          <p:cNvPr id="10" name="TextBox 9">
            <a:extLst>
              <a:ext uri="{FF2B5EF4-FFF2-40B4-BE49-F238E27FC236}">
                <a16:creationId xmlns:a16="http://schemas.microsoft.com/office/drawing/2014/main" id="{D1AF443D-BA56-6FAD-56F4-BBC5DF972321}"/>
              </a:ext>
            </a:extLst>
          </p:cNvPr>
          <p:cNvSpPr txBox="1"/>
          <p:nvPr/>
        </p:nvSpPr>
        <p:spPr>
          <a:xfrm>
            <a:off x="2624574" y="3366587"/>
            <a:ext cx="1358380" cy="584775"/>
          </a:xfrm>
          <a:prstGeom prst="rect">
            <a:avLst/>
          </a:prstGeom>
          <a:noFill/>
        </p:spPr>
        <p:txBody>
          <a:bodyPr wrap="square" rtlCol="0">
            <a:spAutoFit/>
          </a:bodyPr>
          <a:lstStyle/>
          <a:p>
            <a:r>
              <a:rPr lang="en-US" sz="1600" dirty="0">
                <a:latin typeface="Montserrat" panose="00000500000000000000" pitchFamily="2" charset="0"/>
              </a:rPr>
              <a:t>2007-2011</a:t>
            </a:r>
          </a:p>
          <a:p>
            <a:r>
              <a:rPr lang="en-US" sz="1600" dirty="0">
                <a:latin typeface="Montserrat" panose="00000500000000000000" pitchFamily="2" charset="0"/>
              </a:rPr>
              <a:t>n = 231</a:t>
            </a:r>
          </a:p>
        </p:txBody>
      </p:sp>
      <p:sp>
        <p:nvSpPr>
          <p:cNvPr id="11" name="TextBox 10">
            <a:extLst>
              <a:ext uri="{FF2B5EF4-FFF2-40B4-BE49-F238E27FC236}">
                <a16:creationId xmlns:a16="http://schemas.microsoft.com/office/drawing/2014/main" id="{B3DDBEB8-AF48-31A1-245A-389E908C7492}"/>
              </a:ext>
            </a:extLst>
          </p:cNvPr>
          <p:cNvSpPr txBox="1"/>
          <p:nvPr/>
        </p:nvSpPr>
        <p:spPr>
          <a:xfrm>
            <a:off x="3817339" y="3090446"/>
            <a:ext cx="987401" cy="338554"/>
          </a:xfrm>
          <a:prstGeom prst="rect">
            <a:avLst/>
          </a:prstGeom>
          <a:noFill/>
        </p:spPr>
        <p:txBody>
          <a:bodyPr wrap="square" rtlCol="0">
            <a:spAutoFit/>
          </a:bodyPr>
          <a:lstStyle/>
          <a:p>
            <a:r>
              <a:rPr lang="en-US" sz="1600" dirty="0">
                <a:latin typeface="Montserrat" panose="00000500000000000000" pitchFamily="2" charset="0"/>
              </a:rPr>
              <a:t>n = 66</a:t>
            </a:r>
          </a:p>
        </p:txBody>
      </p:sp>
    </p:spTree>
    <p:extLst>
      <p:ext uri="{BB962C8B-B14F-4D97-AF65-F5344CB8AC3E}">
        <p14:creationId xmlns:p14="http://schemas.microsoft.com/office/powerpoint/2010/main" val="203606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22</a:t>
            </a:fld>
            <a:endParaRPr lang="en-US" dirty="0"/>
          </a:p>
        </p:txBody>
      </p:sp>
      <p:pic>
        <p:nvPicPr>
          <p:cNvPr id="3" name="Picture 2">
            <a:extLst>
              <a:ext uri="{FF2B5EF4-FFF2-40B4-BE49-F238E27FC236}">
                <a16:creationId xmlns:a16="http://schemas.microsoft.com/office/drawing/2014/main" id="{2D672D41-F37F-1ABF-72D7-CFFA751BB996}"/>
              </a:ext>
            </a:extLst>
          </p:cNvPr>
          <p:cNvPicPr>
            <a:picLocks noChangeAspect="1"/>
          </p:cNvPicPr>
          <p:nvPr/>
        </p:nvPicPr>
        <p:blipFill>
          <a:blip r:embed="rId2"/>
          <a:stretch>
            <a:fillRect/>
          </a:stretch>
        </p:blipFill>
        <p:spPr>
          <a:xfrm>
            <a:off x="730988" y="614029"/>
            <a:ext cx="9590438" cy="4734148"/>
          </a:xfrm>
          <a:prstGeom prst="rect">
            <a:avLst/>
          </a:prstGeom>
        </p:spPr>
      </p:pic>
      <p:sp>
        <p:nvSpPr>
          <p:cNvPr id="5" name="TextBox 4">
            <a:extLst>
              <a:ext uri="{FF2B5EF4-FFF2-40B4-BE49-F238E27FC236}">
                <a16:creationId xmlns:a16="http://schemas.microsoft.com/office/drawing/2014/main" id="{B7159442-1DFA-E93C-E3C7-8A03301BE3BA}"/>
              </a:ext>
            </a:extLst>
          </p:cNvPr>
          <p:cNvSpPr txBox="1"/>
          <p:nvPr/>
        </p:nvSpPr>
        <p:spPr>
          <a:xfrm>
            <a:off x="730988" y="5577732"/>
            <a:ext cx="10273710" cy="646331"/>
          </a:xfrm>
          <a:prstGeom prst="rect">
            <a:avLst/>
          </a:prstGeom>
          <a:noFill/>
        </p:spPr>
        <p:txBody>
          <a:bodyPr wrap="square">
            <a:spAutoFit/>
          </a:bodyPr>
          <a:lstStyle/>
          <a:p>
            <a:r>
              <a:rPr lang="en-CA" sz="1200" dirty="0">
                <a:latin typeface="Montserrat" panose="00000500000000000000" pitchFamily="2" charset="0"/>
              </a:rPr>
              <a:t>[1] </a:t>
            </a:r>
            <a:r>
              <a:rPr lang="en-CA" sz="1200" dirty="0" err="1">
                <a:latin typeface="Montserrat" panose="00000500000000000000" pitchFamily="2" charset="0"/>
              </a:rPr>
              <a:t>Inclut</a:t>
            </a:r>
            <a:r>
              <a:rPr lang="en-CA" sz="1200" dirty="0">
                <a:latin typeface="Montserrat" panose="00000500000000000000" pitchFamily="2" charset="0"/>
              </a:rPr>
              <a:t> les </a:t>
            </a:r>
            <a:r>
              <a:rPr lang="en-CA" sz="1200" dirty="0" err="1">
                <a:latin typeface="Montserrat" panose="00000500000000000000" pitchFamily="2" charset="0"/>
              </a:rPr>
              <a:t>chercheurs</a:t>
            </a:r>
            <a:r>
              <a:rPr lang="en-CA" sz="1200" dirty="0">
                <a:latin typeface="Montserrat" panose="00000500000000000000" pitchFamily="2" charset="0"/>
              </a:rPr>
              <a:t> </a:t>
            </a:r>
            <a:r>
              <a:rPr lang="en-CA" sz="1200" dirty="0" err="1">
                <a:latin typeface="Montserrat" panose="00000500000000000000" pitchFamily="2" charset="0"/>
              </a:rPr>
              <a:t>principaux</a:t>
            </a:r>
            <a:r>
              <a:rPr lang="en-CA" sz="1200" dirty="0">
                <a:latin typeface="Montserrat" panose="00000500000000000000" pitchFamily="2" charset="0"/>
              </a:rPr>
              <a:t> </a:t>
            </a:r>
            <a:r>
              <a:rPr lang="en-CA" sz="1200" dirty="0" err="1">
                <a:latin typeface="Montserrat" panose="00000500000000000000" pitchFamily="2" charset="0"/>
              </a:rPr>
              <a:t>désignés</a:t>
            </a:r>
            <a:r>
              <a:rPr lang="en-CA" sz="1200" dirty="0">
                <a:latin typeface="Montserrat" panose="00000500000000000000" pitchFamily="2" charset="0"/>
              </a:rPr>
              <a:t> </a:t>
            </a:r>
            <a:r>
              <a:rPr lang="en-CA" sz="1200" dirty="0" err="1">
                <a:latin typeface="Montserrat" panose="00000500000000000000" pitchFamily="2" charset="0"/>
              </a:rPr>
              <a:t>ayant</a:t>
            </a:r>
            <a:r>
              <a:rPr lang="en-CA" sz="1200" dirty="0">
                <a:latin typeface="Montserrat" panose="00000500000000000000" pitchFamily="2" charset="0"/>
              </a:rPr>
              <a:t> </a:t>
            </a:r>
            <a:r>
              <a:rPr lang="en-CA" sz="1200" dirty="0" err="1">
                <a:latin typeface="Montserrat" panose="00000500000000000000" pitchFamily="2" charset="0"/>
              </a:rPr>
              <a:t>reçu</a:t>
            </a:r>
            <a:r>
              <a:rPr lang="en-CA" sz="1200" dirty="0">
                <a:latin typeface="Montserrat" panose="00000500000000000000" pitchFamily="2" charset="0"/>
              </a:rPr>
              <a:t> au </a:t>
            </a:r>
            <a:r>
              <a:rPr lang="en-CA" sz="1200" dirty="0" err="1">
                <a:latin typeface="Montserrat" panose="00000500000000000000" pitchFamily="2" charset="0"/>
              </a:rPr>
              <a:t>moins</a:t>
            </a:r>
            <a:r>
              <a:rPr lang="en-CA" sz="1200" dirty="0">
                <a:latin typeface="Montserrat" panose="00000500000000000000" pitchFamily="2" charset="0"/>
              </a:rPr>
              <a:t> </a:t>
            </a:r>
            <a:r>
              <a:rPr lang="en-CA" sz="1200" dirty="0" err="1">
                <a:latin typeface="Montserrat" panose="00000500000000000000" pitchFamily="2" charset="0"/>
              </a:rPr>
              <a:t>une</a:t>
            </a:r>
            <a:r>
              <a:rPr lang="en-CA" sz="1200" dirty="0">
                <a:latin typeface="Montserrat" panose="00000500000000000000" pitchFamily="2" charset="0"/>
              </a:rPr>
              <a:t> subvention de </a:t>
            </a:r>
            <a:r>
              <a:rPr lang="en-CA" sz="1200" dirty="0" err="1">
                <a:latin typeface="Montserrat" panose="00000500000000000000" pitchFamily="2" charset="0"/>
              </a:rPr>
              <a:t>fonctionnement</a:t>
            </a:r>
            <a:r>
              <a:rPr lang="en-CA" sz="1200" dirty="0">
                <a:latin typeface="Montserrat" panose="00000500000000000000" pitchFamily="2" charset="0"/>
              </a:rPr>
              <a:t>, </a:t>
            </a:r>
            <a:r>
              <a:rPr lang="en-CA" sz="1200" dirty="0" err="1">
                <a:latin typeface="Montserrat" panose="00000500000000000000" pitchFamily="2" charset="0"/>
              </a:rPr>
              <a:t>une</a:t>
            </a:r>
            <a:r>
              <a:rPr lang="en-CA" sz="1200" dirty="0">
                <a:latin typeface="Montserrat" panose="00000500000000000000" pitchFamily="2" charset="0"/>
              </a:rPr>
              <a:t> bourse de </a:t>
            </a:r>
            <a:r>
              <a:rPr lang="en-CA" sz="1200" dirty="0" err="1">
                <a:latin typeface="Montserrat" panose="00000500000000000000" pitchFamily="2" charset="0"/>
              </a:rPr>
              <a:t>carrière</a:t>
            </a:r>
            <a:r>
              <a:rPr lang="en-CA" sz="1200" dirty="0">
                <a:latin typeface="Montserrat" panose="00000500000000000000" pitchFamily="2" charset="0"/>
              </a:rPr>
              <a:t> </a:t>
            </a:r>
            <a:r>
              <a:rPr lang="en-CA" sz="1200" dirty="0" err="1">
                <a:latin typeface="Montserrat" panose="00000500000000000000" pitchFamily="2" charset="0"/>
              </a:rPr>
              <a:t>ou</a:t>
            </a:r>
            <a:r>
              <a:rPr lang="en-CA" sz="1200" dirty="0">
                <a:latin typeface="Montserrat" panose="00000500000000000000" pitchFamily="2" charset="0"/>
              </a:rPr>
              <a:t> </a:t>
            </a:r>
            <a:r>
              <a:rPr lang="en-CA" sz="1200" dirty="0" err="1">
                <a:latin typeface="Montserrat" panose="00000500000000000000" pitchFamily="2" charset="0"/>
              </a:rPr>
              <a:t>une</a:t>
            </a:r>
            <a:r>
              <a:rPr lang="en-CA" sz="1200" dirty="0">
                <a:latin typeface="Montserrat" panose="00000500000000000000" pitchFamily="2" charset="0"/>
              </a:rPr>
              <a:t> subvention </a:t>
            </a:r>
            <a:r>
              <a:rPr lang="en-CA" sz="1200" dirty="0" err="1">
                <a:latin typeface="Montserrat" panose="00000500000000000000" pitchFamily="2" charset="0"/>
              </a:rPr>
              <a:t>d’équipement</a:t>
            </a:r>
            <a:r>
              <a:rPr lang="en-CA" sz="1200" dirty="0">
                <a:latin typeface="Montserrat" panose="00000500000000000000" pitchFamily="2" charset="0"/>
              </a:rPr>
              <a:t>/</a:t>
            </a:r>
            <a:r>
              <a:rPr lang="en-CA" sz="1200" dirty="0" err="1">
                <a:latin typeface="Montserrat" panose="00000500000000000000" pitchFamily="2" charset="0"/>
              </a:rPr>
              <a:t>d’infrastructure</a:t>
            </a:r>
            <a:r>
              <a:rPr lang="en-CA" sz="1200" dirty="0">
                <a:latin typeface="Montserrat" panose="00000500000000000000" pitchFamily="2" charset="0"/>
              </a:rPr>
              <a:t> </a:t>
            </a:r>
            <a:r>
              <a:rPr lang="en-CA" sz="1200" dirty="0" err="1">
                <a:latin typeface="Montserrat" panose="00000500000000000000" pitchFamily="2" charset="0"/>
              </a:rPr>
              <a:t>axés</a:t>
            </a:r>
            <a:r>
              <a:rPr lang="en-CA" sz="1200" dirty="0">
                <a:latin typeface="Montserrat" panose="00000500000000000000" pitchFamily="2" charset="0"/>
              </a:rPr>
              <a:t> sur les cancers de </a:t>
            </a:r>
            <a:r>
              <a:rPr lang="en-CA" sz="1200" dirty="0" err="1">
                <a:latin typeface="Montserrat" panose="00000500000000000000" pitchFamily="2" charset="0"/>
              </a:rPr>
              <a:t>l'enfants</a:t>
            </a:r>
            <a:r>
              <a:rPr lang="en-CA" sz="1200" dirty="0">
                <a:latin typeface="Montserrat" panose="00000500000000000000" pitchFamily="2" charset="0"/>
              </a:rPr>
              <a:t> et de </a:t>
            </a:r>
            <a:r>
              <a:rPr lang="en-CA" sz="1200" dirty="0" err="1">
                <a:latin typeface="Montserrat" panose="00000500000000000000" pitchFamily="2" charset="0"/>
              </a:rPr>
              <a:t>l'adolescent</a:t>
            </a:r>
            <a:r>
              <a:rPr lang="en-CA" sz="1200" dirty="0">
                <a:latin typeface="Montserrat" panose="00000500000000000000" pitchFamily="2" charset="0"/>
              </a:rPr>
              <a:t>.</a:t>
            </a:r>
          </a:p>
          <a:p>
            <a:r>
              <a:rPr lang="en-CA" sz="1200" dirty="0">
                <a:latin typeface="Montserrat" panose="00000500000000000000" pitchFamily="2" charset="0"/>
              </a:rPr>
              <a:t>[2] Province </a:t>
            </a:r>
            <a:r>
              <a:rPr lang="en-CA" sz="1200" dirty="0" err="1">
                <a:latin typeface="Montserrat" panose="00000500000000000000" pitchFamily="2" charset="0"/>
              </a:rPr>
              <a:t>d'affiliation</a:t>
            </a:r>
            <a:r>
              <a:rPr lang="en-CA" sz="1200" dirty="0">
                <a:latin typeface="Montserrat" panose="00000500000000000000" pitchFamily="2" charset="0"/>
              </a:rPr>
              <a:t> </a:t>
            </a:r>
            <a:r>
              <a:rPr lang="en-CA" sz="1200" dirty="0" err="1">
                <a:latin typeface="Montserrat" panose="00000500000000000000" pitchFamily="2" charset="0"/>
              </a:rPr>
              <a:t>institutionnelle</a:t>
            </a:r>
            <a:r>
              <a:rPr lang="en-CA" sz="1200" dirty="0">
                <a:latin typeface="Montserrat" panose="00000500000000000000" pitchFamily="2" charset="0"/>
              </a:rPr>
              <a:t>.</a:t>
            </a:r>
            <a:endParaRPr lang="en-CA" dirty="0"/>
          </a:p>
        </p:txBody>
      </p:sp>
    </p:spTree>
    <p:extLst>
      <p:ext uri="{BB962C8B-B14F-4D97-AF65-F5344CB8AC3E}">
        <p14:creationId xmlns:p14="http://schemas.microsoft.com/office/powerpoint/2010/main" val="394632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23</a:t>
            </a:fld>
            <a:endParaRPr lang="en-US" dirty="0"/>
          </a:p>
        </p:txBody>
      </p:sp>
      <p:pic>
        <p:nvPicPr>
          <p:cNvPr id="3" name="Picture 2">
            <a:extLst>
              <a:ext uri="{FF2B5EF4-FFF2-40B4-BE49-F238E27FC236}">
                <a16:creationId xmlns:a16="http://schemas.microsoft.com/office/drawing/2014/main" id="{21D94E97-35BC-B38E-1479-856EDFCADB48}"/>
              </a:ext>
            </a:extLst>
          </p:cNvPr>
          <p:cNvPicPr>
            <a:picLocks noChangeAspect="1"/>
          </p:cNvPicPr>
          <p:nvPr/>
        </p:nvPicPr>
        <p:blipFill>
          <a:blip r:embed="rId2"/>
          <a:stretch>
            <a:fillRect/>
          </a:stretch>
        </p:blipFill>
        <p:spPr>
          <a:xfrm>
            <a:off x="818388" y="685804"/>
            <a:ext cx="9197938" cy="5661833"/>
          </a:xfrm>
          <a:prstGeom prst="rect">
            <a:avLst/>
          </a:prstGeom>
        </p:spPr>
      </p:pic>
    </p:spTree>
    <p:extLst>
      <p:ext uri="{BB962C8B-B14F-4D97-AF65-F5344CB8AC3E}">
        <p14:creationId xmlns:p14="http://schemas.microsoft.com/office/powerpoint/2010/main" val="49004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normAutofit fontScale="77500" lnSpcReduction="20000"/>
          </a:bodyPr>
          <a:lstStyle/>
          <a:p>
            <a:r>
              <a:rPr lang="en-US" dirty="0"/>
              <a:t>Le </a:t>
            </a:r>
            <a:r>
              <a:rPr lang="en-US" dirty="0" err="1"/>
              <a:t>bref</a:t>
            </a:r>
            <a:r>
              <a:rPr lang="en-US" dirty="0"/>
              <a:t> rapport </a:t>
            </a:r>
            <a:r>
              <a:rPr lang="en-US" dirty="0" err="1"/>
              <a:t>intitulé</a:t>
            </a:r>
            <a:r>
              <a:rPr lang="en-US" dirty="0"/>
              <a:t> </a:t>
            </a:r>
            <a:r>
              <a:rPr lang="fr-FR" i="1" dirty="0"/>
              <a:t>Investissements dans la recherche sur les cancers de l’enfant et de l’adolescent au Canada de 2005 à 2021</a:t>
            </a:r>
            <a:r>
              <a:rPr lang="en-US" dirty="0"/>
              <a:t>, </a:t>
            </a:r>
            <a:r>
              <a:rPr lang="fr-FR" dirty="0"/>
              <a:t>est disponible en version électronique à l’adresse </a:t>
            </a:r>
            <a:r>
              <a:rPr lang="en-US" dirty="0">
                <a:hlinkClick r:id="rId2"/>
              </a:rPr>
              <a:t>http://www.ccra-acrc.ca</a:t>
            </a:r>
            <a:r>
              <a:rPr lang="en-US" dirty="0"/>
              <a:t>. </a:t>
            </a:r>
            <a:r>
              <a:rPr lang="fr-FR" dirty="0"/>
              <a:t>La production de ce rapport a été rendue possible grâce à une collaboration et à une contribution financière du Partenariat canadien contre le cancer et de Santé Canada.</a:t>
            </a:r>
          </a:p>
          <a:p>
            <a:r>
              <a:rPr lang="fr-FR" dirty="0"/>
              <a:t>De nombreuses personnes ont contribué aux reportages dans ce domaine : M. Randy Barber (Conseil du C</a:t>
            </a:r>
            <a:r>
              <a:rPr lang="fr-FR" baseline="30000" dirty="0"/>
              <a:t>17</a:t>
            </a:r>
            <a:r>
              <a:rPr lang="fr-FR" dirty="0"/>
              <a:t>), M</a:t>
            </a:r>
            <a:r>
              <a:rPr lang="fr-FR" baseline="30000" dirty="0"/>
              <a:t>me </a:t>
            </a:r>
            <a:r>
              <a:rPr lang="fr-FR" dirty="0"/>
              <a:t>Kathy Brodeur-Robb (Conseil du C</a:t>
            </a:r>
            <a:r>
              <a:rPr lang="fr-FR" baseline="30000" dirty="0"/>
              <a:t>17</a:t>
            </a:r>
            <a:r>
              <a:rPr lang="fr-FR" dirty="0"/>
              <a:t>), </a:t>
            </a:r>
            <a:r>
              <a:rPr lang="en-US" dirty="0"/>
              <a:t>M. Jay Onysko (</a:t>
            </a:r>
            <a:r>
              <a:rPr lang="fr-FR" dirty="0"/>
              <a:t>Agence de la santé publique du Canada</a:t>
            </a:r>
            <a:r>
              <a:rPr lang="en-US" dirty="0"/>
              <a:t>) and D</a:t>
            </a:r>
            <a:r>
              <a:rPr lang="en-US" baseline="30000" dirty="0"/>
              <a:t>re</a:t>
            </a:r>
            <a:r>
              <a:rPr lang="en-US" dirty="0"/>
              <a:t> Leah Young (Conseil du C</a:t>
            </a:r>
            <a:r>
              <a:rPr lang="en-US" baseline="30000" dirty="0"/>
              <a:t>17</a:t>
            </a:r>
            <a:r>
              <a:rPr lang="en-US" dirty="0"/>
              <a:t>).</a:t>
            </a:r>
            <a:endParaRPr lang="fr-FR" dirty="0"/>
          </a:p>
          <a:p>
            <a:r>
              <a:rPr lang="fr-FR" dirty="0"/>
              <a:t>Le D</a:t>
            </a:r>
            <a:r>
              <a:rPr lang="fr-FR" baseline="30000" dirty="0"/>
              <a:t>r</a:t>
            </a:r>
            <a:r>
              <a:rPr lang="fr-FR" dirty="0"/>
              <a:t> Paul Grundy et M</a:t>
            </a:r>
            <a:r>
              <a:rPr lang="fr-FR" baseline="30000" dirty="0"/>
              <a:t>me</a:t>
            </a:r>
            <a:r>
              <a:rPr lang="fr-FR" dirty="0"/>
              <a:t> Kathy Brodeur-Robb ont joué un rôle déterminant dans la conceptualisation du rapport initial sur ce sujet.</a:t>
            </a:r>
          </a:p>
          <a:p>
            <a:r>
              <a:rPr lang="fr-FR" dirty="0"/>
              <a:t>Pour toute question concernant ce projet, veuillez communiquer directement avec la directrice de l’Enquête canadienne sur la recherche sur le cancer, à </a:t>
            </a:r>
            <a:r>
              <a:rPr lang="en-US" dirty="0">
                <a:hlinkClick r:id="rId3"/>
              </a:rPr>
              <a:t>info@ccra-acrc.ca</a:t>
            </a:r>
            <a:r>
              <a:rPr lang="en-US" dirty="0"/>
              <a:t>.</a:t>
            </a:r>
          </a:p>
        </p:txBody>
      </p:sp>
      <p:sp>
        <p:nvSpPr>
          <p:cNvPr id="58370" name="Rectangle 2"/>
          <p:cNvSpPr>
            <a:spLocks noGrp="1" noChangeArrowheads="1"/>
          </p:cNvSpPr>
          <p:nvPr>
            <p:ph type="title"/>
          </p:nvPr>
        </p:nvSpPr>
        <p:spPr/>
        <p:txBody>
          <a:bodyPr/>
          <a:lstStyle/>
          <a:p>
            <a:r>
              <a:rPr lang="fr-CA" dirty="0"/>
              <a:t>Information supplémentaire</a:t>
            </a:r>
            <a:endParaRPr lang="en-US" dirty="0"/>
          </a:p>
        </p:txBody>
      </p:sp>
      <p:sp>
        <p:nvSpPr>
          <p:cNvPr id="4" name="Slide Number Placeholder 5"/>
          <p:cNvSpPr>
            <a:spLocks noGrp="1"/>
          </p:cNvSpPr>
          <p:nvPr>
            <p:ph type="sldNum" sz="quarter" idx="4"/>
          </p:nvPr>
        </p:nvSpPr>
        <p:spPr/>
        <p:txBody>
          <a:bodyPr/>
          <a:lstStyle/>
          <a:p>
            <a:fld id="{FD164431-3645-4A2B-BA36-060940465B4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2579523566"/>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rPr>
                        <a:t>www.ccra-acrc.ca</a:t>
                      </a:r>
                      <a:r>
                        <a:rPr lang="en-US" sz="2400">
                          <a:solidFill>
                            <a:schemeClr val="accent4"/>
                          </a:solidFill>
                          <a:latin typeface="Segoe UI" panose="020B0502040204020203" pitchFamily="34" charset="0"/>
                          <a:ea typeface="Segoe UI" panose="020B0502040204020203" pitchFamily="34" charset="0"/>
                          <a:cs typeface="Segoe UI" panose="020B0502040204020203" pitchFamily="34" charset="0"/>
                        </a:rPr>
                        <a:t>/fr/</a:t>
                      </a:r>
                      <a:endPar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p:txBody>
          <a:bodyPr>
            <a:normAutofit fontScale="85000" lnSpcReduction="20000"/>
          </a:bodyPr>
          <a:lstStyle/>
          <a:p>
            <a:r>
              <a:rPr lang="fr-FR" dirty="0"/>
              <a:t>L’investissement dans la recherche sur les cancers de l’enfant et de l’adolescent peut varier sur le plan qualitatif par rapport à l’investissement consacré à la recherche sur d’autres types de cancer, et ce, pour les raisons suivantes :</a:t>
            </a:r>
          </a:p>
          <a:p>
            <a:pPr lvl="1"/>
            <a:r>
              <a:rPr lang="fr-FR" dirty="0"/>
              <a:t>En raison de l’hétérogénéité biologique et clinique substantielle des cancers de l’enfant, et de leur incidence faible, il est difficile de découvrir les causes de ces maladies.</a:t>
            </a:r>
          </a:p>
          <a:p>
            <a:pPr lvl="1"/>
            <a:r>
              <a:rPr lang="fr-FR" dirty="0"/>
              <a:t>On croit que la période d’induction associée aux causes de la plupart des cancers chez les adultes s’étend sur 20 à 30 ans, ce qui n’est pas le cas des cancers de l’enfant et de l’adolescent.</a:t>
            </a:r>
          </a:p>
          <a:p>
            <a:pPr lvl="1"/>
            <a:r>
              <a:rPr lang="fr-FR" dirty="0"/>
              <a:t>La recherche sur la survie et sur les services de santé est essentielle, vu le nombre croissant d’enfants et d’adolescents qui survivent à un cancer, dont bon nombre vivent d’importants problèmes de santé et psychosociaux à long terme dus à leur cancer ou au traitement.</a:t>
            </a:r>
          </a:p>
          <a:p>
            <a:pPr lvl="1"/>
            <a:r>
              <a:rPr lang="fr-FR" dirty="0"/>
              <a:t>Le nombre relativement faible d’enfants et d’adolescents atteints d’un cancer signifie que les recherches multicentriques et multidisciplinaires sont essentielles.</a:t>
            </a:r>
          </a:p>
        </p:txBody>
      </p:sp>
      <p:sp>
        <p:nvSpPr>
          <p:cNvPr id="46084" name="Rectangle 4"/>
          <p:cNvSpPr>
            <a:spLocks noGrp="1" noChangeArrowheads="1"/>
          </p:cNvSpPr>
          <p:nvPr>
            <p:ph type="title"/>
          </p:nvPr>
        </p:nvSpPr>
        <p:spPr/>
        <p:txBody>
          <a:bodyPr>
            <a:normAutofit fontScale="90000"/>
          </a:bodyPr>
          <a:lstStyle/>
          <a:p>
            <a:r>
              <a:rPr lang="fr-FR" dirty="0"/>
              <a:t>Pourquoi RÉDIGER un rapport sur ces investissements?</a:t>
            </a:r>
            <a:endParaRPr lang="en-US" dirty="0"/>
          </a:p>
        </p:txBody>
      </p:sp>
      <p:sp>
        <p:nvSpPr>
          <p:cNvPr id="4" name="Slide Number Placeholder 5"/>
          <p:cNvSpPr>
            <a:spLocks noGrp="1"/>
          </p:cNvSpPr>
          <p:nvPr>
            <p:ph type="sldNum" sz="quarter" idx="4"/>
          </p:nvPr>
        </p:nvSpPr>
        <p:spPr/>
        <p:txBody>
          <a:bodyPr/>
          <a:lstStyle/>
          <a:p>
            <a:fld id="{2E236A57-365E-4FC2-8200-D8657E13B566}"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fontScale="92500" lnSpcReduction="10000"/>
          </a:bodyPr>
          <a:lstStyle/>
          <a:p>
            <a:r>
              <a:rPr lang="fr-FR" dirty="0"/>
              <a:t>L’Enquête canadienne sur la recherche sur le cancer (ECRC) a servi de source de données principale. Il s’agit d’une base de données de plus de 30 000 projets de recherche financés par 45 organismes gouvernementaux et du secteur bénévole qui ont été menés de 2005 à 2021.</a:t>
            </a:r>
          </a:p>
          <a:p>
            <a:r>
              <a:rPr lang="fr-FR" dirty="0"/>
              <a:t>Les projets menés dans des centres pédiatriques, soutenus par des programmes dédiés à la recherche sur les cancers de l’enfant ou dont le titre ou la description comprenait des mots clés pertinents, ont été sélectionnés et examinés aux fins d’inclusion. Au total, 2 084 projets ont été retenus. Il s’agit de projets financés par 38 des 45 organismes et programmes pris en compte dans l’ECRC.</a:t>
            </a:r>
          </a:p>
          <a:p>
            <a:pPr marL="0" indent="0">
              <a:buNone/>
            </a:pPr>
            <a:endParaRPr lang="en-US" dirty="0"/>
          </a:p>
        </p:txBody>
      </p:sp>
      <p:sp>
        <p:nvSpPr>
          <p:cNvPr id="50219" name="Rectangle 43"/>
          <p:cNvSpPr>
            <a:spLocks noGrp="1" noChangeArrowheads="1"/>
          </p:cNvSpPr>
          <p:nvPr>
            <p:ph type="title"/>
          </p:nvPr>
        </p:nvSpPr>
        <p:spPr/>
        <p:txBody>
          <a:bodyPr/>
          <a:lstStyle/>
          <a:p>
            <a:r>
              <a:rPr lang="en-US" dirty="0" err="1"/>
              <a:t>Méthodologie</a:t>
            </a:r>
            <a:endParaRPr lang="en-US" dirty="0"/>
          </a:p>
        </p:txBody>
      </p:sp>
      <p:sp>
        <p:nvSpPr>
          <p:cNvPr id="15" name="Slide Number Placeholder 6"/>
          <p:cNvSpPr>
            <a:spLocks noGrp="1"/>
          </p:cNvSpPr>
          <p:nvPr>
            <p:ph type="sldNum" sz="quarter" idx="4"/>
          </p:nvPr>
        </p:nvSpPr>
        <p:spPr/>
        <p:txBody>
          <a:bodyPr/>
          <a:lstStyle/>
          <a:p>
            <a:fld id="{D0FAD7D6-5449-4CF9-AB6C-6D125DA02B3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fontScale="85000" lnSpcReduction="10000"/>
          </a:bodyPr>
          <a:lstStyle/>
          <a:p>
            <a:r>
              <a:rPr lang="fr-FR"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FR" dirty="0"/>
              <a:t>Les budgets de projet ont été pondérés en fonction de la pertinence du projet par rapport aux cancers de l’enfant et de l’adolescent. Par exemple, le budget octroyé à un projet axé sur les soins palliatifs offerts aux enfants et aux adultes ayant survécu à un cancer était pondéré à 50 %.</a:t>
            </a:r>
          </a:p>
          <a:p>
            <a:r>
              <a:rPr lang="fr-FR" dirty="0"/>
              <a:t>L’établissement auquel le chercheur principal (CP) désigné était affilié a été utilisé pour effectuer les analyses fondées sur la région géographique (province).</a:t>
            </a:r>
          </a:p>
        </p:txBody>
      </p:sp>
      <p:sp>
        <p:nvSpPr>
          <p:cNvPr id="50219" name="Rectangle 43"/>
          <p:cNvSpPr>
            <a:spLocks noGrp="1" noChangeArrowheads="1"/>
          </p:cNvSpPr>
          <p:nvPr>
            <p:ph type="title"/>
          </p:nvPr>
        </p:nvSpPr>
        <p:spPr/>
        <p:txBody>
          <a:bodyPr>
            <a:normAutofit/>
          </a:bodyPr>
          <a:lstStyle/>
          <a:p>
            <a:r>
              <a:rPr lang="fr-FR" dirty="0"/>
              <a:t>Conventions d’établissement de rapport</a:t>
            </a:r>
            <a:endParaRPr lang="en-US" dirty="0"/>
          </a:p>
        </p:txBody>
      </p:sp>
      <p:sp>
        <p:nvSpPr>
          <p:cNvPr id="15" name="Slide Number Placeholder 6"/>
          <p:cNvSpPr>
            <a:spLocks noGrp="1"/>
          </p:cNvSpPr>
          <p:nvPr>
            <p:ph type="sldNum" sz="quarter" idx="4"/>
          </p:nvPr>
        </p:nvSpPr>
        <p:spPr/>
        <p:txBody>
          <a:bodyPr/>
          <a:lstStyle/>
          <a:p>
            <a:fld id="{D0FAD7D6-5449-4CF9-AB6C-6D125DA02B3D}" type="slidenum">
              <a:rPr lang="en-US" smtClean="0"/>
              <a:pPr/>
              <a:t>5</a:t>
            </a:fld>
            <a:endParaRPr lang="en-US"/>
          </a:p>
        </p:txBody>
      </p:sp>
    </p:spTree>
    <p:extLst>
      <p:ext uri="{BB962C8B-B14F-4D97-AF65-F5344CB8AC3E}">
        <p14:creationId xmlns:p14="http://schemas.microsoft.com/office/powerpoint/2010/main" val="333938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normAutofit fontScale="77500" lnSpcReduction="20000"/>
          </a:bodyPr>
          <a:lstStyle/>
          <a:p>
            <a:r>
              <a:rPr lang="fr-FR" dirty="0"/>
              <a:t>Le Common Scientific </a:t>
            </a:r>
            <a:r>
              <a:rPr lang="fr-FR" dirty="0" err="1"/>
              <a:t>Outline</a:t>
            </a:r>
            <a:r>
              <a:rPr lang="fr-FR" dirty="0"/>
              <a:t> (CSO), utilisée par l’International Cancer Research Partnership (ICRP), sert de cadre principal de classification des catégories de recherche. Elle regroupe sept catégories générales d’intérêt scientifique : 1­ – Biologie; 2 – ­Étiologie; 3 – Prévention; 4­ – Dépistage précoce, diagnostic et pronostic; 5 – Traitement; et 6 – Lutte contre le cancer, survie et analyse de résultats.</a:t>
            </a:r>
          </a:p>
          <a:p>
            <a:r>
              <a:rPr lang="fr-FR" dirty="0"/>
              <a:t>L’International Classification of </a:t>
            </a:r>
            <a:r>
              <a:rPr lang="fr-FR" dirty="0" err="1"/>
              <a:t>Childhood</a:t>
            </a:r>
            <a:r>
              <a:rPr lang="fr-FR" dirty="0"/>
              <a:t> Cancer, troisième édition (ICCC-3), a servi à regrouper les types de cancer. L’ICCC-3 repose sur la structure tumorale et vise à refléter les différences entre les cancers de l’enfant et ceux de l’adulte.</a:t>
            </a:r>
          </a:p>
          <a:p>
            <a:r>
              <a:rPr lang="fr-FR" dirty="0"/>
              <a:t>Les projets ont également été classés en fonction des piliers de recherche des IRSC, un seul pilier de recherche étant attribué à chaque projet </a:t>
            </a:r>
            <a:r>
              <a:rPr lang="en-US" dirty="0"/>
              <a:t>: </a:t>
            </a:r>
            <a:r>
              <a:rPr lang="fr-FR" dirty="0"/>
              <a:t>I – Recherche biomédicale; II – Recherche clinique; III – Recherche sur les systèmes et services de santé; et IV – Recherche sur la santé des populations, ses dimensions sociales et culturelles, et les influences environnementales sur la santé</a:t>
            </a:r>
            <a:r>
              <a:rPr lang="en-US" dirty="0"/>
              <a:t>. </a:t>
            </a:r>
            <a:r>
              <a:rPr lang="fr-FR" dirty="0"/>
              <a:t>Les projets de recherche ayant une composante clinique et biomédicale ont reçu la désignation de recherche clinique (pilier II).</a:t>
            </a:r>
          </a:p>
        </p:txBody>
      </p:sp>
      <p:sp>
        <p:nvSpPr>
          <p:cNvPr id="47106" name="Rectangle 2"/>
          <p:cNvSpPr>
            <a:spLocks noGrp="1" noChangeArrowheads="1"/>
          </p:cNvSpPr>
          <p:nvPr>
            <p:ph type="title"/>
          </p:nvPr>
        </p:nvSpPr>
        <p:spPr/>
        <p:txBody>
          <a:bodyPr/>
          <a:lstStyle/>
          <a:p>
            <a:r>
              <a:rPr lang="en-US" dirty="0"/>
              <a:t>Classification des </a:t>
            </a:r>
            <a:r>
              <a:rPr lang="en-US" dirty="0" err="1"/>
              <a:t>projets</a:t>
            </a:r>
            <a:endParaRPr lang="en-US" dirty="0"/>
          </a:p>
        </p:txBody>
      </p:sp>
      <p:sp>
        <p:nvSpPr>
          <p:cNvPr id="4" name="Slide Number Placeholder 5"/>
          <p:cNvSpPr>
            <a:spLocks noGrp="1"/>
          </p:cNvSpPr>
          <p:nvPr>
            <p:ph type="sldNum" sz="quarter" idx="4"/>
          </p:nvPr>
        </p:nvSpPr>
        <p:spPr/>
        <p:txBody>
          <a:bodyPr/>
          <a:lstStyle/>
          <a:p>
            <a:fld id="{1243C741-816D-42CD-A3A9-D882FE34504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rmAutofit fontScale="70000" lnSpcReduction="20000"/>
          </a:bodyPr>
          <a:lstStyle/>
          <a:p>
            <a:r>
              <a:rPr lang="fr-FR" dirty="0"/>
              <a:t>La pertinence de la sélection des projets aux fins d’inclusion est fortement tributaire de la qualité des descriptions des projets de recherche. </a:t>
            </a:r>
          </a:p>
          <a:p>
            <a:r>
              <a:rPr lang="fr-FR" dirty="0"/>
              <a:t>Il est estimé que le rapport couvre approximativement les deux tiers du financement total consacré à la recherche évaluée par les pairs au cours de la période de 2005 à 2021.</a:t>
            </a:r>
            <a:r>
              <a:rPr lang="en-US" dirty="0"/>
              <a:t> </a:t>
            </a:r>
          </a:p>
          <a:p>
            <a:r>
              <a:rPr lang="fr-FR" dirty="0"/>
              <a:t>Parmi les sources de financement omises, mentionnons celles : </a:t>
            </a:r>
          </a:p>
          <a:p>
            <a:pPr lvl="1"/>
            <a:r>
              <a:rPr lang="fr-CA" dirty="0"/>
              <a:t>pour l’outil de données sur le Cancer chez les jeunes au Canada (CCJC), un registre basé sur la population de tous les cas de cancer pédiatrique diagnostiqués et traités dans les 17 centres tertiaires d’oncologie pédiatrique au Canada, qui sert de plateforme importante pour la recherche (voir </a:t>
            </a:r>
            <a:r>
              <a:rPr lang="fr-CA" dirty="0">
                <a:hlinkClick r:id="rId2">
                  <a:extLst>
                    <a:ext uri="{A12FA001-AC4F-418D-AE19-62706E023703}">
                      <ahyp:hlinkClr xmlns:ahyp="http://schemas.microsoft.com/office/drawing/2018/hyperlinkcolor" val="tx"/>
                    </a:ext>
                  </a:extLst>
                </a:hlinkClick>
              </a:rPr>
              <a:t>https://sante-infobase.canada.ca/outils-de-donnees/ccjc/</a:t>
            </a:r>
            <a:r>
              <a:rPr lang="fr-CA" dirty="0"/>
              <a:t>) </a:t>
            </a:r>
          </a:p>
          <a:p>
            <a:pPr lvl="1"/>
            <a:r>
              <a:rPr lang="fr-CA" dirty="0"/>
              <a:t>de fondations associées à des établissements pédiatriques et à des œuvres de bienfaisance canadiennes, y compris des chaires de recherche, ainsi qu’à la BC Cancer Agency et à sa fondation</a:t>
            </a:r>
          </a:p>
          <a:p>
            <a:pPr lvl="1"/>
            <a:r>
              <a:rPr lang="fr-CA" dirty="0"/>
              <a:t>pour les essais cliniques parrainés par des groupes coopératifs aux États-Unis, en Europe et en Australie</a:t>
            </a:r>
            <a:endParaRPr lang="en-US" dirty="0"/>
          </a:p>
          <a:p>
            <a:pPr lvl="1"/>
            <a:r>
              <a:rPr lang="fr-FR" dirty="0"/>
              <a:t>de l’industrie</a:t>
            </a:r>
            <a:endParaRPr lang="en-US" dirty="0"/>
          </a:p>
        </p:txBody>
      </p:sp>
      <p:sp>
        <p:nvSpPr>
          <p:cNvPr id="49154" name="Rectangle 2"/>
          <p:cNvSpPr>
            <a:spLocks noGrp="1" noChangeArrowheads="1"/>
          </p:cNvSpPr>
          <p:nvPr>
            <p:ph type="title"/>
          </p:nvPr>
        </p:nvSpPr>
        <p:spPr/>
        <p:txBody>
          <a:bodyPr/>
          <a:lstStyle/>
          <a:p>
            <a:r>
              <a:rPr lang="en-US" dirty="0"/>
              <a:t>LIMITEs</a:t>
            </a:r>
          </a:p>
        </p:txBody>
      </p:sp>
      <p:sp>
        <p:nvSpPr>
          <p:cNvPr id="4" name="Slide Number Placeholder 5"/>
          <p:cNvSpPr>
            <a:spLocks noGrp="1"/>
          </p:cNvSpPr>
          <p:nvPr>
            <p:ph type="sldNum" sz="quarter" idx="4"/>
          </p:nvPr>
        </p:nvSpPr>
        <p:spPr/>
        <p:txBody>
          <a:bodyPr/>
          <a:lstStyle/>
          <a:p>
            <a:fld id="{F1F83F85-741A-4994-B4C0-403BDC316A83}"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fr-FR" dirty="0"/>
              <a:t>L’investissement dans la recherche sur les cancers de l’enfant et de l’adolescent s’élevait à 35 </a:t>
            </a:r>
            <a:r>
              <a:rPr lang="fr-CA" dirty="0"/>
              <a:t>M$ </a:t>
            </a:r>
            <a:r>
              <a:rPr lang="fr-FR" dirty="0"/>
              <a:t>en 2021. La tendance montre une augmentation en 2018 attribuable au lancement de plusieurs projets de recherche génomique à grande échelle liés à la pédiatrie, et elle est restée stable depuis cette époque.</a:t>
            </a:r>
          </a:p>
          <a:p>
            <a:r>
              <a:rPr lang="fr-CA" dirty="0"/>
              <a:t>Une grande partie de l’élan au profit du financement au cours de la dernière période quinquennale (de 2015 à 2021) était le résultat de programmes de financement non ciblés – c’est-à-dire de programmes de financement qui n’étaient pas propres aux cancers de l’enfant et de l’adolescent. Bien que cela dénote un manque à cet égard, ce constat souligne également la qualité compétitive des chercheurs dans ce domaine qui participent aux concours ouverts.</a:t>
            </a:r>
          </a:p>
          <a:p>
            <a:r>
              <a:rPr lang="fr-CA" dirty="0"/>
              <a:t>En 2021, 21,7 M$ ont été investis par les programmes/agences du gouvernement fédéral, ce qui représente 62 % de l’investissement global dans la recherche sur les cancers de l’enfant et de l’adolescent. On s’attend à ce que ce chiffre augmente au cours des prochaines années grâce à de nouveaux financements du gouvernement fédéral.</a:t>
            </a:r>
            <a:endParaRPr lang="en-US" dirty="0"/>
          </a:p>
        </p:txBody>
      </p:sp>
      <p:sp>
        <p:nvSpPr>
          <p:cNvPr id="2" name="Title 1"/>
          <p:cNvSpPr>
            <a:spLocks noGrp="1"/>
          </p:cNvSpPr>
          <p:nvPr>
            <p:ph type="title"/>
          </p:nvPr>
        </p:nvSpPr>
        <p:spPr/>
        <p:txBody>
          <a:bodyPr/>
          <a:lstStyle/>
          <a:p>
            <a:r>
              <a:rPr lang="en-US" dirty="0"/>
              <a:t>A1.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p>
            <a:fld id="{AADAD921-54CE-49E7-A374-8F548635CDC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9</a:t>
            </a:fld>
            <a:endParaRPr lang="en-US" dirty="0"/>
          </a:p>
        </p:txBody>
      </p:sp>
      <p:pic>
        <p:nvPicPr>
          <p:cNvPr id="3" name="Picture 2">
            <a:extLst>
              <a:ext uri="{FF2B5EF4-FFF2-40B4-BE49-F238E27FC236}">
                <a16:creationId xmlns:a16="http://schemas.microsoft.com/office/drawing/2014/main" id="{E174888F-33AF-5387-3FC4-69E1781B3AD4}"/>
              </a:ext>
            </a:extLst>
          </p:cNvPr>
          <p:cNvPicPr>
            <a:picLocks noChangeAspect="1"/>
          </p:cNvPicPr>
          <p:nvPr/>
        </p:nvPicPr>
        <p:blipFill>
          <a:blip r:embed="rId2"/>
          <a:stretch>
            <a:fillRect/>
          </a:stretch>
        </p:blipFill>
        <p:spPr>
          <a:xfrm>
            <a:off x="771236" y="901469"/>
            <a:ext cx="10845740" cy="5055062"/>
          </a:xfrm>
          <a:prstGeom prst="rect">
            <a:avLst/>
          </a:prstGeom>
        </p:spPr>
      </p:pic>
    </p:spTree>
    <p:extLst>
      <p:ext uri="{BB962C8B-B14F-4D97-AF65-F5344CB8AC3E}">
        <p14:creationId xmlns:p14="http://schemas.microsoft.com/office/powerpoint/2010/main" val="4126650177"/>
      </p:ext>
    </p:extLst>
  </p:cSld>
  <p:clrMapOvr>
    <a:masterClrMapping/>
  </p:clrMapOvr>
</p:sld>
</file>

<file path=ppt/theme/theme1.xml><?xml version="1.0" encoding="utf-8"?>
<a:theme xmlns:a="http://schemas.openxmlformats.org/drawingml/2006/main" name="Office Theme">
  <a:themeElements>
    <a:clrScheme name="Custom 18">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37321"/>
      </a:hlink>
      <a:folHlink>
        <a:srgbClr val="F3732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AC2C9B16E9AF4B9A759BBEF415125F" ma:contentTypeVersion="17" ma:contentTypeDescription="Create a new document." ma:contentTypeScope="" ma:versionID="6ba274465beacde93ce80f961424d139">
  <xsd:schema xmlns:xsd="http://www.w3.org/2001/XMLSchema" xmlns:xs="http://www.w3.org/2001/XMLSchema" xmlns:p="http://schemas.microsoft.com/office/2006/metadata/properties" xmlns:ns2="237ffd73-47ab-4f5a-8efa-2c14b39d8f3d" xmlns:ns3="25649e5a-5f55-49de-bea7-7baf6e366300" targetNamespace="http://schemas.microsoft.com/office/2006/metadata/properties" ma:root="true" ma:fieldsID="2e6642b5d6b5a34d1d21f21c5aec4044" ns2:_="" ns3:_="">
    <xsd:import namespace="237ffd73-47ab-4f5a-8efa-2c14b39d8f3d"/>
    <xsd:import namespace="25649e5a-5f55-49de-bea7-7baf6e3663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ffd73-47ab-4f5a-8efa-2c14b39d8f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2a9708-8294-4f62-a706-783335cf6f68"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649e5a-5f55-49de-bea7-7baf6e36630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e06006e-6385-4f01-bcdd-5ba727e76149}" ma:internalName="TaxCatchAll" ma:showField="CatchAllData" ma:web="25649e5a-5f55-49de-bea7-7baf6e36630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7ffd73-47ab-4f5a-8efa-2c14b39d8f3d">
      <Terms xmlns="http://schemas.microsoft.com/office/infopath/2007/PartnerControls"/>
    </lcf76f155ced4ddcb4097134ff3c332f>
    <TaxCatchAll xmlns="25649e5a-5f55-49de-bea7-7baf6e366300" xsi:nil="true"/>
  </documentManagement>
</p:properties>
</file>

<file path=customXml/itemProps1.xml><?xml version="1.0" encoding="utf-8"?>
<ds:datastoreItem xmlns:ds="http://schemas.openxmlformats.org/officeDocument/2006/customXml" ds:itemID="{84234F23-6F7F-4459-B44F-903C406F5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ffd73-47ab-4f5a-8efa-2c14b39d8f3d"/>
    <ds:schemaRef ds:uri="25649e5a-5f55-49de-bea7-7baf6e366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F7349F-F000-4706-866B-8E4751D56542}">
  <ds:schemaRefs>
    <ds:schemaRef ds:uri="http://schemas.microsoft.com/sharepoint/v3/contenttype/forms"/>
  </ds:schemaRefs>
</ds:datastoreItem>
</file>

<file path=customXml/itemProps3.xml><?xml version="1.0" encoding="utf-8"?>
<ds:datastoreItem xmlns:ds="http://schemas.openxmlformats.org/officeDocument/2006/customXml" ds:itemID="{F6D32289-CFB9-4931-9987-A10B463EDA3B}">
  <ds:schemaRefs>
    <ds:schemaRef ds:uri="http://schemas.microsoft.com/office/2006/metadata/properties"/>
    <ds:schemaRef ds:uri="http://schemas.microsoft.com/office/infopath/2007/PartnerControls"/>
    <ds:schemaRef ds:uri="237ffd73-47ab-4f5a-8efa-2c14b39d8f3d"/>
    <ds:schemaRef ds:uri="25649e5a-5f55-49de-bea7-7baf6e366300"/>
  </ds:schemaRefs>
</ds:datastoreItem>
</file>

<file path=docProps/app.xml><?xml version="1.0" encoding="utf-8"?>
<Properties xmlns="http://schemas.openxmlformats.org/officeDocument/2006/extended-properties" xmlns:vt="http://schemas.openxmlformats.org/officeDocument/2006/docPropsVTypes">
  <TotalTime>659</TotalTime>
  <Words>2494</Words>
  <Application>Microsoft Office PowerPoint</Application>
  <PresentationFormat>Widescreen</PresentationFormat>
  <Paragraphs>102</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Gill Sans</vt:lpstr>
      <vt:lpstr>Montserrat</vt:lpstr>
      <vt:lpstr>Segoe Pro</vt:lpstr>
      <vt:lpstr>Segoe UI</vt:lpstr>
      <vt:lpstr>Wingdings</vt:lpstr>
      <vt:lpstr>Office Theme</vt:lpstr>
      <vt:lpstr>Investissements dans la recherche sur les cancers de l'enfant et de l'adolescent au Canada de 2005 à 2021</vt:lpstr>
      <vt:lpstr>Introduction</vt:lpstr>
      <vt:lpstr>Pourquoi RÉDIGER un rapport sur ces investissements?</vt:lpstr>
      <vt:lpstr>Méthodologie</vt:lpstr>
      <vt:lpstr>Conventions d’établissement de rapport</vt:lpstr>
      <vt:lpstr>Classification des projets</vt:lpstr>
      <vt:lpstr>LIMITEs</vt:lpstr>
      <vt:lpstr>A1. InvestISSEment GLOBAL</vt:lpstr>
      <vt:lpstr>PowerPoint Presentation</vt:lpstr>
      <vt:lpstr>PowerPoint Presentation</vt:lpstr>
      <vt:lpstr>PowerPoint Presentation</vt:lpstr>
      <vt:lpstr>A2. InvestISSEment GLOBAL</vt:lpstr>
      <vt:lpstr>PowerPoint Presentation</vt:lpstr>
      <vt:lpstr>PowerPoint Presentation</vt:lpstr>
      <vt:lpstr>PowerPoint Presentation</vt:lpstr>
      <vt:lpstr>B. Investissement par domaine scientifique</vt:lpstr>
      <vt:lpstr>PowerPoint Presentation</vt:lpstr>
      <vt:lpstr>C. INVESTISSEMENT PROPRE AU SIÈGE DE CANCER</vt:lpstr>
      <vt:lpstr>PowerPoint Presentation</vt:lpstr>
      <vt:lpstr>D. chercheurs principaux désignés</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99</cp:revision>
  <dcterms:created xsi:type="dcterms:W3CDTF">2019-03-06T10:58:11Z</dcterms:created>
  <dcterms:modified xsi:type="dcterms:W3CDTF">2023-12-18T17:18:11Z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0x010100F4AC2C9B16E9AF4B9A759BBEF415125F</vt:lpwstr>
  </property>
</Properties>
</file>