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8.xml" ContentType="application/vnd.openxmlformats-officedocument.presentationml.notesSlide+xml"/>
  <Override PartName="/ppt/tags/tag44.xml" ContentType="application/vnd.openxmlformats-officedocument.presentationml.tags+xml"/>
  <Override PartName="/ppt/notesSlides/notesSlide19.xml" ContentType="application/vnd.openxmlformats-officedocument.presentationml.notesSlide+xml"/>
  <Override PartName="/ppt/tags/tag45.xml" ContentType="application/vnd.openxmlformats-officedocument.presentationml.tags+xml"/>
  <Override PartName="/ppt/notesSlides/notesSlide20.xml" ContentType="application/vnd.openxmlformats-officedocument.presentationml.notesSlide+xml"/>
  <Override PartName="/ppt/tags/tag46.xml" ContentType="application/vnd.openxmlformats-officedocument.presentationml.tags+xml"/>
  <Override PartName="/ppt/notesSlides/notesSlide2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2.xml" ContentType="application/vnd.openxmlformats-officedocument.presentationml.notesSlide+xml"/>
  <Override PartName="/ppt/tags/tag50.xml" ContentType="application/vnd.openxmlformats-officedocument.presentationml.tags+xml"/>
  <Override PartName="/ppt/notesSlides/notesSlide23.xml" ContentType="application/vnd.openxmlformats-officedocument.presentationml.notesSlide+xml"/>
  <Override PartName="/ppt/tags/tag51.xml" ContentType="application/vnd.openxmlformats-officedocument.presentationml.tags+xml"/>
  <Override PartName="/ppt/notesSlides/notesSlide2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330" r:id="rId6"/>
    <p:sldId id="305" r:id="rId7"/>
    <p:sldId id="269" r:id="rId8"/>
    <p:sldId id="331" r:id="rId9"/>
    <p:sldId id="333" r:id="rId10"/>
    <p:sldId id="272" r:id="rId11"/>
    <p:sldId id="273" r:id="rId12"/>
    <p:sldId id="312" r:id="rId13"/>
    <p:sldId id="313" r:id="rId14"/>
    <p:sldId id="318" r:id="rId15"/>
    <p:sldId id="320" r:id="rId16"/>
    <p:sldId id="321" r:id="rId17"/>
    <p:sldId id="322" r:id="rId18"/>
    <p:sldId id="323" r:id="rId19"/>
    <p:sldId id="324" r:id="rId20"/>
    <p:sldId id="325" r:id="rId21"/>
    <p:sldId id="326" r:id="rId22"/>
    <p:sldId id="314" r:id="rId23"/>
    <p:sldId id="327" r:id="rId24"/>
    <p:sldId id="328" r:id="rId25"/>
    <p:sldId id="310" r:id="rId26"/>
    <p:sldId id="329" r:id="rId27"/>
    <p:sldId id="332" r:id="rId28"/>
    <p:sldId id="290" r:id="rId29"/>
    <p:sldId id="31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672E62-684E-D3BE-BA6A-2FC38A0C4F5F}" name="chantal Cerdan" initials="cC" userId="bf3d2fd7ba64ba1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e-Josée Drouin" initials="M.D." lastIdx="3" clrIdx="0">
    <p:extLst>
      <p:ext uri="{19B8F6BF-5375-455C-9EA6-DF929625EA0E}">
        <p15:presenceInfo xmlns:p15="http://schemas.microsoft.com/office/powerpoint/2012/main" userId="Marie-Josée Drou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987324-FABD-43C5-B1C7-DE81BA167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6E8C61-F03B-407C-8564-48479C1DB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D0526-3E0B-4097-AF92-54389819E7E0}" type="datetimeFigureOut">
              <a:rPr lang="en-US" smtClean="0"/>
              <a:t>12/18/2023</a:t>
            </a:fld>
            <a:endParaRPr lang="en-US"/>
          </a:p>
        </p:txBody>
      </p:sp>
      <p:sp>
        <p:nvSpPr>
          <p:cNvPr id="4" name="Footer Placeholder 3">
            <a:extLst>
              <a:ext uri="{FF2B5EF4-FFF2-40B4-BE49-F238E27FC236}">
                <a16:creationId xmlns:a16="http://schemas.microsoft.com/office/drawing/2014/main" id="{D4FAC393-EF6A-4CF4-937A-3D8123EE5C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839B4-9FED-4203-BF77-10D6339258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ABAED4-5226-41A7-BABB-BD4D1FBD1105}" type="slidenum">
              <a:rPr lang="en-US" smtClean="0"/>
              <a:t>‹#›</a:t>
            </a:fld>
            <a:endParaRPr lang="en-US"/>
          </a:p>
        </p:txBody>
      </p:sp>
    </p:spTree>
    <p:extLst>
      <p:ext uri="{BB962C8B-B14F-4D97-AF65-F5344CB8AC3E}">
        <p14:creationId xmlns:p14="http://schemas.microsoft.com/office/powerpoint/2010/main" val="269850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a:t>
            </a:fld>
            <a:endParaRPr lang="fr-FR" dirty="0"/>
          </a:p>
        </p:txBody>
      </p:sp>
    </p:spTree>
    <p:extLst>
      <p:ext uri="{BB962C8B-B14F-4D97-AF65-F5344CB8AC3E}">
        <p14:creationId xmlns:p14="http://schemas.microsoft.com/office/powerpoint/2010/main" val="3045693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10</a:t>
            </a:fld>
            <a:endParaRPr lang="fr-FR" dirty="0"/>
          </a:p>
        </p:txBody>
      </p:sp>
    </p:spTree>
    <p:extLst>
      <p:ext uri="{BB962C8B-B14F-4D97-AF65-F5344CB8AC3E}">
        <p14:creationId xmlns:p14="http://schemas.microsoft.com/office/powerpoint/2010/main" val="2438177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11</a:t>
            </a:fld>
            <a:endParaRPr lang="fr-FR" dirty="0"/>
          </a:p>
        </p:txBody>
      </p:sp>
    </p:spTree>
    <p:extLst>
      <p:ext uri="{BB962C8B-B14F-4D97-AF65-F5344CB8AC3E}">
        <p14:creationId xmlns:p14="http://schemas.microsoft.com/office/powerpoint/2010/main" val="417868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12</a:t>
            </a:fld>
            <a:endParaRPr lang="fr-FR" dirty="0"/>
          </a:p>
        </p:txBody>
      </p:sp>
    </p:spTree>
    <p:extLst>
      <p:ext uri="{BB962C8B-B14F-4D97-AF65-F5344CB8AC3E}">
        <p14:creationId xmlns:p14="http://schemas.microsoft.com/office/powerpoint/2010/main" val="302240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13</a:t>
            </a:fld>
            <a:endParaRPr lang="fr-FR" dirty="0"/>
          </a:p>
        </p:txBody>
      </p:sp>
    </p:spTree>
    <p:extLst>
      <p:ext uri="{BB962C8B-B14F-4D97-AF65-F5344CB8AC3E}">
        <p14:creationId xmlns:p14="http://schemas.microsoft.com/office/powerpoint/2010/main" val="2131374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14</a:t>
            </a:fld>
            <a:endParaRPr lang="fr-FR" dirty="0"/>
          </a:p>
        </p:txBody>
      </p:sp>
    </p:spTree>
    <p:extLst>
      <p:ext uri="{BB962C8B-B14F-4D97-AF65-F5344CB8AC3E}">
        <p14:creationId xmlns:p14="http://schemas.microsoft.com/office/powerpoint/2010/main" val="2138108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15</a:t>
            </a:fld>
            <a:endParaRPr lang="fr-FR" dirty="0"/>
          </a:p>
        </p:txBody>
      </p:sp>
    </p:spTree>
    <p:extLst>
      <p:ext uri="{BB962C8B-B14F-4D97-AF65-F5344CB8AC3E}">
        <p14:creationId xmlns:p14="http://schemas.microsoft.com/office/powerpoint/2010/main" val="4160878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16</a:t>
            </a:fld>
            <a:endParaRPr lang="fr-FR" dirty="0"/>
          </a:p>
        </p:txBody>
      </p:sp>
    </p:spTree>
    <p:extLst>
      <p:ext uri="{BB962C8B-B14F-4D97-AF65-F5344CB8AC3E}">
        <p14:creationId xmlns:p14="http://schemas.microsoft.com/office/powerpoint/2010/main" val="1225197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17</a:t>
            </a:fld>
            <a:endParaRPr lang="fr-FR" dirty="0"/>
          </a:p>
        </p:txBody>
      </p:sp>
    </p:spTree>
    <p:extLst>
      <p:ext uri="{BB962C8B-B14F-4D97-AF65-F5344CB8AC3E}">
        <p14:creationId xmlns:p14="http://schemas.microsoft.com/office/powerpoint/2010/main" val="1020598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18</a:t>
            </a:fld>
            <a:endParaRPr lang="fr-FR" dirty="0"/>
          </a:p>
        </p:txBody>
      </p:sp>
    </p:spTree>
    <p:extLst>
      <p:ext uri="{BB962C8B-B14F-4D97-AF65-F5344CB8AC3E}">
        <p14:creationId xmlns:p14="http://schemas.microsoft.com/office/powerpoint/2010/main" val="2774515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19</a:t>
            </a:fld>
            <a:endParaRPr lang="fr-FR" dirty="0"/>
          </a:p>
        </p:txBody>
      </p:sp>
    </p:spTree>
    <p:extLst>
      <p:ext uri="{BB962C8B-B14F-4D97-AF65-F5344CB8AC3E}">
        <p14:creationId xmlns:p14="http://schemas.microsoft.com/office/powerpoint/2010/main" val="47139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fr-FR" smtClean="0"/>
              <a:pPr fontAlgn="base">
                <a:spcBef>
                  <a:spcPct val="0"/>
                </a:spcBef>
                <a:spcAft>
                  <a:spcPct val="0"/>
                </a:spcAft>
                <a:defRPr/>
              </a:pPr>
              <a:t>2</a:t>
            </a:fld>
            <a:endParaRPr lang="fr-FR"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1487785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20</a:t>
            </a:fld>
            <a:endParaRPr lang="fr-FR" dirty="0"/>
          </a:p>
        </p:txBody>
      </p:sp>
    </p:spTree>
    <p:extLst>
      <p:ext uri="{BB962C8B-B14F-4D97-AF65-F5344CB8AC3E}">
        <p14:creationId xmlns:p14="http://schemas.microsoft.com/office/powerpoint/2010/main" val="283636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21</a:t>
            </a:fld>
            <a:endParaRPr lang="fr-FR" dirty="0"/>
          </a:p>
        </p:txBody>
      </p:sp>
    </p:spTree>
    <p:extLst>
      <p:ext uri="{BB962C8B-B14F-4D97-AF65-F5344CB8AC3E}">
        <p14:creationId xmlns:p14="http://schemas.microsoft.com/office/powerpoint/2010/main" val="3557684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22</a:t>
            </a:fld>
            <a:endParaRPr lang="fr-FR" dirty="0"/>
          </a:p>
        </p:txBody>
      </p:sp>
    </p:spTree>
    <p:extLst>
      <p:ext uri="{BB962C8B-B14F-4D97-AF65-F5344CB8AC3E}">
        <p14:creationId xmlns:p14="http://schemas.microsoft.com/office/powerpoint/2010/main" val="2944803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23</a:t>
            </a:fld>
            <a:endParaRPr lang="fr-FR" dirty="0"/>
          </a:p>
        </p:txBody>
      </p:sp>
    </p:spTree>
    <p:extLst>
      <p:ext uri="{BB962C8B-B14F-4D97-AF65-F5344CB8AC3E}">
        <p14:creationId xmlns:p14="http://schemas.microsoft.com/office/powerpoint/2010/main" val="1982276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24</a:t>
            </a:fld>
            <a:endParaRPr lang="fr-FR" dirty="0"/>
          </a:p>
        </p:txBody>
      </p:sp>
    </p:spTree>
    <p:extLst>
      <p:ext uri="{BB962C8B-B14F-4D97-AF65-F5344CB8AC3E}">
        <p14:creationId xmlns:p14="http://schemas.microsoft.com/office/powerpoint/2010/main" val="1314867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25</a:t>
            </a:fld>
            <a:endParaRPr lang="fr-FR" dirty="0"/>
          </a:p>
        </p:txBody>
      </p:sp>
    </p:spTree>
    <p:extLst>
      <p:ext uri="{BB962C8B-B14F-4D97-AF65-F5344CB8AC3E}">
        <p14:creationId xmlns:p14="http://schemas.microsoft.com/office/powerpoint/2010/main" val="2469859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26</a:t>
            </a:fld>
            <a:endParaRPr lang="fr-FR" dirty="0"/>
          </a:p>
        </p:txBody>
      </p:sp>
    </p:spTree>
    <p:extLst>
      <p:ext uri="{BB962C8B-B14F-4D97-AF65-F5344CB8AC3E}">
        <p14:creationId xmlns:p14="http://schemas.microsoft.com/office/powerpoint/2010/main" val="346231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3</a:t>
            </a:fld>
            <a:endParaRPr lang="fr-FR" dirty="0"/>
          </a:p>
        </p:txBody>
      </p:sp>
    </p:spTree>
    <p:extLst>
      <p:ext uri="{BB962C8B-B14F-4D97-AF65-F5344CB8AC3E}">
        <p14:creationId xmlns:p14="http://schemas.microsoft.com/office/powerpoint/2010/main" val="254611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4</a:t>
            </a:fld>
            <a:endParaRPr lang="fr-FR" dirty="0"/>
          </a:p>
        </p:txBody>
      </p:sp>
    </p:spTree>
    <p:extLst>
      <p:ext uri="{BB962C8B-B14F-4D97-AF65-F5344CB8AC3E}">
        <p14:creationId xmlns:p14="http://schemas.microsoft.com/office/powerpoint/2010/main" val="234477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5</a:t>
            </a:fld>
            <a:endParaRPr lang="fr-FR" dirty="0"/>
          </a:p>
        </p:txBody>
      </p:sp>
    </p:spTree>
    <p:extLst>
      <p:ext uri="{BB962C8B-B14F-4D97-AF65-F5344CB8AC3E}">
        <p14:creationId xmlns:p14="http://schemas.microsoft.com/office/powerpoint/2010/main" val="373961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6</a:t>
            </a:fld>
            <a:endParaRPr lang="fr-FR" dirty="0"/>
          </a:p>
        </p:txBody>
      </p:sp>
    </p:spTree>
    <p:extLst>
      <p:ext uri="{BB962C8B-B14F-4D97-AF65-F5344CB8AC3E}">
        <p14:creationId xmlns:p14="http://schemas.microsoft.com/office/powerpoint/2010/main" val="4291182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7</a:t>
            </a:fld>
            <a:endParaRPr lang="fr-FR" dirty="0"/>
          </a:p>
        </p:txBody>
      </p:sp>
    </p:spTree>
    <p:extLst>
      <p:ext uri="{BB962C8B-B14F-4D97-AF65-F5344CB8AC3E}">
        <p14:creationId xmlns:p14="http://schemas.microsoft.com/office/powerpoint/2010/main" val="3184697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8</a:t>
            </a:fld>
            <a:endParaRPr lang="fr-FR" dirty="0"/>
          </a:p>
        </p:txBody>
      </p:sp>
    </p:spTree>
    <p:extLst>
      <p:ext uri="{BB962C8B-B14F-4D97-AF65-F5344CB8AC3E}">
        <p14:creationId xmlns:p14="http://schemas.microsoft.com/office/powerpoint/2010/main" val="3735643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9</a:t>
            </a:fld>
            <a:endParaRPr lang="fr-FR" dirty="0"/>
          </a:p>
        </p:txBody>
      </p:sp>
    </p:spTree>
    <p:extLst>
      <p:ext uri="{BB962C8B-B14F-4D97-AF65-F5344CB8AC3E}">
        <p14:creationId xmlns:p14="http://schemas.microsoft.com/office/powerpoint/2010/main" val="4038363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88" y="5452381"/>
            <a:ext cx="4238657" cy="967154"/>
          </a:xfrm>
          <a:prstGeom prst="rect">
            <a:avLst/>
          </a:prstGeom>
        </p:spPr>
      </p:pic>
      <p:pic>
        <p:nvPicPr>
          <p:cNvPr id="9" name="Picture 8">
            <a:extLst>
              <a:ext uri="{FF2B5EF4-FFF2-40B4-BE49-F238E27FC236}">
                <a16:creationId xmlns:a16="http://schemas.microsoft.com/office/drawing/2014/main" id="{ABB16D39-BE55-48E8-9EAA-5242929D5E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5110" cy="4008582"/>
          </a:xfrm>
          <a:prstGeom prst="rect">
            <a:avLst/>
          </a:prstGeom>
        </p:spPr>
      </p:pic>
      <p:sp>
        <p:nvSpPr>
          <p:cNvPr id="12" name="TextBox 11">
            <a:extLst>
              <a:ext uri="{FF2B5EF4-FFF2-40B4-BE49-F238E27FC236}">
                <a16:creationId xmlns:a16="http://schemas.microsoft.com/office/drawing/2014/main" id="{EF8ABC86-27F3-4B37-A7DC-E0628A4E1060}"/>
              </a:ext>
            </a:extLst>
          </p:cNvPr>
          <p:cNvSpPr txBox="1"/>
          <p:nvPr userDrawn="1"/>
        </p:nvSpPr>
        <p:spPr>
          <a:xfrm rot="16200000">
            <a:off x="-3047256" y="3229990"/>
            <a:ext cx="6636119" cy="338554"/>
          </a:xfrm>
          <a:prstGeom prst="rect">
            <a:avLst/>
          </a:prstGeom>
          <a:noFill/>
        </p:spPr>
        <p:txBody>
          <a:bodyPr wrap="square" rtlCol="0">
            <a:spAutoFit/>
          </a:bodyPr>
          <a:lstStyle/>
          <a:p>
            <a:r>
              <a:rPr lang="fr-CA" sz="16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Points saillants – décembre 2023</a:t>
            </a:r>
          </a:p>
        </p:txBody>
      </p:sp>
      <p:pic>
        <p:nvPicPr>
          <p:cNvPr id="3" name="Picture 2" descr="Text&#10;&#10;Description automatically generated">
            <a:extLst>
              <a:ext uri="{FF2B5EF4-FFF2-40B4-BE49-F238E27FC236}">
                <a16:creationId xmlns:a16="http://schemas.microsoft.com/office/drawing/2014/main" id="{BBEFF13D-4AEA-404A-8500-F0102A970F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83601" y="5452381"/>
            <a:ext cx="2993517" cy="1084943"/>
          </a:xfrm>
          <a:prstGeom prst="rect">
            <a:avLst/>
          </a:prstGeom>
        </p:spPr>
      </p:pic>
    </p:spTree>
    <p:extLst>
      <p:ext uri="{BB962C8B-B14F-4D97-AF65-F5344CB8AC3E}">
        <p14:creationId xmlns:p14="http://schemas.microsoft.com/office/powerpoint/2010/main" val="1039140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5212"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5212"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4285212"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36.xml"/><Relationship Id="rId7" Type="http://schemas.openxmlformats.org/officeDocument/2006/relationships/image" Target="../media/image9.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hyperlink" Target="https://www.ccra-acrc.ca/fr/tools/palliative-and-end-of-life-care-visualization/" TargetMode="External"/><Relationship Id="rId5" Type="http://schemas.openxmlformats.org/officeDocument/2006/relationships/notesSlide" Target="../notesSlides/notesSlide15.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40.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45.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46.x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50.x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51.xml"/><Relationship Id="rId5" Type="http://schemas.openxmlformats.org/officeDocument/2006/relationships/image" Target="../media/image17.emf"/><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hyperlink" Target="mailto:info@ccra-acrc.ca" TargetMode="Externa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hyperlink" Target="http://www.ccra-acrc.ca/" TargetMode="Externa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57.xml"/><Relationship Id="rId7" Type="http://schemas.openxmlformats.org/officeDocument/2006/relationships/notesSlide" Target="../notesSlides/notesSlide26.xml"/><Relationship Id="rId12" Type="http://schemas.openxmlformats.org/officeDocument/2006/relationships/image" Target="../media/image21.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4.xml"/><Relationship Id="rId11" Type="http://schemas.openxmlformats.org/officeDocument/2006/relationships/image" Target="../media/image20.png"/><Relationship Id="rId5" Type="http://schemas.openxmlformats.org/officeDocument/2006/relationships/tags" Target="../tags/tag59.xml"/><Relationship Id="rId10" Type="http://schemas.openxmlformats.org/officeDocument/2006/relationships/image" Target="../media/image19.png"/><Relationship Id="rId4" Type="http://schemas.openxmlformats.org/officeDocument/2006/relationships/tags" Target="../tags/tag58.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ccra-acrc.ca/fr/reports/" TargetMode="External"/><Relationship Id="rId3" Type="http://schemas.openxmlformats.org/officeDocument/2006/relationships/tags" Target="../tags/tag13.xml"/><Relationship Id="rId7" Type="http://schemas.openxmlformats.org/officeDocument/2006/relationships/image" Target="../media/image4.w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custDataLst>
              <p:tags r:id="rId1"/>
            </p:custDataLst>
          </p:nvPr>
        </p:nvSpPr>
        <p:spPr/>
        <p:txBody>
          <a:bodyPr>
            <a:noAutofit/>
          </a:bodyPr>
          <a:lstStyle/>
          <a:p>
            <a:r>
              <a:rPr lang="fr-FR" sz="2500" dirty="0"/>
              <a:t>Investissements dans la recherche sur les soins palliatifs et de fin de vie liés au cancer au Canada de 2005 à 2021</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10</a:t>
            </a:fld>
            <a:endParaRPr lang="fr-FR" dirty="0"/>
          </a:p>
        </p:txBody>
      </p:sp>
      <p:pic>
        <p:nvPicPr>
          <p:cNvPr id="2" name="Picture 1">
            <a:extLst>
              <a:ext uri="{FF2B5EF4-FFF2-40B4-BE49-F238E27FC236}">
                <a16:creationId xmlns:a16="http://schemas.microsoft.com/office/drawing/2014/main" id="{35F2045B-CD6C-02DF-48F8-662DE0EDC667}"/>
              </a:ext>
            </a:extLst>
          </p:cNvPr>
          <p:cNvPicPr>
            <a:picLocks noChangeAspect="1"/>
          </p:cNvPicPr>
          <p:nvPr/>
        </p:nvPicPr>
        <p:blipFill>
          <a:blip r:embed="rId4"/>
          <a:stretch>
            <a:fillRect/>
          </a:stretch>
        </p:blipFill>
        <p:spPr>
          <a:xfrm>
            <a:off x="802031" y="685804"/>
            <a:ext cx="10826951" cy="55162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11</a:t>
            </a:fld>
            <a:endParaRPr lang="fr-FR" dirty="0"/>
          </a:p>
        </p:txBody>
      </p:sp>
      <p:pic>
        <p:nvPicPr>
          <p:cNvPr id="4" name="Picture 3">
            <a:extLst>
              <a:ext uri="{FF2B5EF4-FFF2-40B4-BE49-F238E27FC236}">
                <a16:creationId xmlns:a16="http://schemas.microsoft.com/office/drawing/2014/main" id="{009AEBCB-57BD-7D35-AA5C-62A4D448F216}"/>
              </a:ext>
            </a:extLst>
          </p:cNvPr>
          <p:cNvPicPr>
            <a:picLocks noChangeAspect="1"/>
          </p:cNvPicPr>
          <p:nvPr/>
        </p:nvPicPr>
        <p:blipFill>
          <a:blip r:embed="rId4"/>
          <a:stretch>
            <a:fillRect/>
          </a:stretch>
        </p:blipFill>
        <p:spPr>
          <a:xfrm>
            <a:off x="829088" y="685804"/>
            <a:ext cx="10025037" cy="5741780"/>
          </a:xfrm>
          <a:prstGeom prst="rect">
            <a:avLst/>
          </a:prstGeom>
        </p:spPr>
      </p:pic>
    </p:spTree>
    <p:extLst>
      <p:ext uri="{BB962C8B-B14F-4D97-AF65-F5344CB8AC3E}">
        <p14:creationId xmlns:p14="http://schemas.microsoft.com/office/powerpoint/2010/main" val="113456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12</a:t>
            </a:fld>
            <a:endParaRPr lang="fr-FR" dirty="0"/>
          </a:p>
        </p:txBody>
      </p:sp>
      <p:pic>
        <p:nvPicPr>
          <p:cNvPr id="3" name="Picture 2">
            <a:extLst>
              <a:ext uri="{FF2B5EF4-FFF2-40B4-BE49-F238E27FC236}">
                <a16:creationId xmlns:a16="http://schemas.microsoft.com/office/drawing/2014/main" id="{9F84618E-7FAE-0B6E-E643-8DA110B459B4}"/>
              </a:ext>
            </a:extLst>
          </p:cNvPr>
          <p:cNvPicPr>
            <a:picLocks noChangeAspect="1"/>
          </p:cNvPicPr>
          <p:nvPr/>
        </p:nvPicPr>
        <p:blipFill>
          <a:blip r:embed="rId4"/>
          <a:stretch>
            <a:fillRect/>
          </a:stretch>
        </p:blipFill>
        <p:spPr>
          <a:xfrm>
            <a:off x="757858" y="1013793"/>
            <a:ext cx="10856473" cy="4830413"/>
          </a:xfrm>
          <a:prstGeom prst="rect">
            <a:avLst/>
          </a:prstGeom>
        </p:spPr>
      </p:pic>
    </p:spTree>
    <p:extLst>
      <p:ext uri="{BB962C8B-B14F-4D97-AF65-F5344CB8AC3E}">
        <p14:creationId xmlns:p14="http://schemas.microsoft.com/office/powerpoint/2010/main" val="157925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custDataLst>
              <p:tags r:id="rId1"/>
            </p:custDataLst>
          </p:nvPr>
        </p:nvSpPr>
        <p:spPr/>
        <p:txBody>
          <a:bodyPr>
            <a:normAutofit fontScale="85000" lnSpcReduction="10000"/>
          </a:bodyPr>
          <a:lstStyle/>
          <a:p>
            <a:r>
              <a:rPr lang="fr-FR" dirty="0"/>
              <a:t>Comparativement à la répartition globale des investissements dans la recherche sur le cancer par secteur de financement, les organismes du gouvernement fédéral étaient surreprésentés en ce qui a trait à la répartition de la recherche sur les soins palliatifs et de fin de vie liés au cancer.</a:t>
            </a:r>
          </a:p>
          <a:p>
            <a:r>
              <a:rPr lang="fr-FR" dirty="0"/>
              <a:t>Sur les 45 organisations ayant fait l’objet d’un suivi dans le cadre de l’ECRC, 33 avaient investi dans la recherche sur les soins palliatifs et de fin de vie liés au cancer. Cependant, les investissements provenant de 12 organisations ont toutefois représenté 93 % des investissements sur 17 ans. </a:t>
            </a:r>
          </a:p>
          <a:p>
            <a:r>
              <a:rPr lang="fr-FR" dirty="0"/>
              <a:t>Les Instituts de recherche en santé du Canada (IRSC) ont affiché chaque année le plus haut niveau de financement, avec un total cumulé de 51 M$.</a:t>
            </a:r>
          </a:p>
          <a:p>
            <a:r>
              <a:rPr lang="fr-FR" dirty="0"/>
              <a:t>La Société canadienne du cancer (SCC), le deuxième bailleur de fonds en importance, a investi 21 M$ sur 17 ans.</a:t>
            </a:r>
          </a:p>
        </p:txBody>
      </p:sp>
      <p:sp>
        <p:nvSpPr>
          <p:cNvPr id="2" name="Title 1"/>
          <p:cNvSpPr>
            <a:spLocks noGrp="1"/>
          </p:cNvSpPr>
          <p:nvPr>
            <p:ph type="title"/>
            <p:custDataLst>
              <p:tags r:id="rId2"/>
            </p:custDataLst>
          </p:nvPr>
        </p:nvSpPr>
        <p:spPr/>
        <p:txBody>
          <a:bodyPr>
            <a:normAutofit fontScale="90000"/>
          </a:bodyPr>
          <a:lstStyle/>
          <a:p>
            <a:r>
              <a:rPr lang="fr-FR" dirty="0"/>
              <a:t>B. Investissements par organisme/programme de financement</a:t>
            </a:r>
          </a:p>
        </p:txBody>
      </p:sp>
      <p:sp>
        <p:nvSpPr>
          <p:cNvPr id="11268" name="Slide Number Placeholder 2"/>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13</a:t>
            </a:fld>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14</a:t>
            </a:fld>
            <a:endParaRPr lang="fr-FR" dirty="0"/>
          </a:p>
        </p:txBody>
      </p:sp>
      <p:pic>
        <p:nvPicPr>
          <p:cNvPr id="2" name="Picture 1">
            <a:extLst>
              <a:ext uri="{FF2B5EF4-FFF2-40B4-BE49-F238E27FC236}">
                <a16:creationId xmlns:a16="http://schemas.microsoft.com/office/drawing/2014/main" id="{C59B0420-C003-E160-74C7-0CCDEB8AC305}"/>
              </a:ext>
            </a:extLst>
          </p:cNvPr>
          <p:cNvPicPr>
            <a:picLocks noChangeAspect="1"/>
          </p:cNvPicPr>
          <p:nvPr/>
        </p:nvPicPr>
        <p:blipFill>
          <a:blip r:embed="rId4"/>
          <a:stretch>
            <a:fillRect/>
          </a:stretch>
        </p:blipFill>
        <p:spPr>
          <a:xfrm>
            <a:off x="790161" y="685804"/>
            <a:ext cx="10412274" cy="55758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15</a:t>
            </a:fld>
            <a:endParaRPr lang="fr-FR" dirty="0"/>
          </a:p>
        </p:txBody>
      </p:sp>
      <p:sp>
        <p:nvSpPr>
          <p:cNvPr id="2" name="Rectangle 1">
            <a:extLst>
              <a:ext uri="{FF2B5EF4-FFF2-40B4-BE49-F238E27FC236}">
                <a16:creationId xmlns:a16="http://schemas.microsoft.com/office/drawing/2014/main" id="{4281D596-2507-482A-8F9D-12791705770A}"/>
              </a:ext>
            </a:extLst>
          </p:cNvPr>
          <p:cNvSpPr/>
          <p:nvPr>
            <p:custDataLst>
              <p:tags r:id="rId2"/>
            </p:custDataLst>
          </p:nvPr>
        </p:nvSpPr>
        <p:spPr>
          <a:xfrm>
            <a:off x="736845" y="582859"/>
            <a:ext cx="9232778" cy="400110"/>
          </a:xfrm>
          <a:prstGeom prst="rect">
            <a:avLst/>
          </a:prstGeom>
        </p:spPr>
        <p:txBody>
          <a:bodyPr wrap="square">
            <a:spAutoFit/>
          </a:bodyPr>
          <a:lstStyle/>
          <a:p>
            <a:r>
              <a:rPr lang="fr-FR" sz="2000" b="1" dirty="0">
                <a:solidFill>
                  <a:srgbClr val="8C8C8C"/>
                </a:solidFill>
                <a:latin typeface="Segoe UI" panose="020B0502040204020203" pitchFamily="34" charset="0"/>
                <a:ea typeface="Segoe UI" panose="020B0502040204020203" pitchFamily="34" charset="0"/>
                <a:cs typeface="Segoe UI" panose="020B0502040204020203" pitchFamily="34" charset="0"/>
              </a:rPr>
              <a:t>INVESTISSEMENT PAR BAILLEUR DE FONDS, 2005 À 2021 (M$)</a:t>
            </a:r>
            <a:r>
              <a:rPr lang="fr-FR" sz="2000" b="1" dirty="0">
                <a:latin typeface="Segoe UI" panose="020B0502040204020203" pitchFamily="34" charset="0"/>
                <a:ea typeface="Segoe UI" panose="020B0502040204020203" pitchFamily="34" charset="0"/>
                <a:cs typeface="Segoe UI" panose="020B0502040204020203" pitchFamily="34" charset="0"/>
              </a:rPr>
              <a:t> </a:t>
            </a:r>
          </a:p>
        </p:txBody>
      </p:sp>
      <p:sp>
        <p:nvSpPr>
          <p:cNvPr id="11" name="TextBox 10">
            <a:extLst>
              <a:ext uri="{FF2B5EF4-FFF2-40B4-BE49-F238E27FC236}">
                <a16:creationId xmlns:a16="http://schemas.microsoft.com/office/drawing/2014/main" id="{0675398B-761A-4DF0-942F-64965F1B0319}"/>
              </a:ext>
            </a:extLst>
          </p:cNvPr>
          <p:cNvSpPr txBox="1"/>
          <p:nvPr>
            <p:custDataLst>
              <p:tags r:id="rId3"/>
            </p:custDataLst>
          </p:nvPr>
        </p:nvSpPr>
        <p:spPr>
          <a:xfrm>
            <a:off x="736845" y="5964310"/>
            <a:ext cx="11319319" cy="461665"/>
          </a:xfrm>
          <a:prstGeom prst="rect">
            <a:avLst/>
          </a:prstGeom>
          <a:noFill/>
        </p:spPr>
        <p:txBody>
          <a:bodyPr wrap="square">
            <a:spAutoFit/>
          </a:bodyPr>
          <a:lstStyle/>
          <a:p>
            <a:r>
              <a:rPr lang="fr-FR" sz="1200" dirty="0">
                <a:latin typeface="Segoe UI" panose="020B0502040204020203" pitchFamily="34" charset="0"/>
                <a:cs typeface="Segoe UI" panose="020B0502040204020203" pitchFamily="34" charset="0"/>
              </a:rPr>
              <a:t>[1] Pour connaître les profils des bailleurs de fonds qui investissent dans la recherche sur les soins palliatifs et les soins de fin de vie contre le cancer, veuillez consulter la visualisation interactive à l'adresse suivante : </a:t>
            </a:r>
            <a:r>
              <a:rPr lang="fr-FR" sz="1200" dirty="0">
                <a:latin typeface="Segoe UI" panose="020B0502040204020203" pitchFamily="34" charset="0"/>
                <a:cs typeface="Segoe UI" panose="020B0502040204020203" pitchFamily="34" charset="0"/>
                <a:hlinkClick r:id="rId6"/>
              </a:rPr>
              <a:t>https://www.ccra-acrc.ca/fr/tools/palliative-and-end-of-life-care-visualization/</a:t>
            </a:r>
            <a:r>
              <a:rPr lang="fr-FR" sz="1200" dirty="0">
                <a:latin typeface="Segoe UI" panose="020B0502040204020203" pitchFamily="34" charset="0"/>
                <a:cs typeface="Segoe UI" panose="020B0502040204020203" pitchFamily="34" charset="0"/>
              </a:rPr>
              <a:t>.  </a:t>
            </a:r>
          </a:p>
        </p:txBody>
      </p:sp>
      <p:grpSp>
        <p:nvGrpSpPr>
          <p:cNvPr id="6" name="Group 5">
            <a:extLst>
              <a:ext uri="{FF2B5EF4-FFF2-40B4-BE49-F238E27FC236}">
                <a16:creationId xmlns:a16="http://schemas.microsoft.com/office/drawing/2014/main" id="{5F8D0748-A739-56D2-2BCF-896FF35BEBA0}"/>
              </a:ext>
            </a:extLst>
          </p:cNvPr>
          <p:cNvGrpSpPr/>
          <p:nvPr/>
        </p:nvGrpSpPr>
        <p:grpSpPr>
          <a:xfrm>
            <a:off x="834886" y="1172012"/>
            <a:ext cx="10277062" cy="4603468"/>
            <a:chOff x="834886" y="1172012"/>
            <a:chExt cx="10277062" cy="4603468"/>
          </a:xfrm>
        </p:grpSpPr>
        <p:pic>
          <p:nvPicPr>
            <p:cNvPr id="4" name="Picture 3">
              <a:extLst>
                <a:ext uri="{FF2B5EF4-FFF2-40B4-BE49-F238E27FC236}">
                  <a16:creationId xmlns:a16="http://schemas.microsoft.com/office/drawing/2014/main" id="{6BEF4030-A162-78A0-779E-30885CCD5670}"/>
                </a:ext>
              </a:extLst>
            </p:cNvPr>
            <p:cNvPicPr>
              <a:picLocks noChangeAspect="1"/>
            </p:cNvPicPr>
            <p:nvPr/>
          </p:nvPicPr>
          <p:blipFill>
            <a:blip r:embed="rId7"/>
            <a:stretch>
              <a:fillRect/>
            </a:stretch>
          </p:blipFill>
          <p:spPr>
            <a:xfrm>
              <a:off x="3583641" y="1391771"/>
              <a:ext cx="7528307" cy="4383709"/>
            </a:xfrm>
            <a:prstGeom prst="rect">
              <a:avLst/>
            </a:prstGeom>
          </p:spPr>
        </p:pic>
        <p:pic>
          <p:nvPicPr>
            <p:cNvPr id="3" name="Picture 2">
              <a:extLst>
                <a:ext uri="{FF2B5EF4-FFF2-40B4-BE49-F238E27FC236}">
                  <a16:creationId xmlns:a16="http://schemas.microsoft.com/office/drawing/2014/main" id="{7FF70AD0-967F-DF07-2C40-59F6CE13CC5E}"/>
                </a:ext>
              </a:extLst>
            </p:cNvPr>
            <p:cNvPicPr>
              <a:picLocks noChangeAspect="1"/>
            </p:cNvPicPr>
            <p:nvPr/>
          </p:nvPicPr>
          <p:blipFill>
            <a:blip r:embed="rId8"/>
            <a:stretch>
              <a:fillRect/>
            </a:stretch>
          </p:blipFill>
          <p:spPr>
            <a:xfrm>
              <a:off x="834886" y="1172012"/>
              <a:ext cx="10277062" cy="4603468"/>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custDataLst>
              <p:tags r:id="rId1"/>
            </p:custDataLst>
          </p:nvPr>
        </p:nvSpPr>
        <p:spPr/>
        <p:txBody>
          <a:bodyPr>
            <a:normAutofit fontScale="92500" lnSpcReduction="20000"/>
          </a:bodyPr>
          <a:lstStyle/>
          <a:p>
            <a:r>
              <a:rPr lang="fr-FR" dirty="0"/>
              <a:t>Les subventions de fonctionnement ont représenté 70 % des investissements dans la recherche sur les soins palliatifs et de fin de vie liés au cancer au cours de la période de 17 ans. </a:t>
            </a:r>
          </a:p>
          <a:p>
            <a:r>
              <a:rPr lang="fr-FR" dirty="0"/>
              <a:t>Ces dernières années, les subventions de fonctionnement ont représenté une petite proportion des investissements et les bourses de carrière, une plus grande proportion. </a:t>
            </a:r>
          </a:p>
          <a:p>
            <a:r>
              <a:rPr lang="fr-FR" dirty="0"/>
              <a:t>La majeure partie (79 %) de l’investissement ne portait pas sur des cancers particuliers, mais sur tous les patients atteints de cancer à la fin de leur parcours. Les investissements propres à un siège de cancer les plus élevés au cours des cinq dernières années (2017-2021) concernaient le cancer colorectal (1,2 M$), le cancer du poumon (0,8 M$) et les leucémies (0,4 M$).</a:t>
            </a:r>
          </a:p>
        </p:txBody>
      </p:sp>
      <p:sp>
        <p:nvSpPr>
          <p:cNvPr id="2" name="Title 1"/>
          <p:cNvSpPr>
            <a:spLocks noGrp="1"/>
          </p:cNvSpPr>
          <p:nvPr>
            <p:ph type="title"/>
            <p:custDataLst>
              <p:tags r:id="rId2"/>
            </p:custDataLst>
          </p:nvPr>
        </p:nvSpPr>
        <p:spPr/>
        <p:txBody>
          <a:bodyPr>
            <a:normAutofit fontScale="90000"/>
          </a:bodyPr>
          <a:lstStyle/>
          <a:p>
            <a:r>
              <a:rPr lang="fr-FR" dirty="0"/>
              <a:t>C. Investissements par mécanisme de financement</a:t>
            </a:r>
          </a:p>
        </p:txBody>
      </p:sp>
      <p:sp>
        <p:nvSpPr>
          <p:cNvPr id="14340" name="Slide Number Placeholder 2"/>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16</a:t>
            </a:fld>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17</a:t>
            </a:fld>
            <a:endParaRPr lang="fr-FR" dirty="0"/>
          </a:p>
        </p:txBody>
      </p:sp>
      <p:pic>
        <p:nvPicPr>
          <p:cNvPr id="3" name="Picture 2">
            <a:extLst>
              <a:ext uri="{FF2B5EF4-FFF2-40B4-BE49-F238E27FC236}">
                <a16:creationId xmlns:a16="http://schemas.microsoft.com/office/drawing/2014/main" id="{A9D035B5-ABDF-DB12-4C14-DE64BB83B157}"/>
              </a:ext>
            </a:extLst>
          </p:cNvPr>
          <p:cNvPicPr>
            <a:picLocks noChangeAspect="1"/>
          </p:cNvPicPr>
          <p:nvPr/>
        </p:nvPicPr>
        <p:blipFill>
          <a:blip r:embed="rId4"/>
          <a:stretch>
            <a:fillRect/>
          </a:stretch>
        </p:blipFill>
        <p:spPr>
          <a:xfrm>
            <a:off x="822705" y="858012"/>
            <a:ext cx="8068963" cy="505815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custDataLst>
              <p:tags r:id="rId1"/>
            </p:custDataLst>
          </p:nvPr>
        </p:nvSpPr>
        <p:spPr/>
        <p:txBody>
          <a:bodyPr>
            <a:normAutofit lnSpcReduction="10000"/>
          </a:bodyPr>
          <a:lstStyle/>
          <a:p>
            <a:r>
              <a:rPr lang="fr-FR" dirty="0"/>
              <a:t>Le changement le plus prononcé dans la répartition des investissements au fil du temps a été l’augmentation de la recherche axée sur la prestation des soins, l’accès et la qualité, due en grande partie aux investissements des IRSC.</a:t>
            </a:r>
          </a:p>
          <a:p>
            <a:r>
              <a:rPr lang="fr-FR" dirty="0"/>
              <a:t>L'investissement par type de recherche a varié en fonction du sujet de recherche et de la période.</a:t>
            </a:r>
          </a:p>
          <a:p>
            <a:r>
              <a:rPr lang="fr-FR" dirty="0"/>
              <a:t>Dans la catégorie des effets physiologiques, les recherches sur la cachexie, l’anorexie, les troubles </a:t>
            </a:r>
            <a:r>
              <a:rPr lang="fr-FR" dirty="0" err="1"/>
              <a:t>chimiosensoriels</a:t>
            </a:r>
            <a:r>
              <a:rPr lang="fr-FR" dirty="0"/>
              <a:t> (regroupés dans un seul groupe) et sur la douleur ont représenté les investissements les plus importants quelle que soit la période.</a:t>
            </a:r>
          </a:p>
        </p:txBody>
      </p:sp>
      <p:sp>
        <p:nvSpPr>
          <p:cNvPr id="2" name="Title 1"/>
          <p:cNvSpPr>
            <a:spLocks noGrp="1"/>
          </p:cNvSpPr>
          <p:nvPr>
            <p:ph type="title"/>
            <p:custDataLst>
              <p:tags r:id="rId2"/>
            </p:custDataLst>
          </p:nvPr>
        </p:nvSpPr>
        <p:spPr/>
        <p:txBody>
          <a:bodyPr>
            <a:normAutofit fontScale="90000"/>
          </a:bodyPr>
          <a:lstStyle/>
          <a:p>
            <a:r>
              <a:rPr lang="fr-FR" dirty="0"/>
              <a:t>D. Investissements par sujet ET TYPE DE RECHERCHE</a:t>
            </a:r>
          </a:p>
        </p:txBody>
      </p:sp>
      <p:sp>
        <p:nvSpPr>
          <p:cNvPr id="16388" name="Slide Number Placeholder 3"/>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18</a:t>
            </a:fld>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19</a:t>
            </a:fld>
            <a:endParaRPr lang="fr-FR" dirty="0"/>
          </a:p>
        </p:txBody>
      </p:sp>
      <p:pic>
        <p:nvPicPr>
          <p:cNvPr id="2" name="Picture 1">
            <a:extLst>
              <a:ext uri="{FF2B5EF4-FFF2-40B4-BE49-F238E27FC236}">
                <a16:creationId xmlns:a16="http://schemas.microsoft.com/office/drawing/2014/main" id="{9D649AA4-ABF6-46A9-A637-E6926B48121D}"/>
              </a:ext>
            </a:extLst>
          </p:cNvPr>
          <p:cNvPicPr>
            <a:picLocks noChangeAspect="1"/>
          </p:cNvPicPr>
          <p:nvPr/>
        </p:nvPicPr>
        <p:blipFill>
          <a:blip r:embed="rId4"/>
          <a:stretch>
            <a:fillRect/>
          </a:stretch>
        </p:blipFill>
        <p:spPr>
          <a:xfrm>
            <a:off x="917193" y="791844"/>
            <a:ext cx="9944461" cy="54717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custDataLst>
              <p:tags r:id="rId1"/>
            </p:custDataLst>
          </p:nvPr>
        </p:nvSpPr>
        <p:spPr/>
        <p:txBody>
          <a:bodyPr>
            <a:normAutofit fontScale="55000" lnSpcReduction="20000"/>
          </a:bodyPr>
          <a:lstStyle/>
          <a:p>
            <a:r>
              <a:rPr lang="fr-FR" dirty="0"/>
              <a:t>L’ACRC est un regroupement d’organisations qui, ensemble, financent la majeure partie des recherches sur le cancer au Canada. Ces recherches permettront d’améliorer la prévention, le diagnostic et le traitement du cancer et d’augmenter les chances de survie des patients. </a:t>
            </a:r>
          </a:p>
          <a:p>
            <a:r>
              <a:rPr lang="fr-FR" dirty="0"/>
              <a:t>L’Alliance est composée de membres des agences et des programmes fédéraux de financement de la recherche, des organismes provinciaux de recherche sur le cancer, des organismes provinciaux de traitement du cancer, des organismes de bienfaisance et d’autres associations bénévoles. </a:t>
            </a:r>
          </a:p>
          <a:p>
            <a:r>
              <a:rPr lang="fr-FR" dirty="0"/>
              <a:t>Les membres de l’Alliance sont mus par la conviction que les organismes canadiens de financement de la recherche sur le cancer peuvent, ensemble et grâce à une collaboration efficace, maximiser les efforts de lutte contre cette maladie et accélérer la découverte de traitements pour le bénéfice des Canadiens touchés par le cancer.</a:t>
            </a:r>
          </a:p>
          <a:p>
            <a:r>
              <a:rPr lang="fr-FR" dirty="0"/>
              <a:t>Le bureau administratif de l’Alliance est soutenu par le Partenariat canadien contre le cancer, qui a reçu un financement de Santé Canada pour collaborer avec la communauté canadienne de la lutte contre le cancer en vue de mettre en œuvre la Stratégie canadienne de lutte contre le cancer, afin de réduire l’incidence du cancer, de faire diminuer la probabilité de décès dus au cancer au sein de la population canadienne et d’améliorer la qualité de vie des personnes touchées par la maladie. Le Partenariat s’engage à améliorer le milieu de la recherche sur le cancer au Canada grâce à son soutien de l’ACRC et du rôle de celle-ci en matière de coordination du système de financement de la recherche sur le cancer. En tant que membre et bailleur de fonds de l’ACRC, le Partenariat collabore avec les autres organisations membres pour mettre en œuvre la stratégie de recherche sur le cancer au Canada.</a:t>
            </a:r>
          </a:p>
        </p:txBody>
      </p:sp>
      <p:sp>
        <p:nvSpPr>
          <p:cNvPr id="10242" name="Rectangle 4"/>
          <p:cNvSpPr>
            <a:spLocks noGrp="1" noChangeArrowheads="1"/>
          </p:cNvSpPr>
          <p:nvPr>
            <p:ph type="title"/>
            <p:custDataLst>
              <p:tags r:id="rId2"/>
            </p:custDataLst>
          </p:nvPr>
        </p:nvSpPr>
        <p:spPr/>
        <p:txBody>
          <a:bodyPr/>
          <a:lstStyle/>
          <a:p>
            <a:r>
              <a:rPr lang="fr-FR" dirty="0"/>
              <a:t>Introduction</a:t>
            </a:r>
          </a:p>
        </p:txBody>
      </p:sp>
      <p:sp>
        <p:nvSpPr>
          <p:cNvPr id="10243" name="Slide Number Placeholder 5"/>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2</a:t>
            </a:fld>
            <a:endParaRPr lang="fr-FR" dirty="0"/>
          </a:p>
        </p:txBody>
      </p:sp>
    </p:spTree>
    <p:extLst>
      <p:ext uri="{BB962C8B-B14F-4D97-AF65-F5344CB8AC3E}">
        <p14:creationId xmlns:p14="http://schemas.microsoft.com/office/powerpoint/2010/main" val="2794614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20</a:t>
            </a:fld>
            <a:endParaRPr lang="fr-FR" dirty="0"/>
          </a:p>
        </p:txBody>
      </p:sp>
      <p:pic>
        <p:nvPicPr>
          <p:cNvPr id="3" name="Picture 2">
            <a:extLst>
              <a:ext uri="{FF2B5EF4-FFF2-40B4-BE49-F238E27FC236}">
                <a16:creationId xmlns:a16="http://schemas.microsoft.com/office/drawing/2014/main" id="{F81194A1-0244-AEB6-AC74-2E26267EC518}"/>
              </a:ext>
            </a:extLst>
          </p:cNvPr>
          <p:cNvPicPr>
            <a:picLocks noChangeAspect="1"/>
          </p:cNvPicPr>
          <p:nvPr/>
        </p:nvPicPr>
        <p:blipFill>
          <a:blip r:embed="rId4"/>
          <a:stretch>
            <a:fillRect/>
          </a:stretch>
        </p:blipFill>
        <p:spPr>
          <a:xfrm>
            <a:off x="778002" y="981456"/>
            <a:ext cx="11171854" cy="4895088"/>
          </a:xfrm>
          <a:prstGeom prst="rect">
            <a:avLst/>
          </a:prstGeom>
        </p:spPr>
      </p:pic>
    </p:spTree>
    <p:extLst>
      <p:ext uri="{BB962C8B-B14F-4D97-AF65-F5344CB8AC3E}">
        <p14:creationId xmlns:p14="http://schemas.microsoft.com/office/powerpoint/2010/main" val="365615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21</a:t>
            </a:fld>
            <a:endParaRPr lang="fr-FR" dirty="0"/>
          </a:p>
        </p:txBody>
      </p:sp>
      <p:pic>
        <p:nvPicPr>
          <p:cNvPr id="4" name="Picture 3">
            <a:extLst>
              <a:ext uri="{FF2B5EF4-FFF2-40B4-BE49-F238E27FC236}">
                <a16:creationId xmlns:a16="http://schemas.microsoft.com/office/drawing/2014/main" id="{A84BF5EF-16BE-8D9F-3B9B-B308C3882CD0}"/>
              </a:ext>
            </a:extLst>
          </p:cNvPr>
          <p:cNvPicPr>
            <a:picLocks noChangeAspect="1"/>
          </p:cNvPicPr>
          <p:nvPr/>
        </p:nvPicPr>
        <p:blipFill>
          <a:blip r:embed="rId4"/>
          <a:stretch>
            <a:fillRect/>
          </a:stretch>
        </p:blipFill>
        <p:spPr>
          <a:xfrm>
            <a:off x="768096" y="800469"/>
            <a:ext cx="9885680" cy="5462531"/>
          </a:xfrm>
          <a:prstGeom prst="rect">
            <a:avLst/>
          </a:prstGeom>
        </p:spPr>
      </p:pic>
    </p:spTree>
    <p:extLst>
      <p:ext uri="{BB962C8B-B14F-4D97-AF65-F5344CB8AC3E}">
        <p14:creationId xmlns:p14="http://schemas.microsoft.com/office/powerpoint/2010/main" val="1356724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custDataLst>
              <p:tags r:id="rId1"/>
            </p:custDataLst>
          </p:nvPr>
        </p:nvSpPr>
        <p:spPr/>
        <p:txBody>
          <a:bodyPr>
            <a:normAutofit fontScale="85000" lnSpcReduction="10000"/>
          </a:bodyPr>
          <a:lstStyle/>
          <a:p>
            <a:r>
              <a:rPr lang="fr-FR" dirty="0"/>
              <a:t>Au cours des 17 années, 215 chercheurs principaux (CP) désignés ont reçu un ou plusieurs prix/subventions axés sur les soins palliatifs et de fin de vie liés au cancer. Parmi eux, 40 % (n = 86) avaient reçu un financement pour la période 2017-2021 et travaillaient dans des établissements situés dans huit provinces.</a:t>
            </a:r>
          </a:p>
          <a:p>
            <a:r>
              <a:rPr lang="fr-FR" dirty="0"/>
              <a:t>Bien que la grande majorité des stagiaires soient soutenus par diverses sources telles que des programmes mis sur pied par des provinces ou des établissements, des programmes de stages ou des subventions de fonctionnement, un petit groupe de stagiaires reçoit des bourses dans le cadre du processus d’évaluation par les pairs. Au cours des 17 années, 131 stagiaires ont reçu des bourses pour leurs travaux de recherche sur les soins palliatifs et de fin de vie. L’investissement dans les bourses aux stagiaires (tous niveaux confondus) était à son niveau le plus bas au cours de la période 2017-2021.</a:t>
            </a:r>
          </a:p>
        </p:txBody>
      </p:sp>
      <p:sp>
        <p:nvSpPr>
          <p:cNvPr id="2" name="Title 1"/>
          <p:cNvSpPr>
            <a:spLocks noGrp="1"/>
          </p:cNvSpPr>
          <p:nvPr>
            <p:ph type="title"/>
            <p:custDataLst>
              <p:tags r:id="rId2"/>
            </p:custDataLst>
          </p:nvPr>
        </p:nvSpPr>
        <p:spPr/>
        <p:txBody>
          <a:bodyPr/>
          <a:lstStyle/>
          <a:p>
            <a:r>
              <a:rPr lang="fr-FR" dirty="0"/>
              <a:t>E. chercheurs principaux désignés</a:t>
            </a:r>
          </a:p>
        </p:txBody>
      </p:sp>
      <p:sp>
        <p:nvSpPr>
          <p:cNvPr id="21508" name="Slide Number Placeholder 3"/>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22</a:t>
            </a:fld>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23</a:t>
            </a:fld>
            <a:endParaRPr lang="fr-FR" dirty="0"/>
          </a:p>
        </p:txBody>
      </p:sp>
      <p:pic>
        <p:nvPicPr>
          <p:cNvPr id="3" name="Picture 2">
            <a:extLst>
              <a:ext uri="{FF2B5EF4-FFF2-40B4-BE49-F238E27FC236}">
                <a16:creationId xmlns:a16="http://schemas.microsoft.com/office/drawing/2014/main" id="{14173B7C-B9CB-DC05-0F58-4E15ABB3E230}"/>
              </a:ext>
            </a:extLst>
          </p:cNvPr>
          <p:cNvPicPr>
            <a:picLocks noChangeAspect="1"/>
          </p:cNvPicPr>
          <p:nvPr/>
        </p:nvPicPr>
        <p:blipFill>
          <a:blip r:embed="rId4"/>
          <a:stretch>
            <a:fillRect/>
          </a:stretch>
        </p:blipFill>
        <p:spPr>
          <a:xfrm>
            <a:off x="878232" y="854767"/>
            <a:ext cx="10613504" cy="5148466"/>
          </a:xfrm>
          <a:prstGeom prst="rect">
            <a:avLst/>
          </a:prstGeom>
        </p:spPr>
      </p:pic>
    </p:spTree>
    <p:extLst>
      <p:ext uri="{BB962C8B-B14F-4D97-AF65-F5344CB8AC3E}">
        <p14:creationId xmlns:p14="http://schemas.microsoft.com/office/powerpoint/2010/main" val="205860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79D6DB-839E-4538-8793-92573997C0A8}"/>
              </a:ext>
            </a:extLst>
          </p:cNvPr>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24</a:t>
            </a:fld>
            <a:endParaRPr lang="fr-FR" dirty="0"/>
          </a:p>
        </p:txBody>
      </p:sp>
      <p:grpSp>
        <p:nvGrpSpPr>
          <p:cNvPr id="9" name="Group 8">
            <a:extLst>
              <a:ext uri="{FF2B5EF4-FFF2-40B4-BE49-F238E27FC236}">
                <a16:creationId xmlns:a16="http://schemas.microsoft.com/office/drawing/2014/main" id="{7DF28AC6-514F-DDC1-EF4B-578780CB5FEA}"/>
              </a:ext>
            </a:extLst>
          </p:cNvPr>
          <p:cNvGrpSpPr/>
          <p:nvPr/>
        </p:nvGrpSpPr>
        <p:grpSpPr>
          <a:xfrm>
            <a:off x="882142" y="685804"/>
            <a:ext cx="8928100" cy="5607050"/>
            <a:chOff x="882142" y="685804"/>
            <a:chExt cx="8928100" cy="5607050"/>
          </a:xfrm>
        </p:grpSpPr>
        <p:pic>
          <p:nvPicPr>
            <p:cNvPr id="3" name="Picture 2">
              <a:extLst>
                <a:ext uri="{FF2B5EF4-FFF2-40B4-BE49-F238E27FC236}">
                  <a16:creationId xmlns:a16="http://schemas.microsoft.com/office/drawing/2014/main" id="{7F1DB1E3-CE8D-58F0-0838-25B18FE7619D}"/>
                </a:ext>
              </a:extLst>
            </p:cNvPr>
            <p:cNvPicPr>
              <a:picLocks noChangeAspect="1"/>
            </p:cNvPicPr>
            <p:nvPr/>
          </p:nvPicPr>
          <p:blipFill>
            <a:blip r:embed="rId4"/>
            <a:stretch>
              <a:fillRect/>
            </a:stretch>
          </p:blipFill>
          <p:spPr>
            <a:xfrm>
              <a:off x="882142" y="685804"/>
              <a:ext cx="8928100" cy="5607050"/>
            </a:xfrm>
            <a:prstGeom prst="rect">
              <a:avLst/>
            </a:prstGeom>
          </p:spPr>
        </p:pic>
        <p:pic>
          <p:nvPicPr>
            <p:cNvPr id="7" name="Picture 6">
              <a:extLst>
                <a:ext uri="{FF2B5EF4-FFF2-40B4-BE49-F238E27FC236}">
                  <a16:creationId xmlns:a16="http://schemas.microsoft.com/office/drawing/2014/main" id="{A82CA7FE-325A-13D6-BD98-368C8705DF90}"/>
                </a:ext>
              </a:extLst>
            </p:cNvPr>
            <p:cNvPicPr>
              <a:picLocks noChangeAspect="1"/>
            </p:cNvPicPr>
            <p:nvPr/>
          </p:nvPicPr>
          <p:blipFill rotWithShape="1">
            <a:blip r:embed="rId5"/>
            <a:srcRect r="45556"/>
            <a:stretch/>
          </p:blipFill>
          <p:spPr>
            <a:xfrm>
              <a:off x="989076" y="1399032"/>
              <a:ext cx="380251" cy="4270248"/>
            </a:xfrm>
            <a:prstGeom prst="rect">
              <a:avLst/>
            </a:prstGeom>
          </p:spPr>
        </p:pic>
      </p:grpSp>
    </p:spTree>
    <p:extLst>
      <p:ext uri="{BB962C8B-B14F-4D97-AF65-F5344CB8AC3E}">
        <p14:creationId xmlns:p14="http://schemas.microsoft.com/office/powerpoint/2010/main" val="1906803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custDataLst>
              <p:tags r:id="rId1"/>
            </p:custDataLst>
          </p:nvPr>
        </p:nvSpPr>
        <p:spPr/>
        <p:txBody>
          <a:bodyPr>
            <a:normAutofit fontScale="85000" lnSpcReduction="20000"/>
          </a:bodyPr>
          <a:lstStyle/>
          <a:p>
            <a:r>
              <a:rPr lang="fr-FR" dirty="0"/>
              <a:t>Le bref rapport intitulé </a:t>
            </a:r>
            <a:r>
              <a:rPr lang="fr-FR" i="1" dirty="0"/>
              <a:t>Investissements dans la recherche sur les soins palliatifs et de fin de vie liés au cancer au Canada de 2005 à 2021</a:t>
            </a:r>
            <a:r>
              <a:rPr lang="fr-FR" dirty="0"/>
              <a:t>, est disponible en version électronique à l’adresse </a:t>
            </a:r>
            <a:r>
              <a:rPr lang="fr-FR" dirty="0">
                <a:hlinkClick r:id="rId6"/>
              </a:rPr>
              <a:t>http://www.ccra-acrc.ca</a:t>
            </a:r>
            <a:r>
              <a:rPr lang="fr-FR" dirty="0"/>
              <a:t>. La production de ce rapport a été rendue possible grâce à une collaboration et à une contribution financière du Partenariat canadien contre le cancer et de Santé Canada. De nombreuses personnes ont contribué à ce rapport depuis son élaboration initiale. </a:t>
            </a:r>
          </a:p>
          <a:p>
            <a:r>
              <a:rPr lang="fr-FR" dirty="0"/>
              <a:t>Le </a:t>
            </a:r>
            <a:r>
              <a:rPr lang="fr-FR" i="1" dirty="0"/>
              <a:t>Cadre pancanadien de recherche sur les soins palliatifs et de fin de vie</a:t>
            </a:r>
            <a:r>
              <a:rPr lang="fr-FR" dirty="0"/>
              <a:t>, publié en 2017, est également disponible sur notre site Web. Le cadre recense trois grandes priorités de recherche : transformation des modèles de soins; priorité aux patients et à la famille; et surveillance de l’équité. </a:t>
            </a:r>
          </a:p>
          <a:p>
            <a:r>
              <a:rPr lang="fr-FR" dirty="0"/>
              <a:t>Pour toute question concernant ce projet, veuillez communiquer directement avec la directrice de l’Enquête canadienne sur la recherche sur le cancer, à </a:t>
            </a:r>
            <a:r>
              <a:rPr lang="fr-FR" dirty="0">
                <a:hlinkClick r:id="rId7"/>
              </a:rPr>
              <a:t>info@ccra-acrc.ca</a:t>
            </a:r>
            <a:r>
              <a:rPr lang="fr-FR" dirty="0"/>
              <a:t>.</a:t>
            </a:r>
          </a:p>
        </p:txBody>
      </p:sp>
      <p:sp>
        <p:nvSpPr>
          <p:cNvPr id="28674" name="Title 1"/>
          <p:cNvSpPr>
            <a:spLocks noGrp="1"/>
          </p:cNvSpPr>
          <p:nvPr>
            <p:ph type="title"/>
            <p:custDataLst>
              <p:tags r:id="rId2"/>
            </p:custDataLst>
          </p:nvPr>
        </p:nvSpPr>
        <p:spPr/>
        <p:txBody>
          <a:bodyPr/>
          <a:lstStyle/>
          <a:p>
            <a:r>
              <a:rPr lang="fr-FR" dirty="0"/>
              <a:t>Information supplémentaire</a:t>
            </a:r>
          </a:p>
        </p:txBody>
      </p:sp>
      <p:sp>
        <p:nvSpPr>
          <p:cNvPr id="6" name="Slide Number Placeholder 5">
            <a:extLst>
              <a:ext uri="{FF2B5EF4-FFF2-40B4-BE49-F238E27FC236}">
                <a16:creationId xmlns:a16="http://schemas.microsoft.com/office/drawing/2014/main" id="{9D899EF9-4E65-4891-BEAD-24723604FC0C}"/>
              </a:ext>
            </a:extLst>
          </p:cNvPr>
          <p:cNvSpPr>
            <a:spLocks noGrp="1"/>
          </p:cNvSpPr>
          <p:nvPr>
            <p:ph type="sldNum" sz="quarter" idx="4"/>
            <p:custDataLst>
              <p:tags r:id="rId3"/>
            </p:custDataLst>
          </p:nvPr>
        </p:nvSpPr>
        <p:spPr/>
        <p:txBody>
          <a:bodyPr/>
          <a:lstStyle/>
          <a:p>
            <a:fld id="{DB00BBA2-3E38-4CBB-8F3D-74275677F356}" type="slidenum">
              <a:rPr lang="fr-FR" smtClean="0"/>
              <a:pPr/>
              <a:t>25</a:t>
            </a:fld>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custDataLst>
              <p:tags r:id="rId1"/>
            </p:custDataLst>
            <p:extLst>
              <p:ext uri="{D42A27DB-BD31-4B8C-83A1-F6EECF244321}">
                <p14:modId xmlns:p14="http://schemas.microsoft.com/office/powerpoint/2010/main" val="2483124990"/>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dirty="0">
                          <a:solidFill>
                            <a:schemeClr val="accent6"/>
                          </a:solidFill>
                          <a:latin typeface="Segoe UI" panose="020B0502040204020203" pitchFamily="34" charset="0"/>
                          <a:ea typeface="Segoe UI" panose="020B0502040204020203" pitchFamily="34" charset="0"/>
                          <a:cs typeface="Segoe UI" panose="020B0502040204020203" pitchFamily="34" charset="0"/>
                        </a:rPr>
                        <a:t>www.ccra-acrc</a:t>
                      </a:r>
                      <a:r>
                        <a:rPr lang="en-US" sz="2400">
                          <a:solidFill>
                            <a:schemeClr val="accent6"/>
                          </a:solidFill>
                          <a:latin typeface="Segoe UI" panose="020B0502040204020203" pitchFamily="34" charset="0"/>
                          <a:ea typeface="Segoe UI" panose="020B0502040204020203" pitchFamily="34" charset="0"/>
                          <a:cs typeface="Segoe UI" panose="020B0502040204020203" pitchFamily="34" charset="0"/>
                        </a:rPr>
                        <a:t>.ca/fr/</a:t>
                      </a:r>
                      <a:endParaRPr lang="en-US" sz="2400"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6"/>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6"/>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custDataLst>
              <p:tags r:id="rId2"/>
            </p:custDataLst>
          </p:nvPr>
        </p:nvPicPr>
        <p:blipFill>
          <a:blip r:embed="rId8">
            <a:clrChange>
              <a:clrFrom>
                <a:srgbClr val="FFFFFF"/>
              </a:clrFrom>
              <a:clrTo>
                <a:srgbClr val="FFFFFF">
                  <a:alpha val="0"/>
                </a:srgbClr>
              </a:clrTo>
            </a:clrChange>
            <a:biLevel thresh="25000"/>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custDataLst>
              <p:tags r:id="rId3"/>
            </p:custDataLst>
          </p:nvPr>
        </p:nvPicPr>
        <p:blipFill>
          <a:blip r:embed="rId10">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custDataLst>
              <p:tags r:id="rId4"/>
            </p:custDataLst>
          </p:nvPr>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custDataLst>
              <p:tags r:id="rId5"/>
            </p:custDataLst>
          </p:nvPr>
        </p:nvPicPr>
        <p:blipFill>
          <a:blip r:embed="rId12">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custDataLst>
              <p:tags r:id="rId1"/>
            </p:custDataLst>
          </p:nvPr>
        </p:nvSpPr>
        <p:spPr/>
        <p:txBody>
          <a:bodyPr>
            <a:normAutofit/>
          </a:bodyPr>
          <a:lstStyle/>
          <a:p>
            <a:r>
              <a:rPr lang="fr-FR" dirty="0"/>
              <a:t>Comprendre le montant et la nature des investissements dans la recherche sur les soins palliatifs et de fin de vie liés au cancer a été important pour de nombreux membres de l’ACRC et un financement stratégique a été alloué pour répondre au besoin d’accroître la capacité de recherche.</a:t>
            </a:r>
          </a:p>
          <a:p>
            <a:r>
              <a:rPr lang="fr-FR" dirty="0"/>
              <a:t>L’ACRC a publié un cadre de recherche pancanadien pour la recherche sur les soins palliatifs et de fin de vie a été publié en 2017 afin d’aider à hiérarchiser les investissements dans la recherche dans ce domaine.</a:t>
            </a:r>
          </a:p>
        </p:txBody>
      </p:sp>
      <p:sp>
        <p:nvSpPr>
          <p:cNvPr id="5122" name="Title 1"/>
          <p:cNvSpPr>
            <a:spLocks noGrp="1"/>
          </p:cNvSpPr>
          <p:nvPr>
            <p:ph type="title"/>
            <p:custDataLst>
              <p:tags r:id="rId2"/>
            </p:custDataLst>
          </p:nvPr>
        </p:nvSpPr>
        <p:spPr/>
        <p:txBody>
          <a:bodyPr>
            <a:normAutofit fontScale="90000"/>
          </a:bodyPr>
          <a:lstStyle/>
          <a:p>
            <a:r>
              <a:rPr lang="fr-FR" dirty="0"/>
              <a:t>Pourquoi RÉDIGER un rapport sur ces investissements?</a:t>
            </a:r>
          </a:p>
        </p:txBody>
      </p:sp>
      <p:sp>
        <p:nvSpPr>
          <p:cNvPr id="4100" name="Slide Number Placeholder 4"/>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3</a:t>
            </a:fld>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custDataLst>
              <p:tags r:id="rId1"/>
            </p:custDataLst>
          </p:nvPr>
        </p:nvSpPr>
        <p:spPr/>
        <p:txBody>
          <a:bodyPr>
            <a:normAutofit fontScale="70000" lnSpcReduction="20000"/>
          </a:bodyPr>
          <a:lstStyle/>
          <a:p>
            <a:r>
              <a:rPr lang="fr-FR" dirty="0"/>
              <a:t>L’Enquête canadienne sur la recherche sur le cancer (ECRC) a servi de source de données principale. Il s’agit d’une base de données de plus de 30 000 projets de recherche financés par 45 organismes gouvernementaux et du secteur bénévole qui ont été menés de 2005 à 2021.</a:t>
            </a:r>
          </a:p>
          <a:p>
            <a:r>
              <a:rPr lang="fr-FR" dirty="0"/>
              <a:t>Un total de 4 345 projets entièrement classés dans la catégorie 6 de la Common Scientific </a:t>
            </a:r>
            <a:r>
              <a:rPr lang="fr-FR" dirty="0" err="1"/>
              <a:t>Outline</a:t>
            </a:r>
            <a:r>
              <a:rPr lang="fr-FR" dirty="0"/>
              <a:t> (CSO) – Recherche sur la lutte contre le cancer, la survie et l’analyse de résultats, comprenant un code appliqué aux soins de fin de vie, ont été examinés puis exclus ou inclus dans l’échantillon de l’étude. L’échantillon final comprenait 709 projets qui ont été codés selon trois dimensions : population étudiée, sujet de recherche et type de recherche.</a:t>
            </a:r>
          </a:p>
          <a:p>
            <a:r>
              <a:rPr lang="fr-FR" dirty="0"/>
              <a:t>L’« investissement dans la recherche sur le cancer » se rapporte au financement direct des projets de recherche qui ont été administrés par les organismes ayant fourni des données dans le cadre de l’enquête. Tous les projets ont fait l’objet d’une certaine forme d’examen par des pairs.</a:t>
            </a:r>
          </a:p>
          <a:p>
            <a:r>
              <a:rPr lang="fr-FR" dirty="0"/>
              <a:t>L’établissement auquel le chercheur principal (CP) désigné était affilié a été utilisé pour effectuer les analyses fondées sur la région géographique (province).</a:t>
            </a:r>
          </a:p>
          <a:p>
            <a:endParaRPr lang="fr-FR" dirty="0"/>
          </a:p>
        </p:txBody>
      </p:sp>
      <p:sp>
        <p:nvSpPr>
          <p:cNvPr id="7170" name="Title 1"/>
          <p:cNvSpPr>
            <a:spLocks noGrp="1"/>
          </p:cNvSpPr>
          <p:nvPr>
            <p:ph type="title"/>
            <p:custDataLst>
              <p:tags r:id="rId2"/>
            </p:custDataLst>
          </p:nvPr>
        </p:nvSpPr>
        <p:spPr/>
        <p:txBody>
          <a:bodyPr/>
          <a:lstStyle/>
          <a:p>
            <a:r>
              <a:rPr lang="fr-FR" dirty="0"/>
              <a:t>Méthodologie</a:t>
            </a:r>
          </a:p>
        </p:txBody>
      </p:sp>
      <p:sp>
        <p:nvSpPr>
          <p:cNvPr id="5124" name="Slide Number Placeholder 1"/>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4</a:t>
            </a:fld>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E38A5-477A-40A2-BEB8-CA6E3EE072FD}"/>
              </a:ext>
            </a:extLst>
          </p:cNvPr>
          <p:cNvSpPr>
            <a:spLocks noGrp="1"/>
          </p:cNvSpPr>
          <p:nvPr>
            <p:ph type="title"/>
            <p:custDataLst>
              <p:tags r:id="rId1"/>
            </p:custDataLst>
          </p:nvPr>
        </p:nvSpPr>
        <p:spPr/>
        <p:txBody>
          <a:bodyPr>
            <a:normAutofit fontScale="90000"/>
          </a:bodyPr>
          <a:lstStyle/>
          <a:p>
            <a:r>
              <a:rPr lang="fr-FR" dirty="0"/>
              <a:t>CLASSIFICATION POUR LA RECHERCHE SUR LES SOINS DU CANCER PALLIATIF ET EN FIN DE VIE</a:t>
            </a:r>
            <a:br>
              <a:rPr lang="fr-FR" dirty="0"/>
            </a:br>
            <a:endParaRPr lang="fr-FR" dirty="0"/>
          </a:p>
        </p:txBody>
      </p:sp>
      <p:sp>
        <p:nvSpPr>
          <p:cNvPr id="2" name="Slide Number Placeholder 1">
            <a:extLst>
              <a:ext uri="{FF2B5EF4-FFF2-40B4-BE49-F238E27FC236}">
                <a16:creationId xmlns:a16="http://schemas.microsoft.com/office/drawing/2014/main" id="{28230A5A-0492-4401-B89C-D26A35E2F271}"/>
              </a:ext>
            </a:extLst>
          </p:cNvPr>
          <p:cNvSpPr>
            <a:spLocks noGrp="1"/>
          </p:cNvSpPr>
          <p:nvPr>
            <p:ph type="sldNum" sz="quarter" idx="4"/>
            <p:custDataLst>
              <p:tags r:id="rId2"/>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5</a:t>
            </a:fld>
            <a:endParaRPr lang="fr-FR" dirty="0"/>
          </a:p>
        </p:txBody>
      </p:sp>
      <p:pic>
        <p:nvPicPr>
          <p:cNvPr id="4" name="Picture 3">
            <a:extLst>
              <a:ext uri="{FF2B5EF4-FFF2-40B4-BE49-F238E27FC236}">
                <a16:creationId xmlns:a16="http://schemas.microsoft.com/office/drawing/2014/main" id="{EFA8EB01-F411-439D-9F2C-B43497BAE98F}"/>
              </a:ext>
            </a:extLst>
          </p:cNvPr>
          <p:cNvPicPr>
            <a:picLocks noChangeAspect="1"/>
          </p:cNvPicPr>
          <p:nvPr>
            <p:custDataLst>
              <p:tags r:id="rId3"/>
            </p:custDataLst>
          </p:nvPr>
        </p:nvPicPr>
        <p:blipFill>
          <a:blip r:embed="rId7"/>
          <a:stretch>
            <a:fillRect/>
          </a:stretch>
        </p:blipFill>
        <p:spPr>
          <a:xfrm>
            <a:off x="2647568" y="1449064"/>
            <a:ext cx="7261009" cy="4349593"/>
          </a:xfrm>
          <a:prstGeom prst="rect">
            <a:avLst/>
          </a:prstGeom>
        </p:spPr>
      </p:pic>
      <p:sp>
        <p:nvSpPr>
          <p:cNvPr id="6" name="TextBox 5">
            <a:extLst>
              <a:ext uri="{FF2B5EF4-FFF2-40B4-BE49-F238E27FC236}">
                <a16:creationId xmlns:a16="http://schemas.microsoft.com/office/drawing/2014/main" id="{01B44B60-CF54-43E9-8CDD-5C89CD660383}"/>
              </a:ext>
            </a:extLst>
          </p:cNvPr>
          <p:cNvSpPr txBox="1"/>
          <p:nvPr>
            <p:custDataLst>
              <p:tags r:id="rId4"/>
            </p:custDataLst>
          </p:nvPr>
        </p:nvSpPr>
        <p:spPr>
          <a:xfrm>
            <a:off x="745147" y="5758489"/>
            <a:ext cx="11183150" cy="738664"/>
          </a:xfrm>
          <a:prstGeom prst="rect">
            <a:avLst/>
          </a:prstGeom>
          <a:noFill/>
        </p:spPr>
        <p:txBody>
          <a:bodyPr wrap="square" rtlCol="0">
            <a:spAutoFit/>
          </a:bodyPr>
          <a:lstStyle/>
          <a:p>
            <a:r>
              <a:rPr lang="fr-FR" sz="1400" dirty="0"/>
              <a:t>Les définitions des sept dimensions des « sujets de recherche » sont présentées sur la diapositive suivante. Cette classification est également utilisée pour les projets de recherche liés à la survie au cancer. Pour un ensemble complet de définitions, veuillez consulter le manuel technique du CCT à l'adresse suivante : </a:t>
            </a:r>
            <a:r>
              <a:rPr lang="fr-FR" sz="1400" dirty="0">
                <a:hlinkClick r:id="rId8"/>
              </a:rPr>
              <a:t>https://www.ccra-acrc.ca/fr/reports/</a:t>
            </a:r>
            <a:r>
              <a:rPr lang="fr-FR" sz="1400" dirty="0"/>
              <a:t> </a:t>
            </a:r>
          </a:p>
        </p:txBody>
      </p:sp>
    </p:spTree>
    <p:extLst>
      <p:ext uri="{BB962C8B-B14F-4D97-AF65-F5344CB8AC3E}">
        <p14:creationId xmlns:p14="http://schemas.microsoft.com/office/powerpoint/2010/main" val="214703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0044B9-36C5-4E27-A0A3-E49CA33D7627}"/>
              </a:ext>
            </a:extLst>
          </p:cNvPr>
          <p:cNvSpPr>
            <a:spLocks noGrp="1"/>
          </p:cNvSpPr>
          <p:nvPr>
            <p:ph idx="1"/>
            <p:custDataLst>
              <p:tags r:id="rId1"/>
            </p:custDataLst>
          </p:nvPr>
        </p:nvSpPr>
        <p:spPr/>
        <p:txBody>
          <a:bodyPr>
            <a:normAutofit/>
          </a:bodyPr>
          <a:lstStyle/>
          <a:p>
            <a:r>
              <a:rPr lang="fr-FR" sz="1200" b="1" dirty="0"/>
              <a:t>Effets physiologiques :</a:t>
            </a:r>
            <a:r>
              <a:rPr lang="fr-FR" sz="1200" dirty="0"/>
              <a:t> Études portant sur la détermination et la prise en charge d’effets physiques précis tardifs ou de longue durée du cancer ou du traitement du cancer (p. ex. : effets de nature cardiovasculaire, respiratoire, digestive, neurologique; effet sur l’appareil reproducteur) pour les patients, ainsi que des symptômes comme la douleur, la cachexie/l’anorexie, la dyspnée, etc., associés à la fin de la vie. Comprennent les effets physiologiques subis par les membres de la famille et par les aidants.</a:t>
            </a:r>
          </a:p>
          <a:p>
            <a:r>
              <a:rPr lang="fr-FR" sz="1200" b="1" dirty="0"/>
              <a:t>Effets psychologiques :</a:t>
            </a:r>
            <a:r>
              <a:rPr lang="fr-FR" sz="1200" dirty="0"/>
              <a:t> Recherches portant sur la détermination et la prise en charge d’effets psychologiques précis (p. ex. : dépression, anxiété, détresse, peur de la récidive, problèmes intimes) de la survie et de la fin de la vie pour les patients, les membres de la famille et les aidants.</a:t>
            </a:r>
          </a:p>
          <a:p>
            <a:r>
              <a:rPr lang="fr-FR" sz="1200" b="1" dirty="0"/>
              <a:t>Qualité de vie :</a:t>
            </a:r>
            <a:r>
              <a:rPr lang="fr-FR" sz="1200" dirty="0"/>
              <a:t> Recherches axées sur une vaste gamme de symptômes ou de résultats plutôt que sur les effets précis définis dans les sujets du présent tableau. Comprend les projets axés sur les survivants, les membres de la famille ou les aidants, de la période consécutive au traitement jusqu’à la fin de la vie.</a:t>
            </a:r>
          </a:p>
          <a:p>
            <a:r>
              <a:rPr lang="fr-FR" sz="1200" b="1" dirty="0"/>
              <a:t>Besoins sociaux/soutien social :</a:t>
            </a:r>
            <a:r>
              <a:rPr lang="fr-FR" sz="1200" dirty="0"/>
              <a:t> Études sur les besoins en matière de soutien social des survivants, des membres de la famille et des aidants.</a:t>
            </a:r>
          </a:p>
          <a:p>
            <a:r>
              <a:rPr lang="fr-FR" sz="1200" b="1" dirty="0"/>
              <a:t>Séquelles économiques :</a:t>
            </a:r>
            <a:r>
              <a:rPr lang="fr-FR" sz="1200" dirty="0"/>
              <a:t> Études portant sur les effets économiques du cancer sur les survivants, les membres de la famille et les aidants. Comprennent également les recherches portant sur le travail et sur l’emploi, ainsi que sur les difficultés professionnelles et d’éducation.</a:t>
            </a:r>
          </a:p>
          <a:p>
            <a:r>
              <a:rPr lang="fr-FR" sz="1200" b="1" dirty="0"/>
              <a:t>Prestation des soins, accès aux soins et qualité des soins :</a:t>
            </a:r>
            <a:r>
              <a:rPr lang="fr-FR" sz="1200" dirty="0"/>
              <a:t> Recherches sur la façon dont les soins consécutifs au traitement et les soins de fin de vie sont prodigués et organisés ainsi que sur les effets produits sur les personnes et sur les systèmes. Comprennent les études d’évaluation, les recherches sur les modèles optimaux de soins, les études sur les lacunes et les inégalités d’accès, sur les coûts et sur la rentabilité des soins ainsi que sur la qualité des soins.</a:t>
            </a:r>
          </a:p>
          <a:p>
            <a:r>
              <a:rPr lang="fr-FR" sz="1200" b="1" dirty="0"/>
              <a:t>Questions relatives à la mort :</a:t>
            </a:r>
            <a:r>
              <a:rPr lang="fr-FR" sz="1200" dirty="0"/>
              <a:t> Recherches sur la mort et les personnes mourantes, ainsi que sur les mécanismes psychologiques sous-tendant la capacité de faire face à la mort et aux personnes mourantes. Comprennent les attitudes à l’égard de la mort, la signification du deuil et les comportements du deuil, ainsi que les questions morales et éthiques.</a:t>
            </a:r>
          </a:p>
        </p:txBody>
      </p:sp>
      <p:sp>
        <p:nvSpPr>
          <p:cNvPr id="3" name="Title 2">
            <a:extLst>
              <a:ext uri="{FF2B5EF4-FFF2-40B4-BE49-F238E27FC236}">
                <a16:creationId xmlns:a16="http://schemas.microsoft.com/office/drawing/2014/main" id="{1CB3D777-AAAC-4C60-BE4B-0E5915C9F278}"/>
              </a:ext>
            </a:extLst>
          </p:cNvPr>
          <p:cNvSpPr>
            <a:spLocks noGrp="1"/>
          </p:cNvSpPr>
          <p:nvPr>
            <p:ph type="title"/>
            <p:custDataLst>
              <p:tags r:id="rId2"/>
            </p:custDataLst>
          </p:nvPr>
        </p:nvSpPr>
        <p:spPr/>
        <p:txBody>
          <a:bodyPr/>
          <a:lstStyle/>
          <a:p>
            <a:r>
              <a:rPr lang="fr-FR" dirty="0"/>
              <a:t>SUJET DE RECHERCHE - DÉFINITIONS</a:t>
            </a:r>
          </a:p>
        </p:txBody>
      </p:sp>
      <p:sp>
        <p:nvSpPr>
          <p:cNvPr id="4" name="Slide Number Placeholder 3">
            <a:extLst>
              <a:ext uri="{FF2B5EF4-FFF2-40B4-BE49-F238E27FC236}">
                <a16:creationId xmlns:a16="http://schemas.microsoft.com/office/drawing/2014/main" id="{B7715DAB-9021-42E0-A5A3-2D1DC44ADA8E}"/>
              </a:ext>
            </a:extLst>
          </p:cNvPr>
          <p:cNvSpPr>
            <a:spLocks noGrp="1"/>
          </p:cNvSpPr>
          <p:nvPr>
            <p:ph type="sldNum" sz="quarter" idx="4"/>
            <p:custDataLst>
              <p:tags r:id="rId3"/>
            </p:custDataLst>
          </p:nvPr>
        </p:nvSpPr>
        <p:spPr/>
        <p:txBody>
          <a:bodyPr/>
          <a:lstStyle/>
          <a:p>
            <a:fld id="{DB00BBA2-3E38-4CBB-8F3D-74275677F356}" type="slidenum">
              <a:rPr lang="fr-FR" smtClean="0"/>
              <a:pPr/>
              <a:t>6</a:t>
            </a:fld>
            <a:endParaRPr lang="fr-FR" dirty="0"/>
          </a:p>
        </p:txBody>
      </p:sp>
    </p:spTree>
    <p:extLst>
      <p:ext uri="{BB962C8B-B14F-4D97-AF65-F5344CB8AC3E}">
        <p14:creationId xmlns:p14="http://schemas.microsoft.com/office/powerpoint/2010/main" val="12678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custDataLst>
              <p:tags r:id="rId1"/>
            </p:custDataLst>
          </p:nvPr>
        </p:nvSpPr>
        <p:spPr/>
        <p:txBody>
          <a:bodyPr>
            <a:normAutofit fontScale="85000" lnSpcReduction="20000"/>
          </a:bodyPr>
          <a:lstStyle/>
          <a:p>
            <a:r>
              <a:rPr lang="fr-FR" dirty="0"/>
              <a:t>Pour chaque projet, les investissements sont fondés sur un calcul proportionnel qui suppose que les fonds du projet ont été payés en versements mensuels égaux conformément aux dates de début et de fin du projet. Le financement des projets a été calculé pour la période allant du 1</a:t>
            </a:r>
            <a:r>
              <a:rPr lang="fr-FR" baseline="30000" dirty="0"/>
              <a:t>er </a:t>
            </a:r>
            <a:r>
              <a:rPr lang="fr-FR" dirty="0"/>
              <a:t>janvier 2005 au 31 décembre 2021, et une moyenne a été établie pour obtenir un montant annuel.</a:t>
            </a:r>
          </a:p>
          <a:p>
            <a:r>
              <a:rPr lang="fr-FR" dirty="0"/>
              <a:t>Les budgets des projets ont été pondérés selon leur pertinence par rapport aux soins palliatifs et de fin de vie liés au cancer. Une pondération de 80 % a été utilisée pour les recherches sur les soins de fin de vie qui ne ciblaient pas de façon précise un groupe de patients atteints de cancer. Cette pondération a été établie d’après les estimations d’experts canadiens concernant la proportion de patients bénéficiant de soins palliatifs ayant reçu un diagnostic de cancer. Les projets de recherche sur les soins de fin de vie qui portaient sur un groupe de patients non atteints de cancer ont été exclus de l’étude. </a:t>
            </a:r>
          </a:p>
        </p:txBody>
      </p:sp>
      <p:sp>
        <p:nvSpPr>
          <p:cNvPr id="10242" name="Title 1"/>
          <p:cNvSpPr>
            <a:spLocks noGrp="1"/>
          </p:cNvSpPr>
          <p:nvPr>
            <p:ph type="title"/>
            <p:custDataLst>
              <p:tags r:id="rId2"/>
            </p:custDataLst>
          </p:nvPr>
        </p:nvSpPr>
        <p:spPr/>
        <p:txBody>
          <a:bodyPr/>
          <a:lstStyle/>
          <a:p>
            <a:r>
              <a:rPr lang="fr-FR" dirty="0"/>
              <a:t>Conventions d’établissement de rapport</a:t>
            </a:r>
          </a:p>
        </p:txBody>
      </p:sp>
      <p:sp>
        <p:nvSpPr>
          <p:cNvPr id="24" name="Slide Number Placeholder 23">
            <a:extLst>
              <a:ext uri="{FF2B5EF4-FFF2-40B4-BE49-F238E27FC236}">
                <a16:creationId xmlns:a16="http://schemas.microsoft.com/office/drawing/2014/main" id="{E3F16483-1DFA-4DE7-8F69-E5CE2C862A9C}"/>
              </a:ext>
            </a:extLst>
          </p:cNvPr>
          <p:cNvSpPr>
            <a:spLocks noGrp="1"/>
          </p:cNvSpPr>
          <p:nvPr>
            <p:ph type="sldNum" sz="quarter" idx="4"/>
            <p:custDataLst>
              <p:tags r:id="rId3"/>
            </p:custDataLst>
          </p:nvPr>
        </p:nvSpPr>
        <p:spPr/>
        <p:txBody>
          <a:bodyPr/>
          <a:lstStyle/>
          <a:p>
            <a:fld id="{DB00BBA2-3E38-4CBB-8F3D-74275677F356}" type="slidenum">
              <a:rPr lang="fr-FR" smtClean="0"/>
              <a:pPr/>
              <a:t>7</a:t>
            </a:fld>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custDataLst>
              <p:tags r:id="rId1"/>
            </p:custDataLst>
          </p:nvPr>
        </p:nvSpPr>
        <p:spPr/>
        <p:txBody>
          <a:bodyPr>
            <a:normAutofit fontScale="77500" lnSpcReduction="20000"/>
          </a:bodyPr>
          <a:lstStyle/>
          <a:p>
            <a:r>
              <a:rPr lang="fr-FR" dirty="0"/>
              <a:t>Des recherches pertinentes pourraient avoir été entreprises par des organisations de lutte contre le cancer et des organisations œuvrant dans des domaines différents qui ne participent pas à l’ECRC. En ce qui concerne le domaine des soins palliatifs et de fin de vie liés au cancer, il se peut que le financement provenant de grandes fondations et d’autres organismes non pris en compte dans l’ECRC ait une incidence sur le tableau général des investissements.</a:t>
            </a:r>
          </a:p>
          <a:p>
            <a:r>
              <a:rPr lang="fr-FR" dirty="0"/>
              <a:t>Les chiffres relatifs à l’investissement pour la Colombie-Britannique pourraient sous-représenter le financement alloué à la recherche sur les soins palliatifs et de fin de vie pour le cancer dans la province, car la BC Cancer Agency et sa fondation ne fournissent pas de données à l’ECRC.</a:t>
            </a:r>
          </a:p>
          <a:p>
            <a:r>
              <a:rPr lang="fr-FR" dirty="0"/>
              <a:t>Étant donné que l’investissement dans la recherche est attribué à l’endroit où se trouve le chercheur principal désigné, la répartition géographique de l’investissement représentée ici peut ne pas être un compte rendu exhaustif de l’endroit où la recherche sur la survie a eu lieu.</a:t>
            </a:r>
          </a:p>
          <a:p>
            <a:endParaRPr lang="fr-FR" dirty="0"/>
          </a:p>
        </p:txBody>
      </p:sp>
      <p:sp>
        <p:nvSpPr>
          <p:cNvPr id="11266" name="Title 1"/>
          <p:cNvSpPr>
            <a:spLocks noGrp="1"/>
          </p:cNvSpPr>
          <p:nvPr>
            <p:ph type="title"/>
            <p:custDataLst>
              <p:tags r:id="rId2"/>
            </p:custDataLst>
          </p:nvPr>
        </p:nvSpPr>
        <p:spPr/>
        <p:txBody>
          <a:bodyPr/>
          <a:lstStyle/>
          <a:p>
            <a:r>
              <a:rPr lang="fr-FR" dirty="0"/>
              <a:t>LIMITES</a:t>
            </a:r>
          </a:p>
        </p:txBody>
      </p:sp>
      <p:sp>
        <p:nvSpPr>
          <p:cNvPr id="16" name="Slide Number Placeholder 15">
            <a:extLst>
              <a:ext uri="{FF2B5EF4-FFF2-40B4-BE49-F238E27FC236}">
                <a16:creationId xmlns:a16="http://schemas.microsoft.com/office/drawing/2014/main" id="{16AEBC72-BC2E-454E-8CFD-4DD9CE304B27}"/>
              </a:ext>
            </a:extLst>
          </p:cNvPr>
          <p:cNvSpPr>
            <a:spLocks noGrp="1"/>
          </p:cNvSpPr>
          <p:nvPr>
            <p:ph type="sldNum" sz="quarter" idx="4"/>
            <p:custDataLst>
              <p:tags r:id="rId3"/>
            </p:custDataLst>
          </p:nvPr>
        </p:nvSpPr>
        <p:spPr/>
        <p:txBody>
          <a:bodyPr/>
          <a:lstStyle/>
          <a:p>
            <a:fld id="{DB00BBA2-3E38-4CBB-8F3D-74275677F356}" type="slidenum">
              <a:rPr lang="fr-FR" smtClean="0"/>
              <a:pPr/>
              <a:t>8</a:t>
            </a:fld>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custDataLst>
              <p:tags r:id="rId1"/>
            </p:custDataLst>
          </p:nvPr>
        </p:nvSpPr>
        <p:spPr/>
        <p:txBody>
          <a:bodyPr>
            <a:normAutofit fontScale="77500" lnSpcReduction="20000"/>
          </a:bodyPr>
          <a:lstStyle/>
          <a:p>
            <a:r>
              <a:rPr lang="fr-FR" dirty="0"/>
              <a:t>Au cours des 17 années de 2005 à 2021, 102 M$ ont été investis dans la recherche sur les soins palliatifs et de fin de vie liés au cancer, ce qui représente 1,2 % de l’investissement total dans la recherche sur le cancer.</a:t>
            </a:r>
          </a:p>
          <a:p>
            <a:r>
              <a:rPr lang="fr-FR" dirty="0"/>
              <a:t>L'investissement d’une année à l’autre a été variable, passant d'un maximum de 7,5 M$ en 2007 à un minimum de 4,3 M$ en 2021. L’investissement est relativement stable depuis 2015.</a:t>
            </a:r>
          </a:p>
          <a:p>
            <a:r>
              <a:rPr lang="fr-FR" dirty="0"/>
              <a:t>Les investissements provenant de programmes ciblés représentaient 17 % des investissements sur 17 ans, dont la plupart ont eu lieu entre 2005 et 2009. Des programmes ciblés semblent être importants en vue d’appuyer cette recherche. </a:t>
            </a:r>
          </a:p>
          <a:p>
            <a:r>
              <a:rPr lang="fr-FR" dirty="0"/>
              <a:t>La proportion absolue et relative de la recherche sur les soins palliatifs et de fin de vie ciblant les enfants/adolescents a diminué entre la première et la troisième période. Cet investissement a représenté 5 % de l’investissement total dans la recherche sur les soins palliatifs et de fin de vie liés au cancer au cours des trois périodes combinées.</a:t>
            </a:r>
          </a:p>
        </p:txBody>
      </p:sp>
      <p:sp>
        <p:nvSpPr>
          <p:cNvPr id="2" name="Title 1"/>
          <p:cNvSpPr>
            <a:spLocks noGrp="1"/>
          </p:cNvSpPr>
          <p:nvPr>
            <p:ph type="title"/>
            <p:custDataLst>
              <p:tags r:id="rId2"/>
            </p:custDataLst>
          </p:nvPr>
        </p:nvSpPr>
        <p:spPr/>
        <p:txBody>
          <a:bodyPr/>
          <a:lstStyle/>
          <a:p>
            <a:r>
              <a:rPr lang="fr-FR" dirty="0"/>
              <a:t>A. INVESTISSEMENT GLOBAL</a:t>
            </a:r>
          </a:p>
        </p:txBody>
      </p:sp>
      <p:sp>
        <p:nvSpPr>
          <p:cNvPr id="9220" name="Slide Number Placeholder 2"/>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9</a:t>
            </a:fld>
            <a:endParaRPr lang="fr-F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Custom 13">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6E93B7"/>
      </a:hlink>
      <a:folHlink>
        <a:srgbClr val="6E93B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37ffd73-47ab-4f5a-8efa-2c14b39d8f3d">
      <Terms xmlns="http://schemas.microsoft.com/office/infopath/2007/PartnerControls"/>
    </lcf76f155ced4ddcb4097134ff3c332f>
    <TaxCatchAll xmlns="25649e5a-5f55-49de-bea7-7baf6e36630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AC2C9B16E9AF4B9A759BBEF415125F" ma:contentTypeVersion="17" ma:contentTypeDescription="Create a new document." ma:contentTypeScope="" ma:versionID="6ba274465beacde93ce80f961424d139">
  <xsd:schema xmlns:xsd="http://www.w3.org/2001/XMLSchema" xmlns:xs="http://www.w3.org/2001/XMLSchema" xmlns:p="http://schemas.microsoft.com/office/2006/metadata/properties" xmlns:ns2="237ffd73-47ab-4f5a-8efa-2c14b39d8f3d" xmlns:ns3="25649e5a-5f55-49de-bea7-7baf6e366300" targetNamespace="http://schemas.microsoft.com/office/2006/metadata/properties" ma:root="true" ma:fieldsID="2e6642b5d6b5a34d1d21f21c5aec4044" ns2:_="" ns3:_="">
    <xsd:import namespace="237ffd73-47ab-4f5a-8efa-2c14b39d8f3d"/>
    <xsd:import namespace="25649e5a-5f55-49de-bea7-7baf6e3663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ffd73-47ab-4f5a-8efa-2c14b39d8f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42a9708-8294-4f62-a706-783335cf6f68"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649e5a-5f55-49de-bea7-7baf6e36630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e06006e-6385-4f01-bcdd-5ba727e76149}" ma:internalName="TaxCatchAll" ma:showField="CatchAllData" ma:web="25649e5a-5f55-49de-bea7-7baf6e36630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D333FC-6885-4872-BB55-E08A84D290B9}">
  <ds:schemaRefs>
    <ds:schemaRef ds:uri="http://schemas.microsoft.com/office/2006/metadata/properties"/>
    <ds:schemaRef ds:uri="http://schemas.microsoft.com/office/infopath/2007/PartnerControls"/>
    <ds:schemaRef ds:uri="237ffd73-47ab-4f5a-8efa-2c14b39d8f3d"/>
    <ds:schemaRef ds:uri="25649e5a-5f55-49de-bea7-7baf6e366300"/>
  </ds:schemaRefs>
</ds:datastoreItem>
</file>

<file path=customXml/itemProps2.xml><?xml version="1.0" encoding="utf-8"?>
<ds:datastoreItem xmlns:ds="http://schemas.openxmlformats.org/officeDocument/2006/customXml" ds:itemID="{631BDE53-CFC8-4240-9557-340EE1788777}">
  <ds:schemaRefs>
    <ds:schemaRef ds:uri="http://schemas.microsoft.com/sharepoint/v3/contenttype/forms"/>
  </ds:schemaRefs>
</ds:datastoreItem>
</file>

<file path=customXml/itemProps3.xml><?xml version="1.0" encoding="utf-8"?>
<ds:datastoreItem xmlns:ds="http://schemas.openxmlformats.org/officeDocument/2006/customXml" ds:itemID="{E3EEF573-8512-40D9-ACFC-3EB7447875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7ffd73-47ab-4f5a-8efa-2c14b39d8f3d"/>
    <ds:schemaRef ds:uri="25649e5a-5f55-49de-bea7-7baf6e3663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731</TotalTime>
  <Words>2597</Words>
  <Application>Microsoft Office PowerPoint</Application>
  <PresentationFormat>Widescreen</PresentationFormat>
  <Paragraphs>112</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Gill Sans</vt:lpstr>
      <vt:lpstr>Segoe Pro</vt:lpstr>
      <vt:lpstr>Segoe UI</vt:lpstr>
      <vt:lpstr>Wingdings</vt:lpstr>
      <vt:lpstr>Office Theme</vt:lpstr>
      <vt:lpstr>Investissements dans la recherche sur les soins palliatifs et de fin de vie liés au cancer au Canada de 2005 à 2021</vt:lpstr>
      <vt:lpstr>Introduction</vt:lpstr>
      <vt:lpstr>Pourquoi RÉDIGER un rapport sur ces investissements?</vt:lpstr>
      <vt:lpstr>Méthodologie</vt:lpstr>
      <vt:lpstr>CLASSIFICATION POUR LA RECHERCHE SUR LES SOINS DU CANCER PALLIATIF ET EN FIN DE VIE </vt:lpstr>
      <vt:lpstr>SUJET DE RECHERCHE - DÉFINITIONS</vt:lpstr>
      <vt:lpstr>Conventions d’établissement de rapport</vt:lpstr>
      <vt:lpstr>LIMITES</vt:lpstr>
      <vt:lpstr>A. INVESTISSEMENT GLOBAL</vt:lpstr>
      <vt:lpstr>PowerPoint Presentation</vt:lpstr>
      <vt:lpstr>PowerPoint Presentation</vt:lpstr>
      <vt:lpstr>PowerPoint Presentation</vt:lpstr>
      <vt:lpstr>B. Investissements par organisme/programme de financement</vt:lpstr>
      <vt:lpstr>PowerPoint Presentation</vt:lpstr>
      <vt:lpstr>PowerPoint Presentation</vt:lpstr>
      <vt:lpstr>C. Investissements par mécanisme de financement</vt:lpstr>
      <vt:lpstr>PowerPoint Presentation</vt:lpstr>
      <vt:lpstr>D. Investissements par sujet ET TYPE DE RECHERCHE</vt:lpstr>
      <vt:lpstr>PowerPoint Presentation</vt:lpstr>
      <vt:lpstr>PowerPoint Presentation</vt:lpstr>
      <vt:lpstr>PowerPoint Presentation</vt:lpstr>
      <vt:lpstr>E. chercheurs principaux désignés</vt:lpstr>
      <vt:lpstr>PowerPoint Presentation</vt:lpstr>
      <vt:lpstr>PowerPoint Presentation</vt:lpstr>
      <vt:lpstr>Information supplémentaire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114</cp:revision>
  <dcterms:created xsi:type="dcterms:W3CDTF">2019-03-06T10:58:11Z</dcterms:created>
  <dcterms:modified xsi:type="dcterms:W3CDTF">2023-12-18T19:10:07Z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0x010100F4AC2C9B16E9AF4B9A759BBEF415125F</vt:lpwstr>
  </property>
</Properties>
</file>