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50" r:id="rId3"/>
    <p:sldId id="259" r:id="rId4"/>
    <p:sldId id="297" r:id="rId5"/>
    <p:sldId id="260" r:id="rId6"/>
    <p:sldId id="262" r:id="rId7"/>
    <p:sldId id="263" r:id="rId8"/>
    <p:sldId id="333" r:id="rId9"/>
    <p:sldId id="334" r:id="rId10"/>
    <p:sldId id="355" r:id="rId11"/>
    <p:sldId id="308" r:id="rId12"/>
    <p:sldId id="351" r:id="rId13"/>
    <p:sldId id="306" r:id="rId14"/>
    <p:sldId id="337" r:id="rId15"/>
    <p:sldId id="316" r:id="rId16"/>
    <p:sldId id="285" r:id="rId17"/>
    <p:sldId id="309" r:id="rId18"/>
    <p:sldId id="341" r:id="rId19"/>
    <p:sldId id="293" r:id="rId20"/>
    <p:sldId id="342" r:id="rId21"/>
    <p:sldId id="302" r:id="rId22"/>
    <p:sldId id="344" r:id="rId23"/>
    <p:sldId id="345" r:id="rId24"/>
    <p:sldId id="346" r:id="rId25"/>
    <p:sldId id="286" r:id="rId26"/>
    <p:sldId id="354" r:id="rId27"/>
    <p:sldId id="347" r:id="rId28"/>
    <p:sldId id="349"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4" d="100"/>
          <a:sy n="64" d="100"/>
        </p:scale>
        <p:origin x="7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Badovinac" userId="628638f2-a94e-4c2b-b7e7-19012596bc6f" providerId="ADAL" clId="{2948AAEF-4DEF-414E-A350-279ECF9A6F1B}"/>
    <pc:docChg chg="custSel modSld modMainMaster">
      <pc:chgData name="Kimberly Badovinac" userId="628638f2-a94e-4c2b-b7e7-19012596bc6f" providerId="ADAL" clId="{2948AAEF-4DEF-414E-A350-279ECF9A6F1B}" dt="2023-12-18T17:19:16.411" v="984" actId="27636"/>
      <pc:docMkLst>
        <pc:docMk/>
      </pc:docMkLst>
      <pc:sldChg chg="modSp mod">
        <pc:chgData name="Kimberly Badovinac" userId="628638f2-a94e-4c2b-b7e7-19012596bc6f" providerId="ADAL" clId="{2948AAEF-4DEF-414E-A350-279ECF9A6F1B}" dt="2023-09-14T17:23:01.973" v="3" actId="6549"/>
        <pc:sldMkLst>
          <pc:docMk/>
          <pc:sldMk cId="4121575381" sldId="256"/>
        </pc:sldMkLst>
        <pc:spChg chg="mod">
          <ac:chgData name="Kimberly Badovinac" userId="628638f2-a94e-4c2b-b7e7-19012596bc6f" providerId="ADAL" clId="{2948AAEF-4DEF-414E-A350-279ECF9A6F1B}" dt="2023-09-14T17:23:01.973" v="3" actId="6549"/>
          <ac:spMkLst>
            <pc:docMk/>
            <pc:sldMk cId="4121575381" sldId="256"/>
            <ac:spMk id="6" creationId="{544C517E-D5E7-41DA-B198-897D8F639A7D}"/>
          </ac:spMkLst>
        </pc:spChg>
      </pc:sldChg>
      <pc:sldChg chg="modSp mod">
        <pc:chgData name="Kimberly Badovinac" userId="628638f2-a94e-4c2b-b7e7-19012596bc6f" providerId="ADAL" clId="{2948AAEF-4DEF-414E-A350-279ECF9A6F1B}" dt="2023-09-14T17:23:36.012" v="21" actId="20577"/>
        <pc:sldMkLst>
          <pc:docMk/>
          <pc:sldMk cId="0" sldId="260"/>
        </pc:sldMkLst>
        <pc:spChg chg="mod">
          <ac:chgData name="Kimberly Badovinac" userId="628638f2-a94e-4c2b-b7e7-19012596bc6f" providerId="ADAL" clId="{2948AAEF-4DEF-414E-A350-279ECF9A6F1B}" dt="2023-09-14T17:23:36.012" v="21" actId="20577"/>
          <ac:spMkLst>
            <pc:docMk/>
            <pc:sldMk cId="0" sldId="260"/>
            <ac:spMk id="7171" creationId="{00000000-0000-0000-0000-000000000000}"/>
          </ac:spMkLst>
        </pc:spChg>
      </pc:sldChg>
      <pc:sldChg chg="modSp mod">
        <pc:chgData name="Kimberly Badovinac" userId="628638f2-a94e-4c2b-b7e7-19012596bc6f" providerId="ADAL" clId="{2948AAEF-4DEF-414E-A350-279ECF9A6F1B}" dt="2023-09-14T17:24:00.322" v="35" actId="27636"/>
        <pc:sldMkLst>
          <pc:docMk/>
          <pc:sldMk cId="0" sldId="263"/>
        </pc:sldMkLst>
        <pc:spChg chg="mod">
          <ac:chgData name="Kimberly Badovinac" userId="628638f2-a94e-4c2b-b7e7-19012596bc6f" providerId="ADAL" clId="{2948AAEF-4DEF-414E-A350-279ECF9A6F1B}" dt="2023-09-14T17:24:00.322" v="35" actId="27636"/>
          <ac:spMkLst>
            <pc:docMk/>
            <pc:sldMk cId="0" sldId="263"/>
            <ac:spMk id="10243" creationId="{00000000-0000-0000-0000-000000000000}"/>
          </ac:spMkLst>
        </pc:spChg>
      </pc:sldChg>
      <pc:sldChg chg="modSp mod">
        <pc:chgData name="Kimberly Badovinac" userId="628638f2-a94e-4c2b-b7e7-19012596bc6f" providerId="ADAL" clId="{2948AAEF-4DEF-414E-A350-279ECF9A6F1B}" dt="2023-09-26T12:31:47.358" v="476" actId="20577"/>
        <pc:sldMkLst>
          <pc:docMk/>
          <pc:sldMk cId="0" sldId="285"/>
        </pc:sldMkLst>
        <pc:spChg chg="mod">
          <ac:chgData name="Kimberly Badovinac" userId="628638f2-a94e-4c2b-b7e7-19012596bc6f" providerId="ADAL" clId="{2948AAEF-4DEF-414E-A350-279ECF9A6F1B}" dt="2023-09-26T12:31:47.358" v="476" actId="20577"/>
          <ac:spMkLst>
            <pc:docMk/>
            <pc:sldMk cId="0" sldId="285"/>
            <ac:spMk id="17411" creationId="{00000000-0000-0000-0000-000000000000}"/>
          </ac:spMkLst>
        </pc:spChg>
      </pc:sldChg>
      <pc:sldChg chg="modSp mod">
        <pc:chgData name="Kimberly Badovinac" userId="628638f2-a94e-4c2b-b7e7-19012596bc6f" providerId="ADAL" clId="{2948AAEF-4DEF-414E-A350-279ECF9A6F1B}" dt="2023-09-26T13:03:51.955" v="887" actId="6549"/>
        <pc:sldMkLst>
          <pc:docMk/>
          <pc:sldMk cId="0" sldId="286"/>
        </pc:sldMkLst>
        <pc:spChg chg="mod">
          <ac:chgData name="Kimberly Badovinac" userId="628638f2-a94e-4c2b-b7e7-19012596bc6f" providerId="ADAL" clId="{2948AAEF-4DEF-414E-A350-279ECF9A6F1B}" dt="2023-09-26T13:03:51.955" v="887" actId="6549"/>
          <ac:spMkLst>
            <pc:docMk/>
            <pc:sldMk cId="0" sldId="286"/>
            <ac:spMk id="20483" creationId="{00000000-0000-0000-0000-000000000000}"/>
          </ac:spMkLst>
        </pc:spChg>
      </pc:sldChg>
      <pc:sldChg chg="modSp mod">
        <pc:chgData name="Kimberly Badovinac" userId="628638f2-a94e-4c2b-b7e7-19012596bc6f" providerId="ADAL" clId="{2948AAEF-4DEF-414E-A350-279ECF9A6F1B}" dt="2023-09-26T12:52:18.374" v="664" actId="14100"/>
        <pc:sldMkLst>
          <pc:docMk/>
          <pc:sldMk cId="0" sldId="293"/>
        </pc:sldMkLst>
        <pc:spChg chg="mod">
          <ac:chgData name="Kimberly Badovinac" userId="628638f2-a94e-4c2b-b7e7-19012596bc6f" providerId="ADAL" clId="{2948AAEF-4DEF-414E-A350-279ECF9A6F1B}" dt="2023-09-26T12:52:18.374" v="664" actId="14100"/>
          <ac:spMkLst>
            <pc:docMk/>
            <pc:sldMk cId="0" sldId="293"/>
            <ac:spMk id="23555" creationId="{00000000-0000-0000-0000-000000000000}"/>
          </ac:spMkLst>
        </pc:spChg>
      </pc:sldChg>
      <pc:sldChg chg="modSp mod">
        <pc:chgData name="Kimberly Badovinac" userId="628638f2-a94e-4c2b-b7e7-19012596bc6f" providerId="ADAL" clId="{2948AAEF-4DEF-414E-A350-279ECF9A6F1B}" dt="2023-09-26T13:15:19.255" v="960" actId="20577"/>
        <pc:sldMkLst>
          <pc:docMk/>
          <pc:sldMk cId="0" sldId="302"/>
        </pc:sldMkLst>
        <pc:spChg chg="mod">
          <ac:chgData name="Kimberly Badovinac" userId="628638f2-a94e-4c2b-b7e7-19012596bc6f" providerId="ADAL" clId="{2948AAEF-4DEF-414E-A350-279ECF9A6F1B}" dt="2023-09-26T13:15:19.255" v="960" actId="20577"/>
          <ac:spMkLst>
            <pc:docMk/>
            <pc:sldMk cId="0" sldId="302"/>
            <ac:spMk id="3" creationId="{00000000-0000-0000-0000-000000000000}"/>
          </ac:spMkLst>
        </pc:spChg>
      </pc:sldChg>
      <pc:sldChg chg="delSp modSp mod">
        <pc:chgData name="Kimberly Badovinac" userId="628638f2-a94e-4c2b-b7e7-19012596bc6f" providerId="ADAL" clId="{2948AAEF-4DEF-414E-A350-279ECF9A6F1B}" dt="2023-09-26T12:24:35.365" v="418" actId="1076"/>
        <pc:sldMkLst>
          <pc:docMk/>
          <pc:sldMk cId="0" sldId="306"/>
        </pc:sldMkLst>
        <pc:picChg chg="mod">
          <ac:chgData name="Kimberly Badovinac" userId="628638f2-a94e-4c2b-b7e7-19012596bc6f" providerId="ADAL" clId="{2948AAEF-4DEF-414E-A350-279ECF9A6F1B}" dt="2023-09-26T12:24:35.365" v="418" actId="1076"/>
          <ac:picMkLst>
            <pc:docMk/>
            <pc:sldMk cId="0" sldId="306"/>
            <ac:picMk id="4" creationId="{16A0F06A-FEEE-E376-CB03-4D647073E94F}"/>
          </ac:picMkLst>
        </pc:picChg>
        <pc:picChg chg="del">
          <ac:chgData name="Kimberly Badovinac" userId="628638f2-a94e-4c2b-b7e7-19012596bc6f" providerId="ADAL" clId="{2948AAEF-4DEF-414E-A350-279ECF9A6F1B}" dt="2023-09-26T12:24:11.181" v="417" actId="478"/>
          <ac:picMkLst>
            <pc:docMk/>
            <pc:sldMk cId="0" sldId="306"/>
            <ac:picMk id="5" creationId="{15AAAE7F-5B9E-4EBA-8515-3A6CF220021E}"/>
          </ac:picMkLst>
        </pc:picChg>
      </pc:sldChg>
      <pc:sldChg chg="delSp modSp mod">
        <pc:chgData name="Kimberly Badovinac" userId="628638f2-a94e-4c2b-b7e7-19012596bc6f" providerId="ADAL" clId="{2948AAEF-4DEF-414E-A350-279ECF9A6F1B}" dt="2023-09-26T12:20:34.621" v="412" actId="14100"/>
        <pc:sldMkLst>
          <pc:docMk/>
          <pc:sldMk cId="790107232" sldId="308"/>
        </pc:sldMkLst>
        <pc:picChg chg="mod">
          <ac:chgData name="Kimberly Badovinac" userId="628638f2-a94e-4c2b-b7e7-19012596bc6f" providerId="ADAL" clId="{2948AAEF-4DEF-414E-A350-279ECF9A6F1B}" dt="2023-09-26T12:20:34.621" v="412" actId="14100"/>
          <ac:picMkLst>
            <pc:docMk/>
            <pc:sldMk cId="790107232" sldId="308"/>
            <ac:picMk id="4" creationId="{09CEDBA8-7166-E4E4-290E-47336CF277CF}"/>
          </ac:picMkLst>
        </pc:picChg>
        <pc:picChg chg="del">
          <ac:chgData name="Kimberly Badovinac" userId="628638f2-a94e-4c2b-b7e7-19012596bc6f" providerId="ADAL" clId="{2948AAEF-4DEF-414E-A350-279ECF9A6F1B}" dt="2023-09-26T12:20:11.952" v="410" actId="478"/>
          <ac:picMkLst>
            <pc:docMk/>
            <pc:sldMk cId="790107232" sldId="308"/>
            <ac:picMk id="5" creationId="{C7A83028-C8AC-484D-ABF7-13FA1D82F6A6}"/>
          </ac:picMkLst>
        </pc:picChg>
      </pc:sldChg>
      <pc:sldChg chg="delSp modSp mod">
        <pc:chgData name="Kimberly Badovinac" userId="628638f2-a94e-4c2b-b7e7-19012596bc6f" providerId="ADAL" clId="{2948AAEF-4DEF-414E-A350-279ECF9A6F1B}" dt="2023-09-26T12:32:26.991" v="481" actId="1076"/>
        <pc:sldMkLst>
          <pc:docMk/>
          <pc:sldMk cId="1265868862" sldId="309"/>
        </pc:sldMkLst>
        <pc:picChg chg="del">
          <ac:chgData name="Kimberly Badovinac" userId="628638f2-a94e-4c2b-b7e7-19012596bc6f" providerId="ADAL" clId="{2948AAEF-4DEF-414E-A350-279ECF9A6F1B}" dt="2023-09-26T12:31:57.639" v="477" actId="478"/>
          <ac:picMkLst>
            <pc:docMk/>
            <pc:sldMk cId="1265868862" sldId="309"/>
            <ac:picMk id="4" creationId="{7977427B-BB1A-4FC9-A6AB-505DBD21BCB4}"/>
          </ac:picMkLst>
        </pc:picChg>
        <pc:picChg chg="mod modCrop">
          <ac:chgData name="Kimberly Badovinac" userId="628638f2-a94e-4c2b-b7e7-19012596bc6f" providerId="ADAL" clId="{2948AAEF-4DEF-414E-A350-279ECF9A6F1B}" dt="2023-09-26T12:32:26.991" v="481" actId="1076"/>
          <ac:picMkLst>
            <pc:docMk/>
            <pc:sldMk cId="1265868862" sldId="309"/>
            <ac:picMk id="5" creationId="{C432D8E1-B45E-47FC-28F8-11F008CA8FA3}"/>
          </ac:picMkLst>
        </pc:picChg>
      </pc:sldChg>
      <pc:sldChg chg="delSp modSp mod">
        <pc:chgData name="Kimberly Badovinac" userId="628638f2-a94e-4c2b-b7e7-19012596bc6f" providerId="ADAL" clId="{2948AAEF-4DEF-414E-A350-279ECF9A6F1B}" dt="2023-09-26T12:26:13.373" v="428" actId="1076"/>
        <pc:sldMkLst>
          <pc:docMk/>
          <pc:sldMk cId="1142111079" sldId="316"/>
        </pc:sldMkLst>
        <pc:picChg chg="del">
          <ac:chgData name="Kimberly Badovinac" userId="628638f2-a94e-4c2b-b7e7-19012596bc6f" providerId="ADAL" clId="{2948AAEF-4DEF-414E-A350-279ECF9A6F1B}" dt="2023-09-26T12:25:12.764" v="423" actId="478"/>
          <ac:picMkLst>
            <pc:docMk/>
            <pc:sldMk cId="1142111079" sldId="316"/>
            <ac:picMk id="2" creationId="{53B2E2D5-BD29-4685-9160-3807390173E2}"/>
          </ac:picMkLst>
        </pc:picChg>
        <pc:picChg chg="mod">
          <ac:chgData name="Kimberly Badovinac" userId="628638f2-a94e-4c2b-b7e7-19012596bc6f" providerId="ADAL" clId="{2948AAEF-4DEF-414E-A350-279ECF9A6F1B}" dt="2023-09-26T12:26:13.373" v="428" actId="1076"/>
          <ac:picMkLst>
            <pc:docMk/>
            <pc:sldMk cId="1142111079" sldId="316"/>
            <ac:picMk id="5" creationId="{B2BCCBE8-7F83-1E27-898C-AA8C96718057}"/>
          </ac:picMkLst>
        </pc:picChg>
      </pc:sldChg>
      <pc:sldChg chg="modSp mod">
        <pc:chgData name="Kimberly Badovinac" userId="628638f2-a94e-4c2b-b7e7-19012596bc6f" providerId="ADAL" clId="{2948AAEF-4DEF-414E-A350-279ECF9A6F1B}" dt="2023-09-26T12:08:41.205" v="310" actId="207"/>
        <pc:sldMkLst>
          <pc:docMk/>
          <pc:sldMk cId="21827288" sldId="334"/>
        </pc:sldMkLst>
        <pc:spChg chg="mod">
          <ac:chgData name="Kimberly Badovinac" userId="628638f2-a94e-4c2b-b7e7-19012596bc6f" providerId="ADAL" clId="{2948AAEF-4DEF-414E-A350-279ECF9A6F1B}" dt="2023-09-26T12:08:41.205" v="310" actId="207"/>
          <ac:spMkLst>
            <pc:docMk/>
            <pc:sldMk cId="21827288" sldId="334"/>
            <ac:spMk id="3" creationId="{00000000-0000-0000-0000-000000000000}"/>
          </ac:spMkLst>
        </pc:spChg>
      </pc:sldChg>
      <pc:sldChg chg="delSp modSp mod">
        <pc:chgData name="Kimberly Badovinac" userId="628638f2-a94e-4c2b-b7e7-19012596bc6f" providerId="ADAL" clId="{2948AAEF-4DEF-414E-A350-279ECF9A6F1B}" dt="2023-09-26T12:25:04.268" v="422" actId="1076"/>
        <pc:sldMkLst>
          <pc:docMk/>
          <pc:sldMk cId="3297146495" sldId="337"/>
        </pc:sldMkLst>
        <pc:picChg chg="mod">
          <ac:chgData name="Kimberly Badovinac" userId="628638f2-a94e-4c2b-b7e7-19012596bc6f" providerId="ADAL" clId="{2948AAEF-4DEF-414E-A350-279ECF9A6F1B}" dt="2023-09-26T12:25:04.268" v="422" actId="1076"/>
          <ac:picMkLst>
            <pc:docMk/>
            <pc:sldMk cId="3297146495" sldId="337"/>
            <ac:picMk id="2" creationId="{2FD6004D-A45D-7F9C-FE54-856864590FB2}"/>
          </ac:picMkLst>
        </pc:picChg>
        <pc:picChg chg="del">
          <ac:chgData name="Kimberly Badovinac" userId="628638f2-a94e-4c2b-b7e7-19012596bc6f" providerId="ADAL" clId="{2948AAEF-4DEF-414E-A350-279ECF9A6F1B}" dt="2023-09-26T12:24:39.469" v="419" actId="478"/>
          <ac:picMkLst>
            <pc:docMk/>
            <pc:sldMk cId="3297146495" sldId="337"/>
            <ac:picMk id="4" creationId="{D5DF7926-782D-4C20-BE12-8049AECC6C5F}"/>
          </ac:picMkLst>
        </pc:picChg>
      </pc:sldChg>
      <pc:sldChg chg="delSp modSp mod">
        <pc:chgData name="Kimberly Badovinac" userId="628638f2-a94e-4c2b-b7e7-19012596bc6f" providerId="ADAL" clId="{2948AAEF-4DEF-414E-A350-279ECF9A6F1B}" dt="2023-09-26T12:32:55.055" v="485" actId="1076"/>
        <pc:sldMkLst>
          <pc:docMk/>
          <pc:sldMk cId="1419014849" sldId="341"/>
        </pc:sldMkLst>
        <pc:picChg chg="mod">
          <ac:chgData name="Kimberly Badovinac" userId="628638f2-a94e-4c2b-b7e7-19012596bc6f" providerId="ADAL" clId="{2948AAEF-4DEF-414E-A350-279ECF9A6F1B}" dt="2023-09-26T12:32:55.055" v="485" actId="1076"/>
          <ac:picMkLst>
            <pc:docMk/>
            <pc:sldMk cId="1419014849" sldId="341"/>
            <ac:picMk id="2" creationId="{5D274674-A59A-09E6-3EBC-37F8CFC54517}"/>
          </ac:picMkLst>
        </pc:picChg>
        <pc:picChg chg="del">
          <ac:chgData name="Kimberly Badovinac" userId="628638f2-a94e-4c2b-b7e7-19012596bc6f" providerId="ADAL" clId="{2948AAEF-4DEF-414E-A350-279ECF9A6F1B}" dt="2023-09-26T12:32:33.503" v="482" actId="478"/>
          <ac:picMkLst>
            <pc:docMk/>
            <pc:sldMk cId="1419014849" sldId="341"/>
            <ac:picMk id="4" creationId="{F4394D9D-E766-42A5-8EED-DC2A5593FD94}"/>
          </ac:picMkLst>
        </pc:picChg>
      </pc:sldChg>
      <pc:sldChg chg="delSp modSp mod">
        <pc:chgData name="Kimberly Badovinac" userId="628638f2-a94e-4c2b-b7e7-19012596bc6f" providerId="ADAL" clId="{2948AAEF-4DEF-414E-A350-279ECF9A6F1B}" dt="2023-09-26T12:34:51.384" v="495" actId="1076"/>
        <pc:sldMkLst>
          <pc:docMk/>
          <pc:sldMk cId="826676445" sldId="342"/>
        </pc:sldMkLst>
        <pc:picChg chg="del">
          <ac:chgData name="Kimberly Badovinac" userId="628638f2-a94e-4c2b-b7e7-19012596bc6f" providerId="ADAL" clId="{2948AAEF-4DEF-414E-A350-279ECF9A6F1B}" dt="2023-09-26T12:33:25.103" v="486" actId="478"/>
          <ac:picMkLst>
            <pc:docMk/>
            <pc:sldMk cId="826676445" sldId="342"/>
            <ac:picMk id="3" creationId="{B8FEB589-9C59-40AA-BFB8-B17DBF324F6E}"/>
          </ac:picMkLst>
        </pc:picChg>
        <pc:picChg chg="del mod modCrop">
          <ac:chgData name="Kimberly Badovinac" userId="628638f2-a94e-4c2b-b7e7-19012596bc6f" providerId="ADAL" clId="{2948AAEF-4DEF-414E-A350-279ECF9A6F1B}" dt="2023-09-26T12:33:58.143" v="491" actId="478"/>
          <ac:picMkLst>
            <pc:docMk/>
            <pc:sldMk cId="826676445" sldId="342"/>
            <ac:picMk id="4" creationId="{EE94AE68-CE1F-CD60-6A28-78AC9A7D03C5}"/>
          </ac:picMkLst>
        </pc:picChg>
        <pc:picChg chg="mod modCrop">
          <ac:chgData name="Kimberly Badovinac" userId="628638f2-a94e-4c2b-b7e7-19012596bc6f" providerId="ADAL" clId="{2948AAEF-4DEF-414E-A350-279ECF9A6F1B}" dt="2023-09-26T12:34:51.384" v="495" actId="1076"/>
          <ac:picMkLst>
            <pc:docMk/>
            <pc:sldMk cId="826676445" sldId="342"/>
            <ac:picMk id="5" creationId="{2DA43D6F-1156-EAEA-58AB-5B64FB9889E0}"/>
          </ac:picMkLst>
        </pc:picChg>
      </pc:sldChg>
      <pc:sldChg chg="delSp modSp mod">
        <pc:chgData name="Kimberly Badovinac" userId="628638f2-a94e-4c2b-b7e7-19012596bc6f" providerId="ADAL" clId="{2948AAEF-4DEF-414E-A350-279ECF9A6F1B}" dt="2023-09-26T12:58:33.836" v="848" actId="1076"/>
        <pc:sldMkLst>
          <pc:docMk/>
          <pc:sldMk cId="2002546186" sldId="344"/>
        </pc:sldMkLst>
        <pc:picChg chg="del">
          <ac:chgData name="Kimberly Badovinac" userId="628638f2-a94e-4c2b-b7e7-19012596bc6f" providerId="ADAL" clId="{2948AAEF-4DEF-414E-A350-279ECF9A6F1B}" dt="2023-09-26T12:58:22.893" v="845" actId="478"/>
          <ac:picMkLst>
            <pc:docMk/>
            <pc:sldMk cId="2002546186" sldId="344"/>
            <ac:picMk id="2" creationId="{32390CD5-8346-49C9-A35B-9E3F2DB249C3}"/>
          </ac:picMkLst>
        </pc:picChg>
        <pc:picChg chg="mod">
          <ac:chgData name="Kimberly Badovinac" userId="628638f2-a94e-4c2b-b7e7-19012596bc6f" providerId="ADAL" clId="{2948AAEF-4DEF-414E-A350-279ECF9A6F1B}" dt="2023-09-26T12:58:33.836" v="848" actId="1076"/>
          <ac:picMkLst>
            <pc:docMk/>
            <pc:sldMk cId="2002546186" sldId="344"/>
            <ac:picMk id="4" creationId="{444D4062-9D55-2035-B632-1474772AEF31}"/>
          </ac:picMkLst>
        </pc:picChg>
      </pc:sldChg>
      <pc:sldChg chg="delSp modSp mod">
        <pc:chgData name="Kimberly Badovinac" userId="628638f2-a94e-4c2b-b7e7-19012596bc6f" providerId="ADAL" clId="{2948AAEF-4DEF-414E-A350-279ECF9A6F1B}" dt="2023-09-26T12:59:03.117" v="851" actId="14100"/>
        <pc:sldMkLst>
          <pc:docMk/>
          <pc:sldMk cId="3372002390" sldId="345"/>
        </pc:sldMkLst>
        <pc:picChg chg="mod">
          <ac:chgData name="Kimberly Badovinac" userId="628638f2-a94e-4c2b-b7e7-19012596bc6f" providerId="ADAL" clId="{2948AAEF-4DEF-414E-A350-279ECF9A6F1B}" dt="2023-09-26T12:59:03.117" v="851" actId="14100"/>
          <ac:picMkLst>
            <pc:docMk/>
            <pc:sldMk cId="3372002390" sldId="345"/>
            <ac:picMk id="2" creationId="{5F62CE05-60AE-4D9F-0849-F48D268C553E}"/>
          </ac:picMkLst>
        </pc:picChg>
        <pc:picChg chg="del">
          <ac:chgData name="Kimberly Badovinac" userId="628638f2-a94e-4c2b-b7e7-19012596bc6f" providerId="ADAL" clId="{2948AAEF-4DEF-414E-A350-279ECF9A6F1B}" dt="2023-09-26T12:58:40.421" v="849" actId="478"/>
          <ac:picMkLst>
            <pc:docMk/>
            <pc:sldMk cId="3372002390" sldId="345"/>
            <ac:picMk id="5" creationId="{8C2A4483-9446-48B3-B987-CE54B2052D57}"/>
          </ac:picMkLst>
        </pc:picChg>
      </pc:sldChg>
      <pc:sldChg chg="delSp modSp mod">
        <pc:chgData name="Kimberly Badovinac" userId="628638f2-a94e-4c2b-b7e7-19012596bc6f" providerId="ADAL" clId="{2948AAEF-4DEF-414E-A350-279ECF9A6F1B}" dt="2023-09-26T12:59:25.686" v="853" actId="1076"/>
        <pc:sldMkLst>
          <pc:docMk/>
          <pc:sldMk cId="25060735" sldId="346"/>
        </pc:sldMkLst>
        <pc:picChg chg="del">
          <ac:chgData name="Kimberly Badovinac" userId="628638f2-a94e-4c2b-b7e7-19012596bc6f" providerId="ADAL" clId="{2948AAEF-4DEF-414E-A350-279ECF9A6F1B}" dt="2023-09-26T12:59:07.061" v="852" actId="478"/>
          <ac:picMkLst>
            <pc:docMk/>
            <pc:sldMk cId="25060735" sldId="346"/>
            <ac:picMk id="2" creationId="{F4FB4FEC-A3FC-489E-B81C-304A28F01B44}"/>
          </ac:picMkLst>
        </pc:picChg>
        <pc:picChg chg="mod">
          <ac:chgData name="Kimberly Badovinac" userId="628638f2-a94e-4c2b-b7e7-19012596bc6f" providerId="ADAL" clId="{2948AAEF-4DEF-414E-A350-279ECF9A6F1B}" dt="2023-09-26T12:59:25.686" v="853" actId="1076"/>
          <ac:picMkLst>
            <pc:docMk/>
            <pc:sldMk cId="25060735" sldId="346"/>
            <ac:picMk id="4" creationId="{0A138D5B-E031-C649-1EEB-50C73181FC73}"/>
          </ac:picMkLst>
        </pc:picChg>
      </pc:sldChg>
      <pc:sldChg chg="delSp modSp mod">
        <pc:chgData name="Kimberly Badovinac" userId="628638f2-a94e-4c2b-b7e7-19012596bc6f" providerId="ADAL" clId="{2948AAEF-4DEF-414E-A350-279ECF9A6F1B}" dt="2023-09-26T13:10:41.324" v="950" actId="14100"/>
        <pc:sldMkLst>
          <pc:docMk/>
          <pc:sldMk cId="3145864280" sldId="347"/>
        </pc:sldMkLst>
        <pc:picChg chg="mod">
          <ac:chgData name="Kimberly Badovinac" userId="628638f2-a94e-4c2b-b7e7-19012596bc6f" providerId="ADAL" clId="{2948AAEF-4DEF-414E-A350-279ECF9A6F1B}" dt="2023-09-26T13:10:41.324" v="950" actId="14100"/>
          <ac:picMkLst>
            <pc:docMk/>
            <pc:sldMk cId="3145864280" sldId="347"/>
            <ac:picMk id="2" creationId="{2FD841A4-E5DD-87B8-006E-645FF1EB3B34}"/>
          </ac:picMkLst>
        </pc:picChg>
        <pc:picChg chg="del mod">
          <ac:chgData name="Kimberly Badovinac" userId="628638f2-a94e-4c2b-b7e7-19012596bc6f" providerId="ADAL" clId="{2948AAEF-4DEF-414E-A350-279ECF9A6F1B}" dt="2023-09-26T13:10:11.979" v="947" actId="478"/>
          <ac:picMkLst>
            <pc:docMk/>
            <pc:sldMk cId="3145864280" sldId="347"/>
            <ac:picMk id="4" creationId="{055C6185-9C98-4A8F-A2F0-BDEB9AD2B5BD}"/>
          </ac:picMkLst>
        </pc:picChg>
      </pc:sldChg>
      <pc:sldChg chg="modSp mod">
        <pc:chgData name="Kimberly Badovinac" userId="628638f2-a94e-4c2b-b7e7-19012596bc6f" providerId="ADAL" clId="{2948AAEF-4DEF-414E-A350-279ECF9A6F1B}" dt="2023-12-18T17:19:16.411" v="984" actId="27636"/>
        <pc:sldMkLst>
          <pc:docMk/>
          <pc:sldMk cId="0" sldId="349"/>
        </pc:sldMkLst>
        <pc:spChg chg="mod">
          <ac:chgData name="Kimberly Badovinac" userId="628638f2-a94e-4c2b-b7e7-19012596bc6f" providerId="ADAL" clId="{2948AAEF-4DEF-414E-A350-279ECF9A6F1B}" dt="2023-12-18T17:19:16.411" v="984" actId="27636"/>
          <ac:spMkLst>
            <pc:docMk/>
            <pc:sldMk cId="0" sldId="349"/>
            <ac:spMk id="3" creationId="{00000000-0000-0000-0000-000000000000}"/>
          </ac:spMkLst>
        </pc:spChg>
      </pc:sldChg>
      <pc:sldChg chg="delSp modSp mod">
        <pc:chgData name="Kimberly Badovinac" userId="628638f2-a94e-4c2b-b7e7-19012596bc6f" providerId="ADAL" clId="{2948AAEF-4DEF-414E-A350-279ECF9A6F1B}" dt="2023-09-26T12:24:07.956" v="416" actId="1076"/>
        <pc:sldMkLst>
          <pc:docMk/>
          <pc:sldMk cId="3959402673" sldId="351"/>
        </pc:sldMkLst>
        <pc:picChg chg="mod">
          <ac:chgData name="Kimberly Badovinac" userId="628638f2-a94e-4c2b-b7e7-19012596bc6f" providerId="ADAL" clId="{2948AAEF-4DEF-414E-A350-279ECF9A6F1B}" dt="2023-09-26T12:24:07.956" v="416" actId="1076"/>
          <ac:picMkLst>
            <pc:docMk/>
            <pc:sldMk cId="3959402673" sldId="351"/>
            <ac:picMk id="3" creationId="{20FA2EE9-90D0-D29E-023A-05A9CFFFFCC5}"/>
          </ac:picMkLst>
        </pc:picChg>
        <pc:picChg chg="del">
          <ac:chgData name="Kimberly Badovinac" userId="628638f2-a94e-4c2b-b7e7-19012596bc6f" providerId="ADAL" clId="{2948AAEF-4DEF-414E-A350-279ECF9A6F1B}" dt="2023-09-26T12:20:41.107" v="413" actId="478"/>
          <ac:picMkLst>
            <pc:docMk/>
            <pc:sldMk cId="3959402673" sldId="351"/>
            <ac:picMk id="4" creationId="{4F17C683-41A3-4A29-B9A7-4F09761879D4}"/>
          </ac:picMkLst>
        </pc:picChg>
      </pc:sldChg>
      <pc:sldChg chg="modSp mod">
        <pc:chgData name="Kimberly Badovinac" userId="628638f2-a94e-4c2b-b7e7-19012596bc6f" providerId="ADAL" clId="{2948AAEF-4DEF-414E-A350-279ECF9A6F1B}" dt="2023-09-26T13:09:33.707" v="945" actId="6549"/>
        <pc:sldMkLst>
          <pc:docMk/>
          <pc:sldMk cId="1095242059" sldId="354"/>
        </pc:sldMkLst>
        <pc:spChg chg="mod">
          <ac:chgData name="Kimberly Badovinac" userId="628638f2-a94e-4c2b-b7e7-19012596bc6f" providerId="ADAL" clId="{2948AAEF-4DEF-414E-A350-279ECF9A6F1B}" dt="2023-09-26T13:09:33.707" v="945" actId="6549"/>
          <ac:spMkLst>
            <pc:docMk/>
            <pc:sldMk cId="1095242059" sldId="354"/>
            <ac:spMk id="20483" creationId="{00000000-0000-0000-0000-000000000000}"/>
          </ac:spMkLst>
        </pc:spChg>
      </pc:sldChg>
      <pc:sldChg chg="modSp mod">
        <pc:chgData name="Kimberly Badovinac" userId="628638f2-a94e-4c2b-b7e7-19012596bc6f" providerId="ADAL" clId="{2948AAEF-4DEF-414E-A350-279ECF9A6F1B}" dt="2023-09-26T14:00:49.908" v="971" actId="20577"/>
        <pc:sldMkLst>
          <pc:docMk/>
          <pc:sldMk cId="2150048250" sldId="355"/>
        </pc:sldMkLst>
        <pc:spChg chg="mod">
          <ac:chgData name="Kimberly Badovinac" userId="628638f2-a94e-4c2b-b7e7-19012596bc6f" providerId="ADAL" clId="{2948AAEF-4DEF-414E-A350-279ECF9A6F1B}" dt="2023-09-26T14:00:49.908" v="971" actId="20577"/>
          <ac:spMkLst>
            <pc:docMk/>
            <pc:sldMk cId="2150048250" sldId="355"/>
            <ac:spMk id="3" creationId="{00000000-0000-0000-0000-000000000000}"/>
          </ac:spMkLst>
        </pc:spChg>
      </pc:sldChg>
      <pc:sldMasterChg chg="modSldLayout">
        <pc:chgData name="Kimberly Badovinac" userId="628638f2-a94e-4c2b-b7e7-19012596bc6f" providerId="ADAL" clId="{2948AAEF-4DEF-414E-A350-279ECF9A6F1B}" dt="2023-12-18T17:19:04.688" v="982" actId="20577"/>
        <pc:sldMasterMkLst>
          <pc:docMk/>
          <pc:sldMasterMk cId="1203709391" sldId="2147483648"/>
        </pc:sldMasterMkLst>
        <pc:sldLayoutChg chg="modSp mod">
          <pc:chgData name="Kimberly Badovinac" userId="628638f2-a94e-4c2b-b7e7-19012596bc6f" providerId="ADAL" clId="{2948AAEF-4DEF-414E-A350-279ECF9A6F1B}" dt="2023-12-18T17:19:04.688" v="982" actId="20577"/>
          <pc:sldLayoutMkLst>
            <pc:docMk/>
            <pc:sldMasterMk cId="1203709391" sldId="2147483648"/>
            <pc:sldLayoutMk cId="1039140249" sldId="2147483649"/>
          </pc:sldLayoutMkLst>
          <pc:spChg chg="mod">
            <ac:chgData name="Kimberly Badovinac" userId="628638f2-a94e-4c2b-b7e7-19012596bc6f" providerId="ADAL" clId="{2948AAEF-4DEF-414E-A350-279ECF9A6F1B}" dt="2023-12-18T17:19:04.688" v="982" actId="20577"/>
            <ac:spMkLst>
              <pc:docMk/>
              <pc:sldMasterMk cId="1203709391" sldId="2147483648"/>
              <pc:sldLayoutMk cId="1039140249" sldId="2147483649"/>
              <ac:spMk id="5" creationId="{66DAE912-552C-43EC-8E9F-D0CF9DCADEE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12/18/2023</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en-US" smtClean="0"/>
              <a:pPr fontAlgn="base">
                <a:spcBef>
                  <a:spcPct val="0"/>
                </a:spcBef>
                <a:spcAft>
                  <a:spcPct val="0"/>
                </a:spcAft>
                <a:defRPr/>
              </a:pPr>
              <a:t>2</a:t>
            </a:fld>
            <a:endParaRPr lang="en-US"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209930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AAADBF-6C72-41C6-AB3E-295D1B1A230F}" type="slidenum">
              <a:rPr lang="en-US" smtClean="0"/>
              <a:pPr>
                <a:defRPr/>
              </a:pPr>
              <a:t>28</a:t>
            </a:fld>
            <a:endParaRPr lang="en-US"/>
          </a:p>
        </p:txBody>
      </p:sp>
    </p:spTree>
    <p:extLst>
      <p:ext uri="{BB962C8B-B14F-4D97-AF65-F5344CB8AC3E}">
        <p14:creationId xmlns:p14="http://schemas.microsoft.com/office/powerpoint/2010/main" val="270352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5" name="TextBox 4">
            <a:extLst>
              <a:ext uri="{FF2B5EF4-FFF2-40B4-BE49-F238E27FC236}">
                <a16:creationId xmlns:a16="http://schemas.microsoft.com/office/drawing/2014/main" id="{66DAE912-552C-43EC-8E9F-D0CF9DCADEEF}"/>
              </a:ext>
            </a:extLst>
          </p:cNvPr>
          <p:cNvSpPr txBox="1"/>
          <p:nvPr userDrawn="1"/>
        </p:nvSpPr>
        <p:spPr>
          <a:xfrm rot="16200000">
            <a:off x="-2981312" y="3164046"/>
            <a:ext cx="6504231" cy="338554"/>
          </a:xfrm>
          <a:prstGeom prst="rect">
            <a:avLst/>
          </a:prstGeom>
          <a:noFill/>
        </p:spPr>
        <p:txBody>
          <a:bodyPr wrap="square" rtlCol="0">
            <a:spAutoFit/>
          </a:bodyPr>
          <a:lstStyle/>
          <a:p>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Highlights – December  2023</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553" y="5463142"/>
            <a:ext cx="3840813" cy="876376"/>
          </a:xfrm>
          <a:prstGeom prst="rect">
            <a:avLst/>
          </a:prstGeom>
        </p:spPr>
      </p:pic>
      <p:pic>
        <p:nvPicPr>
          <p:cNvPr id="3" name="Picture 2">
            <a:extLst>
              <a:ext uri="{FF2B5EF4-FFF2-40B4-BE49-F238E27FC236}">
                <a16:creationId xmlns:a16="http://schemas.microsoft.com/office/drawing/2014/main" id="{0D98AA1A-9F64-4902-B0C2-8BE791FEE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3549" cy="4017818"/>
          </a:xfrm>
          <a:prstGeom prst="rect">
            <a:avLst/>
          </a:prstGeom>
        </p:spPr>
      </p:pic>
      <p:pic>
        <p:nvPicPr>
          <p:cNvPr id="6" name="Picture 5">
            <a:extLst>
              <a:ext uri="{FF2B5EF4-FFF2-40B4-BE49-F238E27FC236}">
                <a16:creationId xmlns:a16="http://schemas.microsoft.com/office/drawing/2014/main" id="{8692DB18-3663-49C8-8A14-7CAF990AD2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61296" y="5463142"/>
            <a:ext cx="2949852" cy="1010693"/>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spcAft>
                <a:spcPts val="600"/>
              </a:spcAft>
              <a:buClr>
                <a:schemeClr val="accent2"/>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2932854" cy="307777"/>
          </a:xfrm>
          <a:prstGeom prst="rect">
            <a:avLst/>
          </a:prstGeom>
          <a:noFill/>
        </p:spPr>
        <p:txBody>
          <a:bodyPr wrap="none" rtlCol="0">
            <a:spAutoFit/>
          </a:bodyPr>
          <a:lstStyle/>
          <a:p>
            <a:pPr algn="l"/>
            <a:r>
              <a:rPr lang="en-US" sz="1400" b="0" i="0" dirty="0">
                <a:solidFill>
                  <a:srgbClr val="7F7F7F"/>
                </a:solidFill>
                <a:latin typeface="Segoe Pro" panose="020B0502040504020203" pitchFamily="34" charset="0"/>
              </a:rPr>
              <a:t>Canadian Cancer Research Alliance</a:t>
            </a:r>
            <a:endParaRPr lang="en-US" sz="1400" b="1" i="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ccra-acr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info@ccra-acrc.ca"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nvPr>
        </p:nvSpPr>
        <p:spPr/>
        <p:txBody>
          <a:bodyPr>
            <a:normAutofit fontScale="90000"/>
          </a:bodyPr>
          <a:lstStyle/>
          <a:p>
            <a:r>
              <a:rPr lang="en-US" dirty="0"/>
              <a:t>Canada’s Investment in EARLY Translational Cancer Research, 2005–2021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Modalities (as per the classification) varied in terms of investment from period to period.</a:t>
            </a:r>
          </a:p>
          <a:p>
            <a:r>
              <a:rPr lang="en-US" dirty="0"/>
              <a:t>Pre-clinical research formed the largest part of the investment regardless of modality and this was particularly the case for drug research.</a:t>
            </a:r>
          </a:p>
          <a:p>
            <a:r>
              <a:rPr lang="en-US" dirty="0"/>
              <a:t>The largest investment in terms of major initiatives was for interventions, although this investment dramatically dropped from the first to the third period. </a:t>
            </a:r>
          </a:p>
          <a:p>
            <a:r>
              <a:rPr lang="en-US" dirty="0"/>
              <a:t>Although not captured in the investment figures, biorepositories are key to supporting translational cancer research.</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A2. Overall Investment</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10</a:t>
            </a:fld>
            <a:endParaRPr lang="en-US"/>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en-US" dirty="0">
                <a:solidFill>
                  <a:schemeClr val="bg1"/>
                </a:solidFill>
              </a:rPr>
              <a:t>10</a:t>
            </a:r>
          </a:p>
        </p:txBody>
      </p:sp>
    </p:spTree>
    <p:extLst>
      <p:ext uri="{BB962C8B-B14F-4D97-AF65-F5344CB8AC3E}">
        <p14:creationId xmlns:p14="http://schemas.microsoft.com/office/powerpoint/2010/main" val="215004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12</a:t>
            </a:r>
          </a:p>
        </p:txBody>
      </p:sp>
      <p:sp>
        <p:nvSpPr>
          <p:cNvPr id="2" name="Slide Number Placeholder 1">
            <a:extLst>
              <a:ext uri="{FF2B5EF4-FFF2-40B4-BE49-F238E27FC236}">
                <a16:creationId xmlns:a16="http://schemas.microsoft.com/office/drawing/2014/main" id="{A6438B2B-1A58-43C2-B7F5-31EA47D50A4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11</a:t>
            </a:fld>
            <a:endParaRPr lang="en-US" dirty="0"/>
          </a:p>
        </p:txBody>
      </p:sp>
      <p:pic>
        <p:nvPicPr>
          <p:cNvPr id="4" name="Picture 3">
            <a:extLst>
              <a:ext uri="{FF2B5EF4-FFF2-40B4-BE49-F238E27FC236}">
                <a16:creationId xmlns:a16="http://schemas.microsoft.com/office/drawing/2014/main" id="{09CEDBA8-7166-E4E4-290E-47336CF277CF}"/>
              </a:ext>
            </a:extLst>
          </p:cNvPr>
          <p:cNvPicPr>
            <a:picLocks noChangeAspect="1"/>
          </p:cNvPicPr>
          <p:nvPr/>
        </p:nvPicPr>
        <p:blipFill>
          <a:blip r:embed="rId2"/>
          <a:stretch>
            <a:fillRect/>
          </a:stretch>
        </p:blipFill>
        <p:spPr>
          <a:xfrm>
            <a:off x="763932" y="685804"/>
            <a:ext cx="10809039" cy="5623516"/>
          </a:xfrm>
          <a:prstGeom prst="rect">
            <a:avLst/>
          </a:prstGeom>
        </p:spPr>
      </p:pic>
    </p:spTree>
    <p:extLst>
      <p:ext uri="{BB962C8B-B14F-4D97-AF65-F5344CB8AC3E}">
        <p14:creationId xmlns:p14="http://schemas.microsoft.com/office/powerpoint/2010/main" val="790107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C616F-61D0-4D5C-AD1F-7A5096FDBE7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12</a:t>
            </a:fld>
            <a:endParaRPr lang="en-US" dirty="0"/>
          </a:p>
        </p:txBody>
      </p:sp>
      <p:pic>
        <p:nvPicPr>
          <p:cNvPr id="3" name="Picture 2">
            <a:extLst>
              <a:ext uri="{FF2B5EF4-FFF2-40B4-BE49-F238E27FC236}">
                <a16:creationId xmlns:a16="http://schemas.microsoft.com/office/drawing/2014/main" id="{20FA2EE9-90D0-D29E-023A-05A9CFFFFCC5}"/>
              </a:ext>
            </a:extLst>
          </p:cNvPr>
          <p:cNvPicPr>
            <a:picLocks noChangeAspect="1"/>
          </p:cNvPicPr>
          <p:nvPr/>
        </p:nvPicPr>
        <p:blipFill>
          <a:blip r:embed="rId2"/>
          <a:stretch>
            <a:fillRect/>
          </a:stretch>
        </p:blipFill>
        <p:spPr>
          <a:xfrm>
            <a:off x="730801" y="964099"/>
            <a:ext cx="10927403" cy="5198161"/>
          </a:xfrm>
          <a:prstGeom prst="rect">
            <a:avLst/>
          </a:prstGeom>
        </p:spPr>
      </p:pic>
    </p:spTree>
    <p:extLst>
      <p:ext uri="{BB962C8B-B14F-4D97-AF65-F5344CB8AC3E}">
        <p14:creationId xmlns:p14="http://schemas.microsoft.com/office/powerpoint/2010/main" val="3959402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FB3B58-0E56-4910-A335-72F7E615A1C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13</a:t>
            </a:fld>
            <a:endParaRPr lang="en-US" dirty="0"/>
          </a:p>
        </p:txBody>
      </p:sp>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13</a:t>
            </a:r>
          </a:p>
        </p:txBody>
      </p:sp>
      <p:pic>
        <p:nvPicPr>
          <p:cNvPr id="4" name="Picture 3">
            <a:extLst>
              <a:ext uri="{FF2B5EF4-FFF2-40B4-BE49-F238E27FC236}">
                <a16:creationId xmlns:a16="http://schemas.microsoft.com/office/drawing/2014/main" id="{16A0F06A-FEEE-E376-CB03-4D647073E94F}"/>
              </a:ext>
            </a:extLst>
          </p:cNvPr>
          <p:cNvPicPr>
            <a:picLocks noChangeAspect="1"/>
          </p:cNvPicPr>
          <p:nvPr/>
        </p:nvPicPr>
        <p:blipFill>
          <a:blip r:embed="rId2"/>
          <a:stretch>
            <a:fillRect/>
          </a:stretch>
        </p:blipFill>
        <p:spPr>
          <a:xfrm>
            <a:off x="810039" y="503241"/>
            <a:ext cx="8763000" cy="60261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B3839-0A88-4444-807A-9010B62BB0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14</a:t>
            </a:fld>
            <a:endParaRPr lang="en-US" dirty="0"/>
          </a:p>
        </p:txBody>
      </p:sp>
      <p:pic>
        <p:nvPicPr>
          <p:cNvPr id="2" name="Picture 1">
            <a:extLst>
              <a:ext uri="{FF2B5EF4-FFF2-40B4-BE49-F238E27FC236}">
                <a16:creationId xmlns:a16="http://schemas.microsoft.com/office/drawing/2014/main" id="{2FD6004D-A45D-7F9C-FE54-856864590FB2}"/>
              </a:ext>
            </a:extLst>
          </p:cNvPr>
          <p:cNvPicPr>
            <a:picLocks noChangeAspect="1"/>
          </p:cNvPicPr>
          <p:nvPr/>
        </p:nvPicPr>
        <p:blipFill>
          <a:blip r:embed="rId2"/>
          <a:stretch>
            <a:fillRect/>
          </a:stretch>
        </p:blipFill>
        <p:spPr>
          <a:xfrm>
            <a:off x="843583" y="685804"/>
            <a:ext cx="9526267" cy="5565909"/>
          </a:xfrm>
          <a:prstGeom prst="rect">
            <a:avLst/>
          </a:prstGeom>
        </p:spPr>
      </p:pic>
    </p:spTree>
    <p:extLst>
      <p:ext uri="{BB962C8B-B14F-4D97-AF65-F5344CB8AC3E}">
        <p14:creationId xmlns:p14="http://schemas.microsoft.com/office/powerpoint/2010/main" val="329714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D2957F-0239-4AB5-A219-FA2272554216}"/>
              </a:ext>
            </a:extLst>
          </p:cNvPr>
          <p:cNvPicPr>
            <a:picLocks noChangeAspect="1"/>
          </p:cNvPicPr>
          <p:nvPr/>
        </p:nvPicPr>
        <p:blipFill rotWithShape="1">
          <a:blip r:embed="rId2"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4" t="25200" r="-254" b="-8798"/>
          <a:stretch/>
        </p:blipFill>
        <p:spPr>
          <a:xfrm>
            <a:off x="1703512" y="548680"/>
            <a:ext cx="9169542" cy="6738069"/>
          </a:xfrm>
          <a:prstGeom prst="rect">
            <a:avLst/>
          </a:prstGeom>
        </p:spPr>
      </p:pic>
      <p:sp>
        <p:nvSpPr>
          <p:cNvPr id="3" name="Slide Number Placeholder 2">
            <a:extLst>
              <a:ext uri="{FF2B5EF4-FFF2-40B4-BE49-F238E27FC236}">
                <a16:creationId xmlns:a16="http://schemas.microsoft.com/office/drawing/2014/main" id="{4699933E-E1F3-44A8-8B60-F9B79C852DE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15</a:t>
            </a:fld>
            <a:endParaRPr lang="en-US" dirty="0"/>
          </a:p>
        </p:txBody>
      </p:sp>
      <p:pic>
        <p:nvPicPr>
          <p:cNvPr id="5" name="Picture 4">
            <a:extLst>
              <a:ext uri="{FF2B5EF4-FFF2-40B4-BE49-F238E27FC236}">
                <a16:creationId xmlns:a16="http://schemas.microsoft.com/office/drawing/2014/main" id="{B2BCCBE8-7F83-1E27-898C-AA8C9671805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30135" y="770284"/>
            <a:ext cx="9931730" cy="5317431"/>
          </a:xfrm>
          <a:prstGeom prst="rect">
            <a:avLst/>
          </a:prstGeom>
        </p:spPr>
      </p:pic>
    </p:spTree>
    <p:extLst>
      <p:ext uri="{BB962C8B-B14F-4D97-AF65-F5344CB8AC3E}">
        <p14:creationId xmlns:p14="http://schemas.microsoft.com/office/powerpoint/2010/main" val="114211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5"/>
          <p:cNvSpPr>
            <a:spLocks noGrp="1"/>
          </p:cNvSpPr>
          <p:nvPr>
            <p:ph idx="1"/>
          </p:nvPr>
        </p:nvSpPr>
        <p:spPr/>
        <p:txBody>
          <a:bodyPr>
            <a:normAutofit fontScale="85000" lnSpcReduction="20000"/>
          </a:bodyPr>
          <a:lstStyle/>
          <a:p>
            <a:r>
              <a:rPr lang="en-US" dirty="0"/>
              <a:t>41% of the 17-year investment in early translational research (including major initiatives) came from the Federal government sector and this investment grew substantively from the first to the third five-year period.</a:t>
            </a:r>
          </a:p>
          <a:p>
            <a:r>
              <a:rPr lang="en-US" dirty="0"/>
              <a:t>All organizations covered in the CCRS had some investment in early translational research, be it research funding or supporting infrastructure such as biorepositories. However, the modality-specific investment was largely from a few funding organizations. In fact, 57% of the overall 17-year modality-specific investment was made by: Canadian Institutes of Health Research (CIHR), Ontario Institute for Cancer Research (OICR), Canadian Cancer Society (CCS), The Terry Fox Research Institute (TFRI) and the Natural Sciences and Engineering Research Council (NSERC). To access more information on the investments by funders, please consult our interactive visualization on the CCRA website.</a:t>
            </a:r>
          </a:p>
          <a:p>
            <a:endParaRPr lang="en-CA" dirty="0"/>
          </a:p>
        </p:txBody>
      </p:sp>
      <p:sp>
        <p:nvSpPr>
          <p:cNvPr id="17410" name="Title 4"/>
          <p:cNvSpPr>
            <a:spLocks noGrp="1"/>
          </p:cNvSpPr>
          <p:nvPr>
            <p:ph type="title"/>
          </p:nvPr>
        </p:nvSpPr>
        <p:spPr/>
        <p:txBody>
          <a:bodyPr/>
          <a:lstStyle/>
          <a:p>
            <a:r>
              <a:rPr lang="en-US" dirty="0"/>
              <a:t>B. Organization-specific Investment</a:t>
            </a:r>
          </a:p>
        </p:txBody>
      </p:sp>
      <p:sp>
        <p:nvSpPr>
          <p:cNvPr id="2" name="Slide Number Placeholder 1">
            <a:extLst>
              <a:ext uri="{FF2B5EF4-FFF2-40B4-BE49-F238E27FC236}">
                <a16:creationId xmlns:a16="http://schemas.microsoft.com/office/drawing/2014/main" id="{B0E1ED47-3E41-4FA1-9C0C-C428B061558C}"/>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17</a:t>
            </a:r>
          </a:p>
        </p:txBody>
      </p:sp>
      <p:sp>
        <p:nvSpPr>
          <p:cNvPr id="2" name="Slide Number Placeholder 1">
            <a:extLst>
              <a:ext uri="{FF2B5EF4-FFF2-40B4-BE49-F238E27FC236}">
                <a16:creationId xmlns:a16="http://schemas.microsoft.com/office/drawing/2014/main" id="{11F9B422-D08E-4ED2-92C8-AB636B3DB81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17</a:t>
            </a:fld>
            <a:endParaRPr lang="en-US" dirty="0"/>
          </a:p>
        </p:txBody>
      </p:sp>
      <p:pic>
        <p:nvPicPr>
          <p:cNvPr id="5" name="Picture 4">
            <a:extLst>
              <a:ext uri="{FF2B5EF4-FFF2-40B4-BE49-F238E27FC236}">
                <a16:creationId xmlns:a16="http://schemas.microsoft.com/office/drawing/2014/main" id="{C432D8E1-B45E-47FC-28F8-11F008CA8FA3}"/>
              </a:ext>
            </a:extLst>
          </p:cNvPr>
          <p:cNvPicPr>
            <a:picLocks noChangeAspect="1"/>
          </p:cNvPicPr>
          <p:nvPr/>
        </p:nvPicPr>
        <p:blipFill rotWithShape="1">
          <a:blip r:embed="rId2"/>
          <a:srcRect r="10044"/>
          <a:stretch/>
        </p:blipFill>
        <p:spPr>
          <a:xfrm>
            <a:off x="766970" y="1063490"/>
            <a:ext cx="10853229" cy="4263883"/>
          </a:xfrm>
          <a:prstGeom prst="rect">
            <a:avLst/>
          </a:prstGeom>
        </p:spPr>
      </p:pic>
    </p:spTree>
    <p:extLst>
      <p:ext uri="{BB962C8B-B14F-4D97-AF65-F5344CB8AC3E}">
        <p14:creationId xmlns:p14="http://schemas.microsoft.com/office/powerpoint/2010/main" val="1265868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4D1629-5D8C-4186-9169-A83E224BE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18</a:t>
            </a:fld>
            <a:endParaRPr lang="en-US" dirty="0"/>
          </a:p>
        </p:txBody>
      </p:sp>
      <p:pic>
        <p:nvPicPr>
          <p:cNvPr id="2" name="Picture 1">
            <a:extLst>
              <a:ext uri="{FF2B5EF4-FFF2-40B4-BE49-F238E27FC236}">
                <a16:creationId xmlns:a16="http://schemas.microsoft.com/office/drawing/2014/main" id="{5D274674-A59A-09E6-3EBC-37F8CFC54517}"/>
              </a:ext>
            </a:extLst>
          </p:cNvPr>
          <p:cNvPicPr>
            <a:picLocks noChangeAspect="1"/>
          </p:cNvPicPr>
          <p:nvPr/>
        </p:nvPicPr>
        <p:blipFill>
          <a:blip r:embed="rId2"/>
          <a:stretch>
            <a:fillRect/>
          </a:stretch>
        </p:blipFill>
        <p:spPr>
          <a:xfrm>
            <a:off x="863997" y="1073429"/>
            <a:ext cx="10464005" cy="4492483"/>
          </a:xfrm>
          <a:prstGeom prst="rect">
            <a:avLst/>
          </a:prstGeom>
        </p:spPr>
      </p:pic>
    </p:spTree>
    <p:extLst>
      <p:ext uri="{BB962C8B-B14F-4D97-AF65-F5344CB8AC3E}">
        <p14:creationId xmlns:p14="http://schemas.microsoft.com/office/powerpoint/2010/main" val="141901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745147" y="1833130"/>
            <a:ext cx="11211627" cy="4547804"/>
          </a:xfrm>
        </p:spPr>
        <p:txBody>
          <a:bodyPr>
            <a:normAutofit fontScale="92500"/>
          </a:bodyPr>
          <a:lstStyle/>
          <a:p>
            <a:r>
              <a:rPr lang="en-CA" dirty="0"/>
              <a:t>One dollar in every $5 invested in site-specific early translational cancer research over the 17 years was for research relevant to breast cancer.</a:t>
            </a:r>
          </a:p>
          <a:p>
            <a:r>
              <a:rPr lang="en-CA" dirty="0"/>
              <a:t>The increased investment in early translational cancer research from the first to the third five-year period (including major initiatives) was substantial for brain cancer (</a:t>
            </a:r>
            <a:r>
              <a:rPr lang="en-CA" dirty="0">
                <a:latin typeface="Calibri" panose="020F0502020204030204" pitchFamily="34" charset="0"/>
                <a:cs typeface="Calibri" panose="020F0502020204030204" pitchFamily="34" charset="0"/>
              </a:rPr>
              <a:t>↑ </a:t>
            </a:r>
            <a:r>
              <a:rPr lang="en-CA" dirty="0"/>
              <a:t>$55M), leukemias (</a:t>
            </a:r>
            <a:r>
              <a:rPr lang="en-CA" dirty="0">
                <a:latin typeface="Calibri" panose="020F0502020204030204" pitchFamily="34" charset="0"/>
                <a:cs typeface="Calibri" panose="020F0502020204030204" pitchFamily="34" charset="0"/>
              </a:rPr>
              <a:t>↑ </a:t>
            </a:r>
            <a:r>
              <a:rPr lang="en-CA" dirty="0"/>
              <a:t>$54M), breast cancer (</a:t>
            </a:r>
            <a:r>
              <a:rPr lang="en-CA" dirty="0">
                <a:latin typeface="Calibri" panose="020F0502020204030204" pitchFamily="34" charset="0"/>
                <a:cs typeface="Calibri" panose="020F0502020204030204" pitchFamily="34" charset="0"/>
              </a:rPr>
              <a:t>↑ </a:t>
            </a:r>
            <a:r>
              <a:rPr lang="en-CA" dirty="0"/>
              <a:t>$36M), ovarian cancer (</a:t>
            </a:r>
            <a:r>
              <a:rPr lang="en-CA" dirty="0">
                <a:latin typeface="Calibri" panose="020F0502020204030204" pitchFamily="34" charset="0"/>
                <a:cs typeface="Calibri" panose="020F0502020204030204" pitchFamily="34" charset="0"/>
              </a:rPr>
              <a:t>↑ </a:t>
            </a:r>
            <a:r>
              <a:rPr lang="en-CA" dirty="0"/>
              <a:t>$34M)  and pancreatic cancer (</a:t>
            </a:r>
            <a:r>
              <a:rPr lang="en-CA" dirty="0">
                <a:latin typeface="Calibri" panose="020F0502020204030204" pitchFamily="34" charset="0"/>
                <a:cs typeface="Calibri" panose="020F0502020204030204" pitchFamily="34" charset="0"/>
              </a:rPr>
              <a:t>↑ </a:t>
            </a:r>
            <a:r>
              <a:rPr lang="en-CA" dirty="0"/>
              <a:t>$28M).</a:t>
            </a:r>
          </a:p>
          <a:p>
            <a:r>
              <a:rPr lang="en-CA" dirty="0"/>
              <a:t>There were slight variations in the rankings of site-specific investments when stratified by modality. To access this information, </a:t>
            </a:r>
            <a:r>
              <a:rPr lang="en-US" dirty="0"/>
              <a:t>please consult our interactive visualization on the CCRA website.</a:t>
            </a:r>
          </a:p>
          <a:p>
            <a:endParaRPr lang="en-CA" dirty="0"/>
          </a:p>
        </p:txBody>
      </p:sp>
      <p:sp>
        <p:nvSpPr>
          <p:cNvPr id="23554" name="Title 1"/>
          <p:cNvSpPr>
            <a:spLocks noGrp="1"/>
          </p:cNvSpPr>
          <p:nvPr>
            <p:ph type="title"/>
          </p:nvPr>
        </p:nvSpPr>
        <p:spPr/>
        <p:txBody>
          <a:bodyPr/>
          <a:lstStyle/>
          <a:p>
            <a:r>
              <a:rPr lang="en-US" dirty="0"/>
              <a:t>C. Site-specific Investment</a:t>
            </a:r>
          </a:p>
        </p:txBody>
      </p:sp>
      <p:sp>
        <p:nvSpPr>
          <p:cNvPr id="2" name="Slide Number Placeholder 1">
            <a:extLst>
              <a:ext uri="{FF2B5EF4-FFF2-40B4-BE49-F238E27FC236}">
                <a16:creationId xmlns:a16="http://schemas.microsoft.com/office/drawing/2014/main" id="{FFFDD746-8129-4235-8810-7F7BDBAF57ED}"/>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19</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r>
              <a:rPr lang="en-US" dirty="0">
                <a:solidFill>
                  <a:schemeClr val="bg1"/>
                </a:solidFill>
              </a:rPr>
              <a:t>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nvPr>
        </p:nvSpPr>
        <p:spPr/>
        <p:txBody>
          <a:bodyPr>
            <a:normAutofit fontScale="62500" lnSpcReduction="20000"/>
          </a:bodyPr>
          <a:lstStyle/>
          <a:p>
            <a:r>
              <a:rPr lang="en-US" dirty="0"/>
              <a:t>The CCRA is an alliance of organizations that collectively fund most of the cancer research conducted in Canada – research that will lead to better ways to prevent, diagnose, and treat cancer and improve survivor outcomes. </a:t>
            </a:r>
          </a:p>
          <a:p>
            <a:r>
              <a:rPr lang="en-US" dirty="0"/>
              <a:t>Members include federal research funding programs/agencies, provincial research agencies, provincial cancer care agencies, cancer charities, and other voluntary associations. </a:t>
            </a:r>
          </a:p>
          <a:p>
            <a:r>
              <a:rPr lang="en-US" dirty="0"/>
              <a:t>Member are motivated by the belief that, through effective collaboration, Canadian cancer research funding organizations can maximize their collective impact on cancer control and accelerate discovery for the ultimate benefit of Canadians affected by cancer.</a:t>
            </a:r>
          </a:p>
          <a:p>
            <a:r>
              <a:rPr lang="en-US" dirty="0"/>
              <a:t>The Executive Office is supported by the Canadian Partnership Against Cancer, funded by Health Canada to work with Canada’s cancer community to implement the Canadian Strategy for Cancer Control to reduce the incidence of cancer, lessen the likelihood of Canadians dying from cancer, and enhance the quality of life of those affected by cancer. The Partnership is committed to enhancing the cancer research environment in Canada through its support of the CCRA and CCRA’s role in coordinating the cancer research funding system. As a member and funder of the CCRA, the Partnership collaborates with other member organizations to enable the strategy for cancer research in Canada. </a:t>
            </a:r>
          </a:p>
        </p:txBody>
      </p:sp>
      <p:sp>
        <p:nvSpPr>
          <p:cNvPr id="10242" name="Rectangle 4"/>
          <p:cNvSpPr>
            <a:spLocks noGrp="1" noChangeArrowheads="1"/>
          </p:cNvSpPr>
          <p:nvPr>
            <p:ph type="title"/>
          </p:nvPr>
        </p:nvSpPr>
        <p:spPr/>
        <p:txBody>
          <a:bodyPr/>
          <a:lstStyle/>
          <a:p>
            <a:r>
              <a:rPr lang="en-US" dirty="0"/>
              <a:t>Introduction</a:t>
            </a:r>
          </a:p>
        </p:txBody>
      </p:sp>
      <p:sp>
        <p:nvSpPr>
          <p:cNvPr id="10243" name="Slide Number Placeholder 5"/>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a:t>
            </a:fld>
            <a:endParaRPr lang="en-US" dirty="0"/>
          </a:p>
        </p:txBody>
      </p:sp>
    </p:spTree>
    <p:extLst>
      <p:ext uri="{BB962C8B-B14F-4D97-AF65-F5344CB8AC3E}">
        <p14:creationId xmlns:p14="http://schemas.microsoft.com/office/powerpoint/2010/main" val="412326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569CF3-1239-4E69-95A5-57D93C24AE8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20</a:t>
            </a:fld>
            <a:endParaRPr lang="en-US" dirty="0"/>
          </a:p>
        </p:txBody>
      </p:sp>
      <p:pic>
        <p:nvPicPr>
          <p:cNvPr id="5" name="Picture 4">
            <a:extLst>
              <a:ext uri="{FF2B5EF4-FFF2-40B4-BE49-F238E27FC236}">
                <a16:creationId xmlns:a16="http://schemas.microsoft.com/office/drawing/2014/main" id="{2DA43D6F-1156-EAEA-58AB-5B64FB9889E0}"/>
              </a:ext>
            </a:extLst>
          </p:cNvPr>
          <p:cNvPicPr>
            <a:picLocks noChangeAspect="1"/>
          </p:cNvPicPr>
          <p:nvPr/>
        </p:nvPicPr>
        <p:blipFill rotWithShape="1">
          <a:blip r:embed="rId2"/>
          <a:srcRect r="5516"/>
          <a:stretch/>
        </p:blipFill>
        <p:spPr>
          <a:xfrm>
            <a:off x="606287" y="1074565"/>
            <a:ext cx="11479695" cy="4890713"/>
          </a:xfrm>
          <a:prstGeom prst="rect">
            <a:avLst/>
          </a:prstGeom>
        </p:spPr>
      </p:pic>
    </p:spTree>
    <p:extLst>
      <p:ext uri="{BB962C8B-B14F-4D97-AF65-F5344CB8AC3E}">
        <p14:creationId xmlns:p14="http://schemas.microsoft.com/office/powerpoint/2010/main" val="82667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In the 2017‒21 period, there were 1,197 nominated (lead) principal investigators (PI) with at least one or more operating grant, career award, or equipment grant with an early translational research weighting of 100%. Sixty percent of these researchers were doing research on new drugs, including immunotherapies.</a:t>
            </a:r>
          </a:p>
          <a:p>
            <a:r>
              <a:rPr lang="en-US" dirty="0"/>
              <a:t>66% of the nominated PIs in the 2017-21 period were from Ontario or Quebec. </a:t>
            </a:r>
          </a:p>
          <a:p>
            <a:r>
              <a:rPr lang="en-US" dirty="0"/>
              <a:t>Although most trainees are supported from diverse sources like provincial or institutional programs, internships or operating grants, a small group of trainees receive awards through the grant peer-review process. Over the 17 years, 2,619 trainees received funding for early translational research projects. Of these, 130 went on to receive grants as nominated PIs. </a:t>
            </a:r>
          </a:p>
          <a:p>
            <a:r>
              <a:rPr lang="en-US" dirty="0"/>
              <a:t>The investment in trainee awards through national funding programs rose from the first to the third period.</a:t>
            </a:r>
          </a:p>
        </p:txBody>
      </p:sp>
      <p:sp>
        <p:nvSpPr>
          <p:cNvPr id="2" name="Title 1"/>
          <p:cNvSpPr>
            <a:spLocks noGrp="1"/>
          </p:cNvSpPr>
          <p:nvPr>
            <p:ph type="title"/>
          </p:nvPr>
        </p:nvSpPr>
        <p:spPr/>
        <p:txBody>
          <a:bodyPr/>
          <a:lstStyle/>
          <a:p>
            <a:r>
              <a:rPr lang="en-US" dirty="0"/>
              <a:t>D. Nominated Principal Investigators</a:t>
            </a:r>
          </a:p>
        </p:txBody>
      </p:sp>
      <p:sp>
        <p:nvSpPr>
          <p:cNvPr id="5" name="Slide Number Placeholder 4">
            <a:extLst>
              <a:ext uri="{FF2B5EF4-FFF2-40B4-BE49-F238E27FC236}">
                <a16:creationId xmlns:a16="http://schemas.microsoft.com/office/drawing/2014/main" id="{002C5003-4A46-41B9-8015-3C175633113B}"/>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21</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D86F92-1CE3-4213-BFEB-65A667D42296}"/>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22</a:t>
            </a:fld>
            <a:endParaRPr lang="en-US" dirty="0"/>
          </a:p>
        </p:txBody>
      </p:sp>
      <p:pic>
        <p:nvPicPr>
          <p:cNvPr id="4" name="Picture 3">
            <a:extLst>
              <a:ext uri="{FF2B5EF4-FFF2-40B4-BE49-F238E27FC236}">
                <a16:creationId xmlns:a16="http://schemas.microsoft.com/office/drawing/2014/main" id="{444D4062-9D55-2035-B632-1474772AEF31}"/>
              </a:ext>
            </a:extLst>
          </p:cNvPr>
          <p:cNvPicPr>
            <a:picLocks noChangeAspect="1"/>
          </p:cNvPicPr>
          <p:nvPr/>
        </p:nvPicPr>
        <p:blipFill>
          <a:blip r:embed="rId2"/>
          <a:stretch>
            <a:fillRect/>
          </a:stretch>
        </p:blipFill>
        <p:spPr>
          <a:xfrm>
            <a:off x="864153" y="685804"/>
            <a:ext cx="7338154" cy="5595726"/>
          </a:xfrm>
          <a:prstGeom prst="rect">
            <a:avLst/>
          </a:prstGeom>
        </p:spPr>
      </p:pic>
    </p:spTree>
    <p:extLst>
      <p:ext uri="{BB962C8B-B14F-4D97-AF65-F5344CB8AC3E}">
        <p14:creationId xmlns:p14="http://schemas.microsoft.com/office/powerpoint/2010/main" val="2002546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68A477-4B67-4A10-A6D7-4216601CDCCF}"/>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23</a:t>
            </a:fld>
            <a:endParaRPr lang="en-US" dirty="0"/>
          </a:p>
        </p:txBody>
      </p:sp>
      <p:pic>
        <p:nvPicPr>
          <p:cNvPr id="2" name="Picture 1">
            <a:extLst>
              <a:ext uri="{FF2B5EF4-FFF2-40B4-BE49-F238E27FC236}">
                <a16:creationId xmlns:a16="http://schemas.microsoft.com/office/drawing/2014/main" id="{5F62CE05-60AE-4D9F-0849-F48D268C553E}"/>
              </a:ext>
            </a:extLst>
          </p:cNvPr>
          <p:cNvPicPr>
            <a:picLocks noChangeAspect="1"/>
          </p:cNvPicPr>
          <p:nvPr/>
        </p:nvPicPr>
        <p:blipFill>
          <a:blip r:embed="rId2"/>
          <a:stretch>
            <a:fillRect/>
          </a:stretch>
        </p:blipFill>
        <p:spPr>
          <a:xfrm>
            <a:off x="869812" y="685803"/>
            <a:ext cx="10566642" cy="5565909"/>
          </a:xfrm>
          <a:prstGeom prst="rect">
            <a:avLst/>
          </a:prstGeom>
        </p:spPr>
      </p:pic>
    </p:spTree>
    <p:extLst>
      <p:ext uri="{BB962C8B-B14F-4D97-AF65-F5344CB8AC3E}">
        <p14:creationId xmlns:p14="http://schemas.microsoft.com/office/powerpoint/2010/main" val="337200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853F70-E8C4-4A20-A59E-253BE563F91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24</a:t>
            </a:fld>
            <a:endParaRPr lang="en-US" dirty="0"/>
          </a:p>
        </p:txBody>
      </p:sp>
      <p:pic>
        <p:nvPicPr>
          <p:cNvPr id="4" name="Picture 3">
            <a:extLst>
              <a:ext uri="{FF2B5EF4-FFF2-40B4-BE49-F238E27FC236}">
                <a16:creationId xmlns:a16="http://schemas.microsoft.com/office/drawing/2014/main" id="{0A138D5B-E031-C649-1EEB-50C73181FC73}"/>
              </a:ext>
            </a:extLst>
          </p:cNvPr>
          <p:cNvPicPr>
            <a:picLocks noChangeAspect="1"/>
          </p:cNvPicPr>
          <p:nvPr/>
        </p:nvPicPr>
        <p:blipFill>
          <a:blip r:embed="rId2"/>
          <a:stretch>
            <a:fillRect/>
          </a:stretch>
        </p:blipFill>
        <p:spPr>
          <a:xfrm>
            <a:off x="782982" y="574399"/>
            <a:ext cx="10109200" cy="5848350"/>
          </a:xfrm>
          <a:prstGeom prst="rect">
            <a:avLst/>
          </a:prstGeom>
        </p:spPr>
      </p:pic>
    </p:spTree>
    <p:extLst>
      <p:ext uri="{BB962C8B-B14F-4D97-AF65-F5344CB8AC3E}">
        <p14:creationId xmlns:p14="http://schemas.microsoft.com/office/powerpoint/2010/main" val="25060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a:noFill/>
          <a:ln>
            <a:noFill/>
          </a:ln>
        </p:spPr>
        <p:txBody>
          <a:bodyPr/>
          <a:lstStyle/>
          <a:p>
            <a:r>
              <a:rPr lang="en-CA" dirty="0"/>
              <a:t>The research investment is based on the provincial affiliation of the nominated principal investigator. Provincial populations were used to normalize the research investment data. </a:t>
            </a:r>
          </a:p>
          <a:p>
            <a:r>
              <a:rPr lang="en-CA" dirty="0"/>
              <a:t>The highest per capita investments for the 17-year period were found in Ontario, British Columbia, and Quebec. Principal investigators (PI) in these provinces were most often the nominated PIs who received funding for major initiatives.</a:t>
            </a:r>
          </a:p>
          <a:p>
            <a:pPr marL="0" indent="0">
              <a:buNone/>
            </a:pPr>
            <a:endParaRPr lang="en-CA" dirty="0"/>
          </a:p>
        </p:txBody>
      </p:sp>
      <p:sp>
        <p:nvSpPr>
          <p:cNvPr id="20482" name="Title 1"/>
          <p:cNvSpPr>
            <a:spLocks noGrp="1"/>
          </p:cNvSpPr>
          <p:nvPr>
            <p:ph type="title"/>
          </p:nvPr>
        </p:nvSpPr>
        <p:spPr/>
        <p:txBody>
          <a:bodyPr/>
          <a:lstStyle/>
          <a:p>
            <a:r>
              <a:rPr lang="en-US" dirty="0"/>
              <a:t>E1. Investment by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25</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6"/>
          <p:cNvSpPr>
            <a:spLocks noGrp="1"/>
          </p:cNvSpPr>
          <p:nvPr>
            <p:ph idx="1"/>
          </p:nvPr>
        </p:nvSpPr>
        <p:spPr>
          <a:noFill/>
          <a:ln>
            <a:noFill/>
          </a:ln>
        </p:spPr>
        <p:txBody>
          <a:bodyPr/>
          <a:lstStyle/>
          <a:p>
            <a:r>
              <a:rPr lang="en-CA" dirty="0"/>
              <a:t>There were modality-specific differences. In 2017‒21, the per capita investments exceeded the national average for:</a:t>
            </a:r>
          </a:p>
          <a:p>
            <a:pPr lvl="1"/>
            <a:r>
              <a:rPr lang="en-CA" dirty="0"/>
              <a:t>B.C. and Ontario for drugs and biologics (agents)</a:t>
            </a:r>
          </a:p>
          <a:p>
            <a:pPr lvl="1"/>
            <a:r>
              <a:rPr lang="en-CA" dirty="0"/>
              <a:t>Ontario for immunotherapies (immune response modifiers) </a:t>
            </a:r>
          </a:p>
          <a:p>
            <a:pPr lvl="1"/>
            <a:r>
              <a:rPr lang="en-CA" dirty="0"/>
              <a:t>Ontario for devices (interventive devices)</a:t>
            </a:r>
          </a:p>
          <a:p>
            <a:pPr lvl="1"/>
            <a:r>
              <a:rPr lang="en-CA" dirty="0"/>
              <a:t>Ontario and B.C. for biomarkers (biospecimen-based risk assessment)</a:t>
            </a:r>
          </a:p>
          <a:p>
            <a:pPr lvl="1"/>
            <a:r>
              <a:rPr lang="en-CA" dirty="0"/>
              <a:t>B.C., Ontario and New Brunswick for imaging (image-based risk assessment)</a:t>
            </a:r>
          </a:p>
          <a:p>
            <a:endParaRPr lang="en-CA" dirty="0"/>
          </a:p>
          <a:p>
            <a:endParaRPr lang="en-CA" dirty="0"/>
          </a:p>
        </p:txBody>
      </p:sp>
      <p:sp>
        <p:nvSpPr>
          <p:cNvPr id="20482" name="Title 1"/>
          <p:cNvSpPr>
            <a:spLocks noGrp="1"/>
          </p:cNvSpPr>
          <p:nvPr>
            <p:ph type="title"/>
          </p:nvPr>
        </p:nvSpPr>
        <p:spPr/>
        <p:txBody>
          <a:bodyPr/>
          <a:lstStyle/>
          <a:p>
            <a:r>
              <a:rPr lang="en-US" dirty="0"/>
              <a:t>E2. Investment by Province</a:t>
            </a:r>
          </a:p>
        </p:txBody>
      </p:sp>
      <p:sp>
        <p:nvSpPr>
          <p:cNvPr id="2" name="Slide Number Placeholder 1">
            <a:extLst>
              <a:ext uri="{FF2B5EF4-FFF2-40B4-BE49-F238E27FC236}">
                <a16:creationId xmlns:a16="http://schemas.microsoft.com/office/drawing/2014/main" id="{14ED218D-A1E0-4FAC-99B4-4494993CA5A0}"/>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26</a:t>
            </a:fld>
            <a:endParaRPr lang="en-US"/>
          </a:p>
        </p:txBody>
      </p:sp>
      <p:sp>
        <p:nvSpPr>
          <p:cNvPr id="4" name="TextBox 3"/>
          <p:cNvSpPr txBox="1"/>
          <p:nvPr/>
        </p:nvSpPr>
        <p:spPr>
          <a:xfrm>
            <a:off x="9984432" y="6309320"/>
            <a:ext cx="504056" cy="369332"/>
          </a:xfrm>
          <a:prstGeom prst="rect">
            <a:avLst/>
          </a:prstGeom>
          <a:noFill/>
        </p:spPr>
        <p:txBody>
          <a:bodyPr wrap="square" rtlCol="0">
            <a:spAutoFit/>
          </a:bodyPr>
          <a:lstStyle/>
          <a:p>
            <a:pPr algn="ctr"/>
            <a:r>
              <a:rPr lang="en-US" dirty="0">
                <a:solidFill>
                  <a:schemeClr val="bg1"/>
                </a:solidFill>
              </a:rPr>
              <a:t>23</a:t>
            </a:r>
          </a:p>
        </p:txBody>
      </p:sp>
    </p:spTree>
    <p:extLst>
      <p:ext uri="{BB962C8B-B14F-4D97-AF65-F5344CB8AC3E}">
        <p14:creationId xmlns:p14="http://schemas.microsoft.com/office/powerpoint/2010/main" val="1095242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6507D3-29A1-4884-BEF1-DF9D6CBDE905}"/>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27</a:t>
            </a:fld>
            <a:endParaRPr lang="en-US" dirty="0"/>
          </a:p>
        </p:txBody>
      </p:sp>
      <p:pic>
        <p:nvPicPr>
          <p:cNvPr id="2" name="Picture 1">
            <a:extLst>
              <a:ext uri="{FF2B5EF4-FFF2-40B4-BE49-F238E27FC236}">
                <a16:creationId xmlns:a16="http://schemas.microsoft.com/office/drawing/2014/main" id="{2FD841A4-E5DD-87B8-006E-645FF1EB3B34}"/>
              </a:ext>
            </a:extLst>
          </p:cNvPr>
          <p:cNvPicPr>
            <a:picLocks noChangeAspect="1"/>
          </p:cNvPicPr>
          <p:nvPr/>
        </p:nvPicPr>
        <p:blipFill>
          <a:blip r:embed="rId2"/>
          <a:stretch>
            <a:fillRect/>
          </a:stretch>
        </p:blipFill>
        <p:spPr>
          <a:xfrm>
            <a:off x="837233" y="884169"/>
            <a:ext cx="10488058" cy="5347666"/>
          </a:xfrm>
          <a:prstGeom prst="rect">
            <a:avLst/>
          </a:prstGeom>
        </p:spPr>
      </p:pic>
    </p:spTree>
    <p:extLst>
      <p:ext uri="{BB962C8B-B14F-4D97-AF65-F5344CB8AC3E}">
        <p14:creationId xmlns:p14="http://schemas.microsoft.com/office/powerpoint/2010/main" val="3145864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A brief electronic report, </a:t>
            </a:r>
            <a:r>
              <a:rPr lang="en-US" i="1" dirty="0"/>
              <a:t>Canada’s Investment in Early Translational Cancer Research, 2005–2021</a:t>
            </a:r>
            <a:r>
              <a:rPr lang="en-US" dirty="0"/>
              <a:t>, and an interactive dashboard are available at </a:t>
            </a:r>
            <a:r>
              <a:rPr lang="en-US" dirty="0">
                <a:solidFill>
                  <a:schemeClr val="accent2"/>
                </a:solidFill>
                <a:hlinkClick r:id="rId3">
                  <a:extLst>
                    <a:ext uri="{A12FA001-AC4F-418D-AE19-62706E023703}">
                      <ahyp:hlinkClr xmlns:ahyp="http://schemas.microsoft.com/office/drawing/2018/hyperlinkcolor" val="tx"/>
                    </a:ext>
                  </a:extLst>
                </a:hlinkClick>
              </a:rPr>
              <a:t>http://www.ccra-acrc.ca</a:t>
            </a:r>
            <a:r>
              <a:rPr lang="en-US" dirty="0"/>
              <a:t>. Production of this report was made possible through collaboration and financial support from the Canadian Partnership Against Cancer Corporation and Health Canada.</a:t>
            </a:r>
          </a:p>
          <a:p>
            <a:r>
              <a:rPr lang="en-US" dirty="0"/>
              <a:t>The impetus for the original early translational research analysis came from Dr. Victor Ling, founding President and inaugural Scientific Director of The Terry Fox Research Institute, and recognizes the organization’s pioneering role in support of early translational research in Canada.</a:t>
            </a:r>
          </a:p>
          <a:p>
            <a:r>
              <a:rPr lang="en-US" dirty="0"/>
              <a:t>Questions about this project should be directed to the CCRA Program Manager at </a:t>
            </a:r>
            <a:r>
              <a:rPr lang="en-US" dirty="0">
                <a:hlinkClick r:id="rId4"/>
              </a:rPr>
              <a:t>info@ccra-acrc.ca</a:t>
            </a:r>
            <a:r>
              <a:rPr lang="en-US" dirty="0"/>
              <a:t>.</a:t>
            </a:r>
          </a:p>
        </p:txBody>
      </p:sp>
      <p:sp>
        <p:nvSpPr>
          <p:cNvPr id="26626" name="Title 1"/>
          <p:cNvSpPr>
            <a:spLocks noGrp="1"/>
          </p:cNvSpPr>
          <p:nvPr>
            <p:ph type="title"/>
          </p:nvPr>
        </p:nvSpPr>
        <p:spPr/>
        <p:txBody>
          <a:bodyPr/>
          <a:lstStyle/>
          <a:p>
            <a:r>
              <a:rPr lang="en-US" dirty="0"/>
              <a:t>Further Information</a:t>
            </a:r>
          </a:p>
        </p:txBody>
      </p:sp>
      <p:sp>
        <p:nvSpPr>
          <p:cNvPr id="2" name="Slide Number Placeholder 1">
            <a:extLst>
              <a:ext uri="{FF2B5EF4-FFF2-40B4-BE49-F238E27FC236}">
                <a16:creationId xmlns:a16="http://schemas.microsoft.com/office/drawing/2014/main" id="{27869C97-264F-4DD8-905B-F048219FC30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28</a:t>
            </a:fld>
            <a:endParaRPr lang="en-US"/>
          </a:p>
        </p:txBody>
      </p:sp>
      <p:sp>
        <p:nvSpPr>
          <p:cNvPr id="4" name="TextBox 3"/>
          <p:cNvSpPr txBox="1"/>
          <p:nvPr/>
        </p:nvSpPr>
        <p:spPr>
          <a:xfrm>
            <a:off x="9963944" y="6309320"/>
            <a:ext cx="493712" cy="369332"/>
          </a:xfrm>
          <a:prstGeom prst="rect">
            <a:avLst/>
          </a:prstGeom>
          <a:noFill/>
        </p:spPr>
        <p:txBody>
          <a:bodyPr wrap="square" rtlCol="0">
            <a:spAutoFit/>
          </a:bodyPr>
          <a:lstStyle/>
          <a:p>
            <a:pPr algn="ctr"/>
            <a:r>
              <a:rPr lang="en-US" dirty="0">
                <a:solidFill>
                  <a:schemeClr val="bg1"/>
                </a:solidFill>
              </a:rPr>
              <a:t>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extLst>
              <p:ext uri="{D42A27DB-BD31-4B8C-83A1-F6EECF244321}">
                <p14:modId xmlns:p14="http://schemas.microsoft.com/office/powerpoint/2010/main" val="26384961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dirty="0">
                          <a:solidFill>
                            <a:schemeClr val="accent2"/>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2"/>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sz="2400" b="1" dirty="0">
                          <a:solidFill>
                            <a:schemeClr val="accent2"/>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nvPicPr>
        <p:blipFill>
          <a:blip r:embed="rId2">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nvPicPr>
        <p:blipFill>
          <a:blip r:embed="rId4">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nvPicPr>
        <p:blipFill>
          <a:blip r:embed="rId6">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normAutofit fontScale="85000" lnSpcReduction="20000"/>
          </a:bodyPr>
          <a:lstStyle/>
          <a:p>
            <a:r>
              <a:rPr lang="en-US" dirty="0"/>
              <a:t>There is increasing emphasis on identifying ways to “translate” research and accelerate the speed at which the public start to benefit from research advances. </a:t>
            </a:r>
          </a:p>
          <a:p>
            <a:r>
              <a:rPr lang="en-US" dirty="0"/>
              <a:t>Canada’s cancer research funders are interested in identifying gaps and potential bottlenecks to </a:t>
            </a:r>
            <a:r>
              <a:rPr lang="en-US" b="1" dirty="0"/>
              <a:t>early</a:t>
            </a:r>
            <a:r>
              <a:rPr lang="en-US" dirty="0"/>
              <a:t> translational research as well as prospective solutions that will improve and expedite the implementation of innovative findings from “bench to bedside” and, where applicable, “bedside to bench” in this iterative process. </a:t>
            </a:r>
          </a:p>
          <a:p>
            <a:r>
              <a:rPr lang="en-US" dirty="0"/>
              <a:t>For the purposes of this report, early translational research refers to research that confirms and advances discoveries into tangible modalities (pre-clinical) and tests modalities in the clinic (early phase clinical trials). Implementation research, which is designed to transfer clinical findings to practice settings and communities, is excluded from this report. </a:t>
            </a:r>
          </a:p>
        </p:txBody>
      </p:sp>
      <p:sp>
        <p:nvSpPr>
          <p:cNvPr id="5122" name="Title 1"/>
          <p:cNvSpPr>
            <a:spLocks noGrp="1"/>
          </p:cNvSpPr>
          <p:nvPr>
            <p:ph type="title"/>
          </p:nvPr>
        </p:nvSpPr>
        <p:spPr/>
        <p:txBody>
          <a:bodyPr/>
          <a:lstStyle/>
          <a:p>
            <a:r>
              <a:rPr lang="en-US" dirty="0"/>
              <a:t>Why report on this investment?</a:t>
            </a:r>
          </a:p>
        </p:txBody>
      </p:sp>
      <p:sp>
        <p:nvSpPr>
          <p:cNvPr id="9" name="Slide Number Placeholder 8">
            <a:extLst>
              <a:ext uri="{FF2B5EF4-FFF2-40B4-BE49-F238E27FC236}">
                <a16:creationId xmlns:a16="http://schemas.microsoft.com/office/drawing/2014/main" id="{44A65006-B7AA-4BF4-9B2C-7BA9DC6D9D54}"/>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3</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dirty="0"/>
              <a:t>Research Translation Continuum [1]</a:t>
            </a:r>
          </a:p>
        </p:txBody>
      </p:sp>
      <p:sp>
        <p:nvSpPr>
          <p:cNvPr id="3" name="Slide Number Placeholder 2">
            <a:extLst>
              <a:ext uri="{FF2B5EF4-FFF2-40B4-BE49-F238E27FC236}">
                <a16:creationId xmlns:a16="http://schemas.microsoft.com/office/drawing/2014/main" id="{E0224631-E6E3-491F-A479-BDEA574CB8DB}"/>
              </a:ext>
            </a:extLst>
          </p:cNvPr>
          <p:cNvSpPr>
            <a:spLocks noGrp="1"/>
          </p:cNvSpPr>
          <p:nvPr>
            <p:ph type="sldNum" sz="quarter" idx="4"/>
          </p:nvPr>
        </p:nvSpPr>
        <p:spPr/>
        <p:txBody>
          <a:bodyPr/>
          <a:lstStyle/>
          <a:p>
            <a:fld id="{8A432B69-45CD-4537-9322-344A0270FD73}" type="slidenum">
              <a:rPr lang="en-US" smtClean="0"/>
              <a:pPr/>
              <a:t>4</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645499" y="1599386"/>
            <a:ext cx="8901001" cy="4464496"/>
          </a:xfrm>
          <a:prstGeom prst="rect">
            <a:avLst/>
          </a:prstGeom>
          <a:noFill/>
          <a:ln w="9525">
            <a:noFill/>
            <a:miter lim="800000"/>
            <a:headEnd/>
            <a:tailEnd/>
          </a:ln>
        </p:spPr>
      </p:pic>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fontScale="77500" lnSpcReduction="20000"/>
          </a:bodyPr>
          <a:lstStyle/>
          <a:p>
            <a:r>
              <a:rPr lang="en-US" dirty="0"/>
              <a:t>The Canadian Cancer Research Survey (CCRS) was the primary data source. This database contains over 30,000 research projects funded by 45 governmental and voluntary sector organizations/programs for years 2005 to 2021.</a:t>
            </a:r>
          </a:p>
          <a:p>
            <a:r>
              <a:rPr lang="en-US" dirty="0"/>
              <a:t>Projects coded to CSO categories, Early detection, diagnosis and prognosis and Treatment, were all included and coded to the appropriate modality. Prevention and Cancer survivorship research was also included when the research involved a specific modality. Projects were classified using the TRWG-adopted framework on the following slide.</a:t>
            </a:r>
          </a:p>
          <a:p>
            <a:r>
              <a:rPr lang="en-US" dirty="0"/>
              <a:t>Funding for major initiatives that supported networks or platforms for translational research were also included and stratified by modality category, not specific modality.</a:t>
            </a:r>
          </a:p>
          <a:p>
            <a:r>
              <a:rPr lang="en-US" dirty="0"/>
              <a:t>Of note, data from the National Research Council Canada was excluded from the analysis because of a data gap for years 2011 to 2015, which affects the analysis when stratified by time periods.</a:t>
            </a:r>
          </a:p>
          <a:p>
            <a:endParaRPr lang="en-US" dirty="0"/>
          </a:p>
        </p:txBody>
      </p:sp>
      <p:sp>
        <p:nvSpPr>
          <p:cNvPr id="7170" name="Title 1"/>
          <p:cNvSpPr>
            <a:spLocks noGrp="1"/>
          </p:cNvSpPr>
          <p:nvPr>
            <p:ph type="title"/>
          </p:nvPr>
        </p:nvSpPr>
        <p:spPr/>
        <p:txBody>
          <a:bodyPr/>
          <a:lstStyle/>
          <a:p>
            <a:r>
              <a:rPr lang="en-US" dirty="0"/>
              <a:t>Methodology</a:t>
            </a:r>
          </a:p>
        </p:txBody>
      </p:sp>
      <p:sp>
        <p:nvSpPr>
          <p:cNvPr id="7" name="Slide Number Placeholder 6">
            <a:extLst>
              <a:ext uri="{FF2B5EF4-FFF2-40B4-BE49-F238E27FC236}">
                <a16:creationId xmlns:a16="http://schemas.microsoft.com/office/drawing/2014/main" id="{4E04A696-DF1A-4FDB-BE72-7865B7EDC8C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5</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6</a:t>
            </a:r>
          </a:p>
        </p:txBody>
      </p:sp>
      <p:sp>
        <p:nvSpPr>
          <p:cNvPr id="4" name="Slide Number Placeholder 3">
            <a:extLst>
              <a:ext uri="{FF2B5EF4-FFF2-40B4-BE49-F238E27FC236}">
                <a16:creationId xmlns:a16="http://schemas.microsoft.com/office/drawing/2014/main" id="{81C7D20C-4B8D-4EB0-B695-3A5B3949F213}"/>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en-US" smtClean="0"/>
              <a:pPr/>
              <a:t>6</a:t>
            </a:fld>
            <a:endParaRPr lang="en-US" dirty="0"/>
          </a:p>
        </p:txBody>
      </p:sp>
      <p:pic>
        <p:nvPicPr>
          <p:cNvPr id="6" name="Picture 5">
            <a:extLst>
              <a:ext uri="{FF2B5EF4-FFF2-40B4-BE49-F238E27FC236}">
                <a16:creationId xmlns:a16="http://schemas.microsoft.com/office/drawing/2014/main" id="{F74F47ED-5B2B-416E-B457-CD2557F9C79F}"/>
              </a:ext>
            </a:extLst>
          </p:cNvPr>
          <p:cNvPicPr>
            <a:picLocks noChangeAspect="1"/>
          </p:cNvPicPr>
          <p:nvPr/>
        </p:nvPicPr>
        <p:blipFill>
          <a:blip r:embed="rId2"/>
          <a:stretch>
            <a:fillRect/>
          </a:stretch>
        </p:blipFill>
        <p:spPr>
          <a:xfrm>
            <a:off x="791818" y="913390"/>
            <a:ext cx="10909850" cy="51683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fontScale="92500" lnSpcReduction="20000"/>
          </a:bodyPr>
          <a:lstStyle/>
          <a:p>
            <a:r>
              <a:rPr lang="en-US" dirty="0"/>
              <a:t>“Cancer research investment” refers to the direct funding of research projects that were administered by organizations contributing data to the survey. All projects had received some form of peer review.</a:t>
            </a:r>
          </a:p>
          <a:p>
            <a:r>
              <a:rPr lang="en-US" dirty="0"/>
              <a:t>Investment for each project was based on a prorated calculation that assumes project dollars were paid out in equal monthly instalments in accordance with project start and end dates. Project funding was calculated for the period January 1, 2005 to December 31, 2021 and analyzed by three five-year periods (i.e., 2007‒11, 2012‒16, and 2017‒21).</a:t>
            </a:r>
          </a:p>
          <a:p>
            <a:r>
              <a:rPr lang="en-US" dirty="0"/>
              <a:t>Project budgets are weighted to reflect the extent of relevance to early translational cancer research and allocated to the relevant modality in the framework.</a:t>
            </a:r>
          </a:p>
        </p:txBody>
      </p:sp>
      <p:sp>
        <p:nvSpPr>
          <p:cNvPr id="10242" name="Title 1"/>
          <p:cNvSpPr>
            <a:spLocks noGrp="1"/>
          </p:cNvSpPr>
          <p:nvPr>
            <p:ph type="title"/>
          </p:nvPr>
        </p:nvSpPr>
        <p:spPr/>
        <p:txBody>
          <a:bodyPr/>
          <a:lstStyle/>
          <a:p>
            <a:r>
              <a:rPr lang="en-CA" dirty="0"/>
              <a:t>Reporting</a:t>
            </a:r>
            <a:r>
              <a:rPr lang="en-US" dirty="0"/>
              <a:t> Conventions</a:t>
            </a:r>
          </a:p>
        </p:txBody>
      </p:sp>
      <p:sp>
        <p:nvSpPr>
          <p:cNvPr id="2" name="Slide Number Placeholder 1">
            <a:extLst>
              <a:ext uri="{FF2B5EF4-FFF2-40B4-BE49-F238E27FC236}">
                <a16:creationId xmlns:a16="http://schemas.microsoft.com/office/drawing/2014/main" id="{7CC7C076-587B-4ADF-8497-8B3427DC84C7}"/>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7</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normAutofit fontScale="92500" lnSpcReduction="10000"/>
          </a:bodyPr>
          <a:lstStyle/>
          <a:p>
            <a:r>
              <a:rPr lang="en-US" dirty="0"/>
              <a:t>Research undertaken by industry is not part of the CCRS and likely accounts for large investments in early translational research, particularly drug research. Hospital foundations and cancer research funders from outside of Canada are also funding sources for early translational research projects not captured in the report. Foundations with large research investments, such as those located in Ontario, Quebec and B.C. are a major omission.</a:t>
            </a:r>
          </a:p>
          <a:p>
            <a:r>
              <a:rPr lang="en-US" dirty="0"/>
              <a:t>There are coding challenges in delineating phases of clinical trials and on ascribing relevance to early translational research.</a:t>
            </a:r>
          </a:p>
          <a:p>
            <a:r>
              <a:rPr lang="en-US" dirty="0"/>
              <a:t>Project classification is reliant on the quality of the research descriptions provided by the funding organizations. </a:t>
            </a:r>
          </a:p>
        </p:txBody>
      </p:sp>
      <p:sp>
        <p:nvSpPr>
          <p:cNvPr id="11266" name="Title 1"/>
          <p:cNvSpPr>
            <a:spLocks noGrp="1"/>
          </p:cNvSpPr>
          <p:nvPr>
            <p:ph type="title"/>
          </p:nvPr>
        </p:nvSpPr>
        <p:spPr/>
        <p:txBody>
          <a:bodyPr/>
          <a:lstStyle/>
          <a:p>
            <a:r>
              <a:rPr lang="en-US" dirty="0"/>
              <a:t>Caveats</a:t>
            </a:r>
          </a:p>
        </p:txBody>
      </p:sp>
      <p:sp>
        <p:nvSpPr>
          <p:cNvPr id="2" name="Slide Number Placeholder 1">
            <a:extLst>
              <a:ext uri="{FF2B5EF4-FFF2-40B4-BE49-F238E27FC236}">
                <a16:creationId xmlns:a16="http://schemas.microsoft.com/office/drawing/2014/main" id="{547F3CB0-FD98-4BA4-AA71-E3EBAD7A7742}"/>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8</a:t>
            </a:fld>
            <a:endParaRPr lang="en-US"/>
          </a:p>
        </p:txBody>
      </p:sp>
      <p:sp>
        <p:nvSpPr>
          <p:cNvPr id="4" name="TextBox 3"/>
          <p:cNvSpPr txBox="1"/>
          <p:nvPr/>
        </p:nvSpPr>
        <p:spPr>
          <a:xfrm>
            <a:off x="10056440" y="6309320"/>
            <a:ext cx="288032" cy="369332"/>
          </a:xfrm>
          <a:prstGeom prst="rect">
            <a:avLst/>
          </a:prstGeom>
          <a:noFill/>
        </p:spPr>
        <p:txBody>
          <a:bodyPr wrap="square" rtlCol="0">
            <a:spAutoFit/>
          </a:bodyPr>
          <a:lstStyle/>
          <a:p>
            <a:r>
              <a:rPr lang="en-US" dirty="0">
                <a:solidFill>
                  <a:schemeClr val="bg1"/>
                </a:solidFill>
              </a:rPr>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From 2005 to 2021, a total of $3.6 billion was invested in early translational cancer research. There were 12,025 projects with at least some early-stage translational research component.</a:t>
            </a:r>
          </a:p>
          <a:p>
            <a:r>
              <a:rPr lang="en-US" dirty="0"/>
              <a:t>The substantive rise in the investment in 2009 was attributable to the ramp-up of the Ontario Institute for Cancer Research (OICR) as well as increased investment in infrastructure through major initiatives administered by the Canada Foundation for Innovation (CFI). The more recent increase (since 2018) was due to increased investment in equipment and other related supports as well as a slight increase in clinical research.</a:t>
            </a:r>
          </a:p>
          <a:p>
            <a:r>
              <a:rPr lang="en-CA" dirty="0"/>
              <a:t>Early translational research investment represented 33% of the overall cancer research investment in 2005 and 51% in 2021.</a:t>
            </a:r>
          </a:p>
          <a:p>
            <a:r>
              <a:rPr lang="en-US" dirty="0"/>
              <a:t>The growth in investment from 2007–11 to 2017–21 was largely the result of increased investment in drugs and biologics (agents), biomarkers (biospecimen-based risk assessment), and immune response modifiers (immunotherapies).</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a:t>A1. Overall Investment</a:t>
            </a:r>
          </a:p>
        </p:txBody>
      </p:sp>
      <p:sp>
        <p:nvSpPr>
          <p:cNvPr id="5" name="Slide Number Placeholder 4">
            <a:extLst>
              <a:ext uri="{FF2B5EF4-FFF2-40B4-BE49-F238E27FC236}">
                <a16:creationId xmlns:a16="http://schemas.microsoft.com/office/drawing/2014/main" id="{00C8061E-4660-49FD-B451-2A8088BC72FA}"/>
              </a:ext>
            </a:extLst>
          </p:cNvPr>
          <p:cNvSpPr>
            <a:spLocks noGrp="1"/>
          </p:cNvSpPr>
          <p:nvPr>
            <p:ph type="sldNum" sz="quarter" idx="4"/>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en-US" smtClean="0"/>
              <a:pPr/>
              <a:t>9</a:t>
            </a:fld>
            <a:endParaRPr lang="en-US"/>
          </a:p>
        </p:txBody>
      </p:sp>
      <p:sp>
        <p:nvSpPr>
          <p:cNvPr id="4" name="TextBox 3"/>
          <p:cNvSpPr txBox="1"/>
          <p:nvPr/>
        </p:nvSpPr>
        <p:spPr>
          <a:xfrm>
            <a:off x="9912424" y="6309320"/>
            <a:ext cx="576064" cy="369332"/>
          </a:xfrm>
          <a:prstGeom prst="rect">
            <a:avLst/>
          </a:prstGeom>
          <a:noFill/>
        </p:spPr>
        <p:txBody>
          <a:bodyPr wrap="square" rtlCol="0">
            <a:spAutoFit/>
          </a:bodyPr>
          <a:lstStyle/>
          <a:p>
            <a:pPr algn="ctr"/>
            <a:r>
              <a:rPr lang="en-US" dirty="0">
                <a:solidFill>
                  <a:schemeClr val="bg1"/>
                </a:solidFill>
              </a:rPr>
              <a:t>10</a:t>
            </a:r>
          </a:p>
        </p:txBody>
      </p:sp>
    </p:spTree>
    <p:extLst>
      <p:ext uri="{BB962C8B-B14F-4D97-AF65-F5344CB8AC3E}">
        <p14:creationId xmlns:p14="http://schemas.microsoft.com/office/powerpoint/2010/main" val="21827288"/>
      </p:ext>
    </p:extLst>
  </p:cSld>
  <p:clrMapOvr>
    <a:masterClrMapping/>
  </p:clrMapOvr>
</p:sld>
</file>

<file path=ppt/theme/theme1.xml><?xml version="1.0" encoding="utf-8"?>
<a:theme xmlns:a="http://schemas.openxmlformats.org/drawingml/2006/main" name="Office Theme">
  <a:themeElements>
    <a:clrScheme name="Custom 22">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FDBC5F"/>
      </a:hlink>
      <a:folHlink>
        <a:srgbClr val="FDBC5F"/>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1773</Words>
  <Application>Microsoft Office PowerPoint</Application>
  <PresentationFormat>Widescreen</PresentationFormat>
  <Paragraphs>112</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Gill Sans</vt:lpstr>
      <vt:lpstr>Segoe Pro</vt:lpstr>
      <vt:lpstr>Segoe UI</vt:lpstr>
      <vt:lpstr>Wingdings</vt:lpstr>
      <vt:lpstr>Office Theme</vt:lpstr>
      <vt:lpstr>Canada’s Investment in EARLY Translational Cancer Research, 2005–2021</vt:lpstr>
      <vt:lpstr>Introduction</vt:lpstr>
      <vt:lpstr>Why report on this investment?</vt:lpstr>
      <vt:lpstr>Research Translation Continuum [1]</vt:lpstr>
      <vt:lpstr>Methodology</vt:lpstr>
      <vt:lpstr>PowerPoint Presentation</vt:lpstr>
      <vt:lpstr>Reporting Conventions</vt:lpstr>
      <vt:lpstr>Caveats</vt:lpstr>
      <vt:lpstr>A1. Overall Investment</vt:lpstr>
      <vt:lpstr>A2. Overall Investment</vt:lpstr>
      <vt:lpstr>PowerPoint Presentation</vt:lpstr>
      <vt:lpstr>PowerPoint Presentation</vt:lpstr>
      <vt:lpstr>PowerPoint Presentation</vt:lpstr>
      <vt:lpstr>PowerPoint Presentation</vt:lpstr>
      <vt:lpstr>PowerPoint Presentation</vt:lpstr>
      <vt:lpstr>B. Organization-specific Investment</vt:lpstr>
      <vt:lpstr>PowerPoint Presentation</vt:lpstr>
      <vt:lpstr>PowerPoint Presentation</vt:lpstr>
      <vt:lpstr>C. Site-specific Investment</vt:lpstr>
      <vt:lpstr>PowerPoint Presentation</vt:lpstr>
      <vt:lpstr>D. Nominated Principal Investigators</vt:lpstr>
      <vt:lpstr>PowerPoint Presentation</vt:lpstr>
      <vt:lpstr>PowerPoint Presentation</vt:lpstr>
      <vt:lpstr>PowerPoint Presentation</vt:lpstr>
      <vt:lpstr>E1. Investment by Province</vt:lpstr>
      <vt:lpstr>E2. Investment by Province</vt:lpstr>
      <vt:lpstr>PowerPoint Presentation</vt:lpstr>
      <vt:lpstr>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87</cp:revision>
  <dcterms:created xsi:type="dcterms:W3CDTF">2019-03-06T10:58:11Z</dcterms:created>
  <dcterms:modified xsi:type="dcterms:W3CDTF">2023-12-18T17:20:11Z</dcterms:modified>
</cp:coreProperties>
</file>