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handoutMasterIdLst>
    <p:handoutMasterId r:id="rId35"/>
  </p:handoutMasterIdLst>
  <p:sldIdLst>
    <p:sldId id="256" r:id="rId5"/>
    <p:sldId id="350" r:id="rId6"/>
    <p:sldId id="355" r:id="rId7"/>
    <p:sldId id="356" r:id="rId8"/>
    <p:sldId id="357" r:id="rId9"/>
    <p:sldId id="358" r:id="rId10"/>
    <p:sldId id="359" r:id="rId11"/>
    <p:sldId id="360" r:id="rId12"/>
    <p:sldId id="361" r:id="rId13"/>
    <p:sldId id="362" r:id="rId14"/>
    <p:sldId id="363" r:id="rId15"/>
    <p:sldId id="364" r:id="rId16"/>
    <p:sldId id="365" r:id="rId17"/>
    <p:sldId id="366" r:id="rId18"/>
    <p:sldId id="367" r:id="rId19"/>
    <p:sldId id="368" r:id="rId20"/>
    <p:sldId id="369" r:id="rId21"/>
    <p:sldId id="370" r:id="rId22"/>
    <p:sldId id="371" r:id="rId23"/>
    <p:sldId id="372" r:id="rId24"/>
    <p:sldId id="373" r:id="rId25"/>
    <p:sldId id="374" r:id="rId26"/>
    <p:sldId id="375" r:id="rId27"/>
    <p:sldId id="376" r:id="rId28"/>
    <p:sldId id="377" r:id="rId29"/>
    <p:sldId id="378" r:id="rId30"/>
    <p:sldId id="379" r:id="rId31"/>
    <p:sldId id="349" r:id="rId32"/>
    <p:sldId id="31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Josée Drouin" initials="M.D." lastIdx="1" clrIdx="0">
    <p:extLst>
      <p:ext uri="{19B8F6BF-5375-455C-9EA6-DF929625EA0E}">
        <p15:presenceInfo xmlns:p15="http://schemas.microsoft.com/office/powerpoint/2012/main" userId="Marie-Josée Drou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64" d="100"/>
          <a:sy n="64" d="100"/>
        </p:scale>
        <p:origin x="748" y="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987324-FABD-43C5-B1C7-DE81BA1676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76E8C61-F03B-407C-8564-48479C1DB0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2D0526-3E0B-4097-AF92-54389819E7E0}" type="datetimeFigureOut">
              <a:rPr lang="en-US" smtClean="0"/>
              <a:t>1/24/2024</a:t>
            </a:fld>
            <a:endParaRPr lang="en-US"/>
          </a:p>
        </p:txBody>
      </p:sp>
      <p:sp>
        <p:nvSpPr>
          <p:cNvPr id="4" name="Footer Placeholder 3">
            <a:extLst>
              <a:ext uri="{FF2B5EF4-FFF2-40B4-BE49-F238E27FC236}">
                <a16:creationId xmlns:a16="http://schemas.microsoft.com/office/drawing/2014/main" id="{D4FAC393-EF6A-4CF4-937A-3D8123EE5CF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D3839B4-9FED-4203-BF77-10D63392581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ABAED4-5226-41A7-BABB-BD4D1FBD1105}" type="slidenum">
              <a:rPr lang="en-US" smtClean="0"/>
              <a:t>‹#›</a:t>
            </a:fld>
            <a:endParaRPr lang="en-US"/>
          </a:p>
        </p:txBody>
      </p:sp>
    </p:spTree>
    <p:extLst>
      <p:ext uri="{BB962C8B-B14F-4D97-AF65-F5344CB8AC3E}">
        <p14:creationId xmlns:p14="http://schemas.microsoft.com/office/powerpoint/2010/main" val="2698507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B292A-3576-404B-9A44-4EDDFD551139}" type="datetimeFigureOut">
              <a:rPr lang="en-US" smtClean="0"/>
              <a:t>1/24/2024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78302E-E18A-471D-AEE1-A9AE66957EAD}" type="slidenum">
              <a:rPr lang="en-US" smtClean="0"/>
              <a:t>‹#›</a:t>
            </a:fld>
            <a:endParaRPr lang="en-US"/>
          </a:p>
        </p:txBody>
      </p:sp>
    </p:spTree>
    <p:extLst>
      <p:ext uri="{BB962C8B-B14F-4D97-AF65-F5344CB8AC3E}">
        <p14:creationId xmlns:p14="http://schemas.microsoft.com/office/powerpoint/2010/main" val="417283013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783863-CD3D-4EB6-9671-092132FE2C47}" type="slidenum">
              <a:rPr lang="en-US" smtClean="0"/>
              <a:pPr fontAlgn="base">
                <a:spcBef>
                  <a:spcPct val="0"/>
                </a:spcBef>
                <a:spcAft>
                  <a:spcPct val="0"/>
                </a:spcAft>
                <a:defRPr/>
              </a:pPr>
              <a:t>2</a:t>
            </a:fld>
            <a:endParaRPr lang="en-US" dirty="0"/>
          </a:p>
        </p:txBody>
      </p:sp>
      <p:sp>
        <p:nvSpPr>
          <p:cNvPr id="45059" name="Rectangle 2"/>
          <p:cNvSpPr>
            <a:spLocks noGrp="1" noRot="1" noChangeAspect="1" noChangeArrowheads="1" noTextEdit="1"/>
          </p:cNvSpPr>
          <p:nvPr>
            <p:ph type="sldImg"/>
          </p:nvPr>
        </p:nvSpPr>
        <p:spPr bwMode="auto">
          <a:xfrm>
            <a:off x="458788" y="719138"/>
            <a:ext cx="6399212" cy="3600450"/>
          </a:xfrm>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209930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AAAADBF-6C72-41C6-AB3E-295D1B1A230F}" type="slidenum">
              <a:rPr lang="en-US" smtClean="0"/>
              <a:pPr>
                <a:defRPr/>
              </a:pPr>
              <a:t>28</a:t>
            </a:fld>
            <a:endParaRPr lang="en-US"/>
          </a:p>
        </p:txBody>
      </p:sp>
    </p:spTree>
    <p:extLst>
      <p:ext uri="{BB962C8B-B14F-4D97-AF65-F5344CB8AC3E}">
        <p14:creationId xmlns:p14="http://schemas.microsoft.com/office/powerpoint/2010/main" val="27035243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E70977-AF27-446A-A113-FBF22BF2A798}"/>
              </a:ext>
            </a:extLst>
          </p:cNvPr>
          <p:cNvSpPr/>
          <p:nvPr userDrawn="1"/>
        </p:nvSpPr>
        <p:spPr>
          <a:xfrm>
            <a:off x="1" y="0"/>
            <a:ext cx="57912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Slide Number Placeholder 5">
            <a:extLst>
              <a:ext uri="{FF2B5EF4-FFF2-40B4-BE49-F238E27FC236}">
                <a16:creationId xmlns:a16="http://schemas.microsoft.com/office/drawing/2014/main" id="{F26B9615-649C-4782-BDBD-324FEE1B16A7}"/>
              </a:ext>
            </a:extLst>
          </p:cNvPr>
          <p:cNvSpPr txBox="1">
            <a:spLocks/>
          </p:cNvSpPr>
          <p:nvPr userDrawn="1"/>
        </p:nvSpPr>
        <p:spPr>
          <a:xfrm>
            <a:off x="6457950" y="320676"/>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4AB787-B93E-214C-A45A-67D7EDADB429}" type="slidenum">
              <a:rPr lang="en-US" smtClean="0"/>
              <a:pPr/>
              <a:t>‹#›</a:t>
            </a:fld>
            <a:endParaRPr lang="en-US" dirty="0"/>
          </a:p>
        </p:txBody>
      </p:sp>
      <p:sp>
        <p:nvSpPr>
          <p:cNvPr id="14" name="Title 1">
            <a:extLst>
              <a:ext uri="{FF2B5EF4-FFF2-40B4-BE49-F238E27FC236}">
                <a16:creationId xmlns:a16="http://schemas.microsoft.com/office/drawing/2014/main" id="{86DE6AA5-A07A-4567-8554-DD3C588ACEFD}"/>
              </a:ext>
            </a:extLst>
          </p:cNvPr>
          <p:cNvSpPr>
            <a:spLocks noGrp="1"/>
          </p:cNvSpPr>
          <p:nvPr>
            <p:ph type="ctrTitle" hasCustomPrompt="1"/>
          </p:nvPr>
        </p:nvSpPr>
        <p:spPr>
          <a:xfrm>
            <a:off x="683855" y="4220306"/>
            <a:ext cx="11406619" cy="967154"/>
          </a:xfrm>
        </p:spPr>
        <p:txBody>
          <a:bodyPr anchor="t">
            <a:normAutofit/>
          </a:bodyPr>
          <a:lstStyle>
            <a:lvl1pPr algn="l">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pic>
        <p:nvPicPr>
          <p:cNvPr id="4" name="Picture 3">
            <a:extLst>
              <a:ext uri="{FF2B5EF4-FFF2-40B4-BE49-F238E27FC236}">
                <a16:creationId xmlns:a16="http://schemas.microsoft.com/office/drawing/2014/main" id="{5F1BEAA9-C414-4E60-987A-764F301890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554" y="5463141"/>
            <a:ext cx="4189724" cy="955989"/>
          </a:xfrm>
          <a:prstGeom prst="rect">
            <a:avLst/>
          </a:prstGeom>
        </p:spPr>
      </p:pic>
      <p:pic>
        <p:nvPicPr>
          <p:cNvPr id="3" name="Picture 2">
            <a:extLst>
              <a:ext uri="{FF2B5EF4-FFF2-40B4-BE49-F238E27FC236}">
                <a16:creationId xmlns:a16="http://schemas.microsoft.com/office/drawing/2014/main" id="{0D98AA1A-9F64-4902-B0C2-8BE791FEEA7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9121" y="0"/>
            <a:ext cx="11613549" cy="4017818"/>
          </a:xfrm>
          <a:prstGeom prst="rect">
            <a:avLst/>
          </a:prstGeom>
        </p:spPr>
      </p:pic>
      <p:sp>
        <p:nvSpPr>
          <p:cNvPr id="9" name="TextBox 8">
            <a:extLst>
              <a:ext uri="{FF2B5EF4-FFF2-40B4-BE49-F238E27FC236}">
                <a16:creationId xmlns:a16="http://schemas.microsoft.com/office/drawing/2014/main" id="{34D2BAC2-6015-4DB4-8930-694DF59DBD30}"/>
              </a:ext>
            </a:extLst>
          </p:cNvPr>
          <p:cNvSpPr txBox="1"/>
          <p:nvPr userDrawn="1"/>
        </p:nvSpPr>
        <p:spPr>
          <a:xfrm rot="16200000">
            <a:off x="-3047256" y="3229989"/>
            <a:ext cx="6636119" cy="338554"/>
          </a:xfrm>
          <a:prstGeom prst="rect">
            <a:avLst/>
          </a:prstGeom>
          <a:noFill/>
        </p:spPr>
        <p:txBody>
          <a:bodyPr wrap="square" rtlCol="0">
            <a:spAutoFit/>
          </a:bodyPr>
          <a:lstStyle/>
          <a:p>
            <a:r>
              <a:rPr lang="fr-CA" sz="1600" noProof="0" dirty="0">
                <a:solidFill>
                  <a:schemeClr val="bg1"/>
                </a:solidFill>
                <a:latin typeface="Segoe UI" panose="020B0502040204020203" pitchFamily="34" charset="0"/>
                <a:ea typeface="Segoe UI" panose="020B0502040204020203" pitchFamily="34" charset="0"/>
                <a:cs typeface="Segoe UI" panose="020B0502040204020203" pitchFamily="34" charset="0"/>
              </a:rPr>
              <a:t>Points saillants – décembre  2023</a:t>
            </a:r>
          </a:p>
        </p:txBody>
      </p:sp>
      <p:pic>
        <p:nvPicPr>
          <p:cNvPr id="13" name="Picture 12" descr="Text&#10;&#10;Description automatically generated">
            <a:extLst>
              <a:ext uri="{FF2B5EF4-FFF2-40B4-BE49-F238E27FC236}">
                <a16:creationId xmlns:a16="http://schemas.microsoft.com/office/drawing/2014/main" id="{B64509C8-8B95-46B2-8901-C0ACF9CBE1A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87164" y="5419789"/>
            <a:ext cx="3083443" cy="1117535"/>
          </a:xfrm>
          <a:prstGeom prst="rect">
            <a:avLst/>
          </a:prstGeom>
        </p:spPr>
      </p:pic>
    </p:spTree>
    <p:extLst>
      <p:ext uri="{BB962C8B-B14F-4D97-AF65-F5344CB8AC3E}">
        <p14:creationId xmlns:p14="http://schemas.microsoft.com/office/powerpoint/2010/main" val="10391402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FC58DC8-33DA-4BAB-8E23-711CA1AA76F8}"/>
              </a:ext>
            </a:extLst>
          </p:cNvPr>
          <p:cNvSpPr txBox="1"/>
          <p:nvPr userDrawn="1"/>
        </p:nvSpPr>
        <p:spPr>
          <a:xfrm>
            <a:off x="745147" y="6450575"/>
            <a:ext cx="4282006" cy="307777"/>
          </a:xfrm>
          <a:prstGeom prst="rect">
            <a:avLst/>
          </a:prstGeom>
          <a:noFill/>
        </p:spPr>
        <p:txBody>
          <a:bodyPr wrap="none" rtlCol="0">
            <a:spAutoFit/>
          </a:bodyPr>
          <a:lstStyle/>
          <a:p>
            <a:pPr algn="l"/>
            <a:r>
              <a:rPr lang="fr-CA" sz="1400" b="0" i="0" noProof="0" dirty="0">
                <a:solidFill>
                  <a:srgbClr val="7F7F7F"/>
                </a:solidFill>
                <a:latin typeface="Segoe Pro" panose="020B0502040504020203" pitchFamily="34" charset="0"/>
              </a:rPr>
              <a:t>Alliance canadienne pour la recherche sur le cancer </a:t>
            </a:r>
            <a:endParaRPr lang="fr-CA" sz="1400" b="1" i="0" noProof="0" dirty="0">
              <a:solidFill>
                <a:srgbClr val="7F7F7F"/>
              </a:solidFill>
              <a:latin typeface="Segoe Pro" panose="020B0502040504020203" pitchFamily="34" charset="0"/>
            </a:endParaRPr>
          </a:p>
        </p:txBody>
      </p:sp>
      <p:sp>
        <p:nvSpPr>
          <p:cNvPr id="7" name="Rectangle 6">
            <a:extLst>
              <a:ext uri="{FF2B5EF4-FFF2-40B4-BE49-F238E27FC236}">
                <a16:creationId xmlns:a16="http://schemas.microsoft.com/office/drawing/2014/main" id="{72A67F2B-6976-4628-8017-464CB08CF756}"/>
              </a:ext>
            </a:extLst>
          </p:cNvPr>
          <p:cNvSpPr/>
          <p:nvPr userDrawn="1"/>
        </p:nvSpPr>
        <p:spPr>
          <a:xfrm>
            <a:off x="1" y="0"/>
            <a:ext cx="57912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Content Placeholder 2">
            <a:extLst>
              <a:ext uri="{FF2B5EF4-FFF2-40B4-BE49-F238E27FC236}">
                <a16:creationId xmlns:a16="http://schemas.microsoft.com/office/drawing/2014/main" id="{61F736EB-4C2C-4739-8A8C-F336E8E97E4E}"/>
              </a:ext>
            </a:extLst>
          </p:cNvPr>
          <p:cNvSpPr>
            <a:spLocks noGrp="1"/>
          </p:cNvSpPr>
          <p:nvPr>
            <p:ph idx="1"/>
          </p:nvPr>
        </p:nvSpPr>
        <p:spPr>
          <a:xfrm>
            <a:off x="745147" y="1833130"/>
            <a:ext cx="11089299" cy="4547804"/>
          </a:xfrm>
        </p:spPr>
        <p:txBody>
          <a:bodyPr/>
          <a:lstStyle>
            <a:lvl1pPr marL="342900" indent="-342900">
              <a:lnSpc>
                <a:spcPct val="100000"/>
              </a:lnSpc>
              <a:spcAft>
                <a:spcPts val="600"/>
              </a:spcAft>
              <a:buClr>
                <a:schemeClr val="accent2"/>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1pPr>
            <a:lvl2pPr marL="800100" indent="-342900">
              <a:lnSpc>
                <a:spcPct val="100000"/>
              </a:lnSpc>
              <a:spcAft>
                <a:spcPts val="600"/>
              </a:spcAft>
              <a:buClr>
                <a:schemeClr val="accent2"/>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2pPr>
            <a:lvl3pPr marL="1257300" indent="-342900">
              <a:lnSpc>
                <a:spcPct val="100000"/>
              </a:lnSpc>
              <a:spcAft>
                <a:spcPts val="600"/>
              </a:spcAft>
              <a:buClr>
                <a:schemeClr val="accent2"/>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3pPr>
            <a:lvl4pPr marL="1714500" indent="-342900">
              <a:lnSpc>
                <a:spcPct val="100000"/>
              </a:lnSpc>
              <a:spcAft>
                <a:spcPts val="600"/>
              </a:spcAft>
              <a:buClr>
                <a:schemeClr val="accent2"/>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4pPr>
            <a:lvl5pPr marL="2171700" indent="-342900">
              <a:lnSpc>
                <a:spcPct val="100000"/>
              </a:lnSpc>
              <a:spcAft>
                <a:spcPts val="600"/>
              </a:spcAft>
              <a:buClr>
                <a:schemeClr val="accent2"/>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8289CED0-CD0D-449B-91A8-D6234B8BDC5C}"/>
              </a:ext>
            </a:extLst>
          </p:cNvPr>
          <p:cNvSpPr>
            <a:spLocks noGrp="1"/>
          </p:cNvSpPr>
          <p:nvPr>
            <p:ph type="title" hasCustomPrompt="1"/>
          </p:nvPr>
        </p:nvSpPr>
        <p:spPr>
          <a:xfrm>
            <a:off x="745147" y="685804"/>
            <a:ext cx="11065853" cy="1077685"/>
          </a:xfrm>
        </p:spPr>
        <p:txBody>
          <a:bodyPr anchor="ctr" anchorCtr="0">
            <a:normAutofit/>
          </a:bodyPr>
          <a:lstStyle>
            <a:lvl1pPr>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sp>
        <p:nvSpPr>
          <p:cNvPr id="14" name="Slide Number Placeholder 5">
            <a:extLst>
              <a:ext uri="{FF2B5EF4-FFF2-40B4-BE49-F238E27FC236}">
                <a16:creationId xmlns:a16="http://schemas.microsoft.com/office/drawing/2014/main" id="{84829FA9-0E44-4EEC-A0A1-9586068E8870}"/>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2074483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FC58DC8-33DA-4BAB-8E23-711CA1AA76F8}"/>
              </a:ext>
            </a:extLst>
          </p:cNvPr>
          <p:cNvSpPr txBox="1"/>
          <p:nvPr userDrawn="1"/>
        </p:nvSpPr>
        <p:spPr>
          <a:xfrm>
            <a:off x="745147" y="6450575"/>
            <a:ext cx="4282006" cy="307777"/>
          </a:xfrm>
          <a:prstGeom prst="rect">
            <a:avLst/>
          </a:prstGeom>
          <a:noFill/>
        </p:spPr>
        <p:txBody>
          <a:bodyPr wrap="none" rtlCol="0">
            <a:spAutoFit/>
          </a:bodyPr>
          <a:lstStyle/>
          <a:p>
            <a:pPr algn="l"/>
            <a:r>
              <a:rPr lang="fr-CA" sz="1400" b="0" i="0" noProof="0" dirty="0">
                <a:solidFill>
                  <a:srgbClr val="7F7F7F"/>
                </a:solidFill>
                <a:latin typeface="Segoe Pro" panose="020B0502040504020203" pitchFamily="34" charset="0"/>
              </a:rPr>
              <a:t>Alliance canadienne pour la recherche sur le cancer </a:t>
            </a:r>
            <a:endParaRPr lang="fr-CA" sz="1400" b="1" i="0" noProof="0" dirty="0">
              <a:solidFill>
                <a:srgbClr val="7F7F7F"/>
              </a:solidFill>
              <a:latin typeface="Segoe Pro" panose="020B0502040504020203" pitchFamily="34" charset="0"/>
            </a:endParaRPr>
          </a:p>
        </p:txBody>
      </p:sp>
      <p:sp>
        <p:nvSpPr>
          <p:cNvPr id="7" name="Rectangle 6">
            <a:extLst>
              <a:ext uri="{FF2B5EF4-FFF2-40B4-BE49-F238E27FC236}">
                <a16:creationId xmlns:a16="http://schemas.microsoft.com/office/drawing/2014/main" id="{72A67F2B-6976-4628-8017-464CB08CF756}"/>
              </a:ext>
            </a:extLst>
          </p:cNvPr>
          <p:cNvSpPr/>
          <p:nvPr userDrawn="1"/>
        </p:nvSpPr>
        <p:spPr>
          <a:xfrm>
            <a:off x="1" y="0"/>
            <a:ext cx="57912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a:extLst>
              <a:ext uri="{FF2B5EF4-FFF2-40B4-BE49-F238E27FC236}">
                <a16:creationId xmlns:a16="http://schemas.microsoft.com/office/drawing/2014/main" id="{8289CED0-CD0D-449B-91A8-D6234B8BDC5C}"/>
              </a:ext>
            </a:extLst>
          </p:cNvPr>
          <p:cNvSpPr>
            <a:spLocks noGrp="1"/>
          </p:cNvSpPr>
          <p:nvPr>
            <p:ph type="title" hasCustomPrompt="1"/>
          </p:nvPr>
        </p:nvSpPr>
        <p:spPr>
          <a:xfrm>
            <a:off x="745147" y="685804"/>
            <a:ext cx="11065853" cy="1077685"/>
          </a:xfrm>
        </p:spPr>
        <p:txBody>
          <a:bodyPr anchor="ctr" anchorCtr="0">
            <a:normAutofit/>
          </a:bodyPr>
          <a:lstStyle>
            <a:lvl1pPr>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sp>
        <p:nvSpPr>
          <p:cNvPr id="14" name="Slide Number Placeholder 5">
            <a:extLst>
              <a:ext uri="{FF2B5EF4-FFF2-40B4-BE49-F238E27FC236}">
                <a16:creationId xmlns:a16="http://schemas.microsoft.com/office/drawing/2014/main" id="{84829FA9-0E44-4EEC-A0A1-9586068E8870}"/>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1631744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CFAE19-FA1A-4539-9132-747CE69C88D4}"/>
              </a:ext>
            </a:extLst>
          </p:cNvPr>
          <p:cNvSpPr/>
          <p:nvPr userDrawn="1"/>
        </p:nvSpPr>
        <p:spPr>
          <a:xfrm>
            <a:off x="0" y="0"/>
            <a:ext cx="562709" cy="6866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Box 11">
            <a:extLst>
              <a:ext uri="{FF2B5EF4-FFF2-40B4-BE49-F238E27FC236}">
                <a16:creationId xmlns:a16="http://schemas.microsoft.com/office/drawing/2014/main" id="{B5B56C3C-E35E-46A5-9DFA-1A2159284C3B}"/>
              </a:ext>
            </a:extLst>
          </p:cNvPr>
          <p:cNvSpPr txBox="1"/>
          <p:nvPr userDrawn="1"/>
        </p:nvSpPr>
        <p:spPr>
          <a:xfrm>
            <a:off x="745147" y="6450575"/>
            <a:ext cx="4282006" cy="307777"/>
          </a:xfrm>
          <a:prstGeom prst="rect">
            <a:avLst/>
          </a:prstGeom>
          <a:noFill/>
        </p:spPr>
        <p:txBody>
          <a:bodyPr wrap="none" rtlCol="0">
            <a:spAutoFit/>
          </a:bodyPr>
          <a:lstStyle/>
          <a:p>
            <a:pPr algn="l"/>
            <a:r>
              <a:rPr lang="fr-CA" sz="1400" b="0" i="0" noProof="0" dirty="0">
                <a:solidFill>
                  <a:srgbClr val="7F7F7F"/>
                </a:solidFill>
                <a:latin typeface="Segoe Pro" panose="020B0502040504020203" pitchFamily="34" charset="0"/>
              </a:rPr>
              <a:t>Alliance canadienne pour la recherche sur le cancer </a:t>
            </a:r>
            <a:endParaRPr lang="fr-CA" sz="1400" b="1" i="0" noProof="0" dirty="0">
              <a:solidFill>
                <a:srgbClr val="7F7F7F"/>
              </a:solidFill>
              <a:latin typeface="Segoe Pro" panose="020B0502040504020203" pitchFamily="34" charset="0"/>
            </a:endParaRPr>
          </a:p>
        </p:txBody>
      </p:sp>
      <p:sp>
        <p:nvSpPr>
          <p:cNvPr id="14" name="Slide Number Placeholder 5">
            <a:extLst>
              <a:ext uri="{FF2B5EF4-FFF2-40B4-BE49-F238E27FC236}">
                <a16:creationId xmlns:a16="http://schemas.microsoft.com/office/drawing/2014/main" id="{95AF8AF2-E7CB-4A08-9A93-ACA589AB8A78}"/>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2013062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432B69-45CD-4537-9322-344A0270FD73}" type="slidenum">
              <a:rPr lang="en-US" smtClean="0"/>
              <a:pPr/>
              <a:t>‹#›</a:t>
            </a:fld>
            <a:endParaRPr lang="en-US" dirty="0"/>
          </a:p>
        </p:txBody>
      </p:sp>
    </p:spTree>
    <p:extLst>
      <p:ext uri="{BB962C8B-B14F-4D97-AF65-F5344CB8AC3E}">
        <p14:creationId xmlns:p14="http://schemas.microsoft.com/office/powerpoint/2010/main" val="3511610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84C29C-6DCE-406D-AE51-FD22A69720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BA7ED7-92ED-46B1-9C00-51629188F1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863CE5-B638-4DDD-9ED7-BCFC2E3457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BFD78A9C-24A9-42A3-AA27-676F0B8C42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712E81-4DE0-42FF-81CA-83AA02BA1F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0BBA2-3E38-4CBB-8F3D-74275677F356}" type="slidenum">
              <a:rPr lang="en-US" smtClean="0"/>
              <a:t>‹#›</a:t>
            </a:fld>
            <a:endParaRPr lang="en-US"/>
          </a:p>
        </p:txBody>
      </p:sp>
    </p:spTree>
    <p:extLst>
      <p:ext uri="{BB962C8B-B14F-4D97-AF65-F5344CB8AC3E}">
        <p14:creationId xmlns:p14="http://schemas.microsoft.com/office/powerpoint/2010/main" val="1203709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5" r:id="rId4"/>
    <p:sldLayoutId id="2147483659"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www.ccra-acrc.c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info@ccra-acrc.ca" TargetMode="Externa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44C517E-D5E7-41DA-B198-897D8F639A7D}"/>
              </a:ext>
            </a:extLst>
          </p:cNvPr>
          <p:cNvSpPr>
            <a:spLocks noGrp="1"/>
          </p:cNvSpPr>
          <p:nvPr>
            <p:ph type="ctrTitle"/>
          </p:nvPr>
        </p:nvSpPr>
        <p:spPr>
          <a:xfrm>
            <a:off x="683855" y="4154557"/>
            <a:ext cx="11406619" cy="1093304"/>
          </a:xfrm>
        </p:spPr>
        <p:txBody>
          <a:bodyPr>
            <a:noAutofit/>
          </a:bodyPr>
          <a:lstStyle/>
          <a:p>
            <a:r>
              <a:rPr lang="fr-CA" sz="2700" dirty="0"/>
              <a:t>Investissements DANS LES ÉTAPES INITIALES DE LA RECHERCHE TRANSLATIONNELLE SUR LE CANCER au Canada de 2005 à 2021</a:t>
            </a:r>
          </a:p>
        </p:txBody>
      </p:sp>
    </p:spTree>
    <p:extLst>
      <p:ext uri="{BB962C8B-B14F-4D97-AF65-F5344CB8AC3E}">
        <p14:creationId xmlns:p14="http://schemas.microsoft.com/office/powerpoint/2010/main" val="412157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fr-CA" dirty="0"/>
              <a:t>Les modalités (selon la classification) varient en termes d’investissement d’une période à l’autre.</a:t>
            </a:r>
          </a:p>
          <a:p>
            <a:r>
              <a:rPr lang="fr-CA" dirty="0"/>
              <a:t>La recherche préclinique a constitué la plus grande partie de l’investissement, quelle que soit la modalité, et c’était particulièrement le cas pour la recherche sur les médicaments.</a:t>
            </a:r>
          </a:p>
          <a:p>
            <a:r>
              <a:rPr lang="fr-CA" dirty="0"/>
              <a:t>L’investissement le plus important en termes d’initiatives majeures concernait les interventions, bien que cet investissement ait chuté de façon spectaculaire entre la première et la troisième période.</a:t>
            </a:r>
          </a:p>
          <a:p>
            <a:r>
              <a:rPr lang="fr-CA" dirty="0"/>
              <a:t>Bien qu’ils ne soient pas pris en compte dans les chiffres des investissements, les dépôts biologiques sont essentiels pour soutenir la recherche translationnelle sur le cancer.</a:t>
            </a:r>
          </a:p>
        </p:txBody>
      </p:sp>
      <p:sp>
        <p:nvSpPr>
          <p:cNvPr id="2" name="Title 1"/>
          <p:cNvSpPr>
            <a:spLocks noGrp="1"/>
          </p:cNvSpPr>
          <p:nvPr>
            <p:ph type="title"/>
          </p:nvPr>
        </p:nvSpPr>
        <p:spPr/>
        <p:txBody>
          <a:bodyPr/>
          <a:lstStyle/>
          <a:p>
            <a:r>
              <a:rPr lang="fr-CA"/>
              <a:t>A2. INVESTISSEMENT GLOBAL</a:t>
            </a:r>
          </a:p>
        </p:txBody>
      </p:sp>
      <p:sp>
        <p:nvSpPr>
          <p:cNvPr id="5" name="Slide Number Placeholder 4">
            <a:extLst>
              <a:ext uri="{FF2B5EF4-FFF2-40B4-BE49-F238E27FC236}">
                <a16:creationId xmlns:a16="http://schemas.microsoft.com/office/drawing/2014/main" id="{C34568D5-F151-4597-A57E-3892ADD30FD6}"/>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fr-CA" smtClean="0"/>
              <a:pPr/>
              <a:t>10</a:t>
            </a:fld>
            <a:endParaRPr lang="fr-CA"/>
          </a:p>
        </p:txBody>
      </p:sp>
      <p:sp>
        <p:nvSpPr>
          <p:cNvPr id="4" name="TextBox 3"/>
          <p:cNvSpPr txBox="1"/>
          <p:nvPr/>
        </p:nvSpPr>
        <p:spPr>
          <a:xfrm>
            <a:off x="9984432" y="6309320"/>
            <a:ext cx="504056" cy="369332"/>
          </a:xfrm>
          <a:prstGeom prst="rect">
            <a:avLst/>
          </a:prstGeom>
          <a:noFill/>
        </p:spPr>
        <p:txBody>
          <a:bodyPr wrap="square" rtlCol="0">
            <a:spAutoFit/>
          </a:bodyPr>
          <a:lstStyle/>
          <a:p>
            <a:pPr algn="ctr"/>
            <a:r>
              <a:rPr lang="fr-CA">
                <a:solidFill>
                  <a:schemeClr val="bg1"/>
                </a:solidFill>
              </a:rPr>
              <a:t>11</a:t>
            </a:r>
          </a:p>
        </p:txBody>
      </p:sp>
    </p:spTree>
    <p:extLst>
      <p:ext uri="{BB962C8B-B14F-4D97-AF65-F5344CB8AC3E}">
        <p14:creationId xmlns:p14="http://schemas.microsoft.com/office/powerpoint/2010/main" val="3231248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84432" y="6309320"/>
            <a:ext cx="504056" cy="369332"/>
          </a:xfrm>
          <a:prstGeom prst="rect">
            <a:avLst/>
          </a:prstGeom>
          <a:noFill/>
        </p:spPr>
        <p:txBody>
          <a:bodyPr wrap="square" rtlCol="0">
            <a:spAutoFit/>
          </a:bodyPr>
          <a:lstStyle/>
          <a:p>
            <a:r>
              <a:rPr lang="fr-CA">
                <a:solidFill>
                  <a:schemeClr val="bg1"/>
                </a:solidFill>
              </a:rPr>
              <a:t>12</a:t>
            </a:r>
          </a:p>
        </p:txBody>
      </p:sp>
      <p:sp>
        <p:nvSpPr>
          <p:cNvPr id="2" name="Slide Number Placeholder 1">
            <a:extLst>
              <a:ext uri="{FF2B5EF4-FFF2-40B4-BE49-F238E27FC236}">
                <a16:creationId xmlns:a16="http://schemas.microsoft.com/office/drawing/2014/main" id="{A6438B2B-1A58-43C2-B7F5-31EA47D50A4A}"/>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fr-CA" smtClean="0"/>
              <a:pPr/>
              <a:t>11</a:t>
            </a:fld>
            <a:endParaRPr lang="fr-CA"/>
          </a:p>
        </p:txBody>
      </p:sp>
      <p:pic>
        <p:nvPicPr>
          <p:cNvPr id="4" name="Picture 3">
            <a:extLst>
              <a:ext uri="{FF2B5EF4-FFF2-40B4-BE49-F238E27FC236}">
                <a16:creationId xmlns:a16="http://schemas.microsoft.com/office/drawing/2014/main" id="{F7DE85E0-D4A3-0797-5EEF-6DF25405D617}"/>
              </a:ext>
            </a:extLst>
          </p:cNvPr>
          <p:cNvPicPr>
            <a:picLocks noChangeAspect="1"/>
          </p:cNvPicPr>
          <p:nvPr/>
        </p:nvPicPr>
        <p:blipFill>
          <a:blip r:embed="rId2"/>
          <a:stretch>
            <a:fillRect/>
          </a:stretch>
        </p:blipFill>
        <p:spPr>
          <a:xfrm>
            <a:off x="812822" y="663441"/>
            <a:ext cx="9171610" cy="5645879"/>
          </a:xfrm>
          <a:prstGeom prst="rect">
            <a:avLst/>
          </a:prstGeom>
        </p:spPr>
      </p:pic>
    </p:spTree>
    <p:extLst>
      <p:ext uri="{BB962C8B-B14F-4D97-AF65-F5344CB8AC3E}">
        <p14:creationId xmlns:p14="http://schemas.microsoft.com/office/powerpoint/2010/main" val="3544865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9C616F-61D0-4D5C-AD1F-7A5096FDBE7D}"/>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12</a:t>
            </a:fld>
            <a:endParaRPr lang="en-US" dirty="0"/>
          </a:p>
        </p:txBody>
      </p:sp>
      <p:pic>
        <p:nvPicPr>
          <p:cNvPr id="3" name="Picture 2">
            <a:extLst>
              <a:ext uri="{FF2B5EF4-FFF2-40B4-BE49-F238E27FC236}">
                <a16:creationId xmlns:a16="http://schemas.microsoft.com/office/drawing/2014/main" id="{8F64F5F8-A030-F41D-EC3F-B90A42EC08FC}"/>
              </a:ext>
            </a:extLst>
          </p:cNvPr>
          <p:cNvPicPr>
            <a:picLocks noChangeAspect="1"/>
          </p:cNvPicPr>
          <p:nvPr/>
        </p:nvPicPr>
        <p:blipFill>
          <a:blip r:embed="rId2"/>
          <a:stretch>
            <a:fillRect/>
          </a:stretch>
        </p:blipFill>
        <p:spPr>
          <a:xfrm>
            <a:off x="843169" y="1063489"/>
            <a:ext cx="10809580" cy="4731022"/>
          </a:xfrm>
          <a:prstGeom prst="rect">
            <a:avLst/>
          </a:prstGeom>
        </p:spPr>
      </p:pic>
    </p:spTree>
    <p:extLst>
      <p:ext uri="{BB962C8B-B14F-4D97-AF65-F5344CB8AC3E}">
        <p14:creationId xmlns:p14="http://schemas.microsoft.com/office/powerpoint/2010/main" val="829298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FB3B58-0E56-4910-A335-72F7E615A1CB}"/>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13</a:t>
            </a:fld>
            <a:endParaRPr lang="en-US" dirty="0"/>
          </a:p>
        </p:txBody>
      </p:sp>
      <p:sp>
        <p:nvSpPr>
          <p:cNvPr id="3" name="TextBox 2"/>
          <p:cNvSpPr txBox="1"/>
          <p:nvPr/>
        </p:nvSpPr>
        <p:spPr>
          <a:xfrm>
            <a:off x="9984432" y="6309320"/>
            <a:ext cx="504056" cy="369332"/>
          </a:xfrm>
          <a:prstGeom prst="rect">
            <a:avLst/>
          </a:prstGeom>
          <a:noFill/>
        </p:spPr>
        <p:txBody>
          <a:bodyPr wrap="square" rtlCol="0">
            <a:spAutoFit/>
          </a:bodyPr>
          <a:lstStyle/>
          <a:p>
            <a:r>
              <a:rPr lang="en-US" dirty="0">
                <a:solidFill>
                  <a:schemeClr val="bg1"/>
                </a:solidFill>
              </a:rPr>
              <a:t>13</a:t>
            </a:r>
          </a:p>
        </p:txBody>
      </p:sp>
      <p:pic>
        <p:nvPicPr>
          <p:cNvPr id="4" name="Picture 3">
            <a:extLst>
              <a:ext uri="{FF2B5EF4-FFF2-40B4-BE49-F238E27FC236}">
                <a16:creationId xmlns:a16="http://schemas.microsoft.com/office/drawing/2014/main" id="{1D964303-D723-6E92-C1DC-EA5E0D7BD5DC}"/>
              </a:ext>
            </a:extLst>
          </p:cNvPr>
          <p:cNvPicPr>
            <a:picLocks noChangeAspect="1"/>
          </p:cNvPicPr>
          <p:nvPr/>
        </p:nvPicPr>
        <p:blipFill>
          <a:blip r:embed="rId2"/>
          <a:stretch>
            <a:fillRect/>
          </a:stretch>
        </p:blipFill>
        <p:spPr>
          <a:xfrm>
            <a:off x="780222" y="415925"/>
            <a:ext cx="8763000" cy="602615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FAB3839-0A88-4444-807A-9010B62BB0CF}"/>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14</a:t>
            </a:fld>
            <a:endParaRPr lang="en-US" dirty="0"/>
          </a:p>
        </p:txBody>
      </p:sp>
      <p:pic>
        <p:nvPicPr>
          <p:cNvPr id="4" name="Picture 3">
            <a:extLst>
              <a:ext uri="{FF2B5EF4-FFF2-40B4-BE49-F238E27FC236}">
                <a16:creationId xmlns:a16="http://schemas.microsoft.com/office/drawing/2014/main" id="{D5C9999C-5669-7FF4-D698-91D8D4E179B6}"/>
              </a:ext>
            </a:extLst>
          </p:cNvPr>
          <p:cNvPicPr>
            <a:picLocks noChangeAspect="1"/>
          </p:cNvPicPr>
          <p:nvPr/>
        </p:nvPicPr>
        <p:blipFill>
          <a:blip r:embed="rId2"/>
          <a:stretch>
            <a:fillRect/>
          </a:stretch>
        </p:blipFill>
        <p:spPr>
          <a:xfrm>
            <a:off x="831091" y="774424"/>
            <a:ext cx="10529818" cy="5309152"/>
          </a:xfrm>
          <a:prstGeom prst="rect">
            <a:avLst/>
          </a:prstGeom>
        </p:spPr>
      </p:pic>
    </p:spTree>
    <p:extLst>
      <p:ext uri="{BB962C8B-B14F-4D97-AF65-F5344CB8AC3E}">
        <p14:creationId xmlns:p14="http://schemas.microsoft.com/office/powerpoint/2010/main" val="4085909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D2957F-0239-4AB5-A219-FA2272554216}"/>
              </a:ext>
            </a:extLst>
          </p:cNvPr>
          <p:cNvPicPr>
            <a:picLocks noChangeAspect="1"/>
          </p:cNvPicPr>
          <p:nvPr/>
        </p:nvPicPr>
        <p:blipFill rotWithShape="1">
          <a:blip r:embed="rId2" cstate="print">
            <a:duotone>
              <a:schemeClr val="accent4">
                <a:shade val="45000"/>
                <a:satMod val="135000"/>
              </a:schemeClr>
              <a:prstClr val="white"/>
            </a:duotone>
            <a:alphaModFix amt="20000"/>
            <a:extLst>
              <a:ext uri="{28A0092B-C50C-407E-A947-70E740481C1C}">
                <a14:useLocalDpi xmlns:a14="http://schemas.microsoft.com/office/drawing/2010/main" val="0"/>
              </a:ext>
            </a:extLst>
          </a:blip>
          <a:srcRect l="254" t="25200" r="-254" b="-8798"/>
          <a:stretch/>
        </p:blipFill>
        <p:spPr>
          <a:xfrm>
            <a:off x="1703512" y="548680"/>
            <a:ext cx="9169542" cy="6738069"/>
          </a:xfrm>
          <a:prstGeom prst="rect">
            <a:avLst/>
          </a:prstGeom>
        </p:spPr>
      </p:pic>
      <p:sp>
        <p:nvSpPr>
          <p:cNvPr id="3" name="Slide Number Placeholder 2">
            <a:extLst>
              <a:ext uri="{FF2B5EF4-FFF2-40B4-BE49-F238E27FC236}">
                <a16:creationId xmlns:a16="http://schemas.microsoft.com/office/drawing/2014/main" id="{4699933E-E1F3-44A8-8B60-F9B79C852DE0}"/>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15</a:t>
            </a:fld>
            <a:endParaRPr lang="en-US" dirty="0"/>
          </a:p>
        </p:txBody>
      </p:sp>
      <p:pic>
        <p:nvPicPr>
          <p:cNvPr id="6" name="Picture 5">
            <a:extLst>
              <a:ext uri="{FF2B5EF4-FFF2-40B4-BE49-F238E27FC236}">
                <a16:creationId xmlns:a16="http://schemas.microsoft.com/office/drawing/2014/main" id="{74F4F03E-7FBF-5C45-6B1E-D4B597F93A8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97380" y="548680"/>
            <a:ext cx="10284749" cy="5864618"/>
          </a:xfrm>
          <a:prstGeom prst="rect">
            <a:avLst/>
          </a:prstGeom>
        </p:spPr>
      </p:pic>
    </p:spTree>
    <p:extLst>
      <p:ext uri="{BB962C8B-B14F-4D97-AF65-F5344CB8AC3E}">
        <p14:creationId xmlns:p14="http://schemas.microsoft.com/office/powerpoint/2010/main" val="3175230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5"/>
          <p:cNvSpPr>
            <a:spLocks noGrp="1"/>
          </p:cNvSpPr>
          <p:nvPr>
            <p:ph idx="1"/>
          </p:nvPr>
        </p:nvSpPr>
        <p:spPr/>
        <p:txBody>
          <a:bodyPr>
            <a:normAutofit fontScale="77500" lnSpcReduction="20000"/>
          </a:bodyPr>
          <a:lstStyle/>
          <a:p>
            <a:r>
              <a:rPr lang="fr-CA" dirty="0"/>
              <a:t>41 % de l’investissement total sur 17 ans dans les étapes initiales de la recherche translationnelle (y compris les initiatives majeures) provenaient du secteur du gouvernement fédéral et cet investissement a considérablement augmenté entre la première et la troisième période de cinq ans.</a:t>
            </a:r>
          </a:p>
          <a:p>
            <a:r>
              <a:rPr lang="fr-CA" dirty="0"/>
              <a:t>Tous les organismes couverts par l’ECRC ont investi dans les étapes initiales de la recherche translationnelle, qu’il s’agisse de financement de la recherche ou d’infrastructures de soutien, telles que des </a:t>
            </a:r>
            <a:r>
              <a:rPr lang="fr-CA" dirty="0" err="1"/>
              <a:t>biobanques</a:t>
            </a:r>
            <a:r>
              <a:rPr lang="fr-CA" dirty="0"/>
              <a:t>. Cependant, l’investissement lié à une modalité particulière provenait en grande partie de quelques organismes de financement. En fait, près de 57 % de l’investissement total sur 17 ans a été effectué par les Instituts de recherche en santé du Canada (IRSC), l’Institut ontarien de recherche sur le cancer (IORC), la Société canadienne du cancer (SCC), l’Institut de recherche Terry Fox (IRTF) et le Conseil de recherches en sciences naturelles et en génie (CRSNG). Pour accéder aux informations sur les principaux bailleurs de fonds pour chaque modalité, veuillez consulter nos tableaux interactifs.</a:t>
            </a:r>
          </a:p>
        </p:txBody>
      </p:sp>
      <p:sp>
        <p:nvSpPr>
          <p:cNvPr id="17410" name="Title 4"/>
          <p:cNvSpPr>
            <a:spLocks noGrp="1"/>
          </p:cNvSpPr>
          <p:nvPr>
            <p:ph type="title"/>
          </p:nvPr>
        </p:nvSpPr>
        <p:spPr/>
        <p:txBody>
          <a:bodyPr>
            <a:normAutofit/>
          </a:bodyPr>
          <a:lstStyle/>
          <a:p>
            <a:r>
              <a:rPr lang="fr-CA"/>
              <a:t>B. Investissements prOPRES AUX organismes</a:t>
            </a:r>
          </a:p>
        </p:txBody>
      </p:sp>
      <p:sp>
        <p:nvSpPr>
          <p:cNvPr id="2" name="Slide Number Placeholder 1">
            <a:extLst>
              <a:ext uri="{FF2B5EF4-FFF2-40B4-BE49-F238E27FC236}">
                <a16:creationId xmlns:a16="http://schemas.microsoft.com/office/drawing/2014/main" id="{B0E1ED47-3E41-4FA1-9C0C-C428B061558C}"/>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fr-CA" smtClean="0"/>
              <a:pPr/>
              <a:t>16</a:t>
            </a:fld>
            <a:endParaRPr lang="fr-CA"/>
          </a:p>
        </p:txBody>
      </p:sp>
      <p:sp>
        <p:nvSpPr>
          <p:cNvPr id="4" name="TextBox 3"/>
          <p:cNvSpPr txBox="1"/>
          <p:nvPr/>
        </p:nvSpPr>
        <p:spPr>
          <a:xfrm>
            <a:off x="9984432" y="6309320"/>
            <a:ext cx="504056" cy="369332"/>
          </a:xfrm>
          <a:prstGeom prst="rect">
            <a:avLst/>
          </a:prstGeom>
          <a:noFill/>
        </p:spPr>
        <p:txBody>
          <a:bodyPr wrap="square" rtlCol="0">
            <a:spAutoFit/>
          </a:bodyPr>
          <a:lstStyle/>
          <a:p>
            <a:r>
              <a:rPr lang="fr-CA">
                <a:solidFill>
                  <a:schemeClr val="bg1"/>
                </a:solidFill>
              </a:rPr>
              <a:t>16</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84432" y="6309320"/>
            <a:ext cx="504056" cy="369332"/>
          </a:xfrm>
          <a:prstGeom prst="rect">
            <a:avLst/>
          </a:prstGeom>
          <a:noFill/>
        </p:spPr>
        <p:txBody>
          <a:bodyPr wrap="square" rtlCol="0">
            <a:spAutoFit/>
          </a:bodyPr>
          <a:lstStyle/>
          <a:p>
            <a:r>
              <a:rPr lang="en-US" dirty="0">
                <a:solidFill>
                  <a:schemeClr val="bg1"/>
                </a:solidFill>
              </a:rPr>
              <a:t>17</a:t>
            </a:r>
          </a:p>
        </p:txBody>
      </p:sp>
      <p:sp>
        <p:nvSpPr>
          <p:cNvPr id="2" name="Slide Number Placeholder 1">
            <a:extLst>
              <a:ext uri="{FF2B5EF4-FFF2-40B4-BE49-F238E27FC236}">
                <a16:creationId xmlns:a16="http://schemas.microsoft.com/office/drawing/2014/main" id="{11F9B422-D08E-4ED2-92C8-AB636B3DB815}"/>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17</a:t>
            </a:fld>
            <a:endParaRPr lang="en-US" dirty="0"/>
          </a:p>
        </p:txBody>
      </p:sp>
      <p:pic>
        <p:nvPicPr>
          <p:cNvPr id="4" name="Picture 3">
            <a:extLst>
              <a:ext uri="{FF2B5EF4-FFF2-40B4-BE49-F238E27FC236}">
                <a16:creationId xmlns:a16="http://schemas.microsoft.com/office/drawing/2014/main" id="{8ED1C682-27B6-C37D-E559-0D0E7916D8B9}"/>
              </a:ext>
            </a:extLst>
          </p:cNvPr>
          <p:cNvPicPr>
            <a:picLocks noChangeAspect="1"/>
          </p:cNvPicPr>
          <p:nvPr/>
        </p:nvPicPr>
        <p:blipFill rotWithShape="1">
          <a:blip r:embed="rId2"/>
          <a:srcRect r="10140"/>
          <a:stretch/>
        </p:blipFill>
        <p:spPr>
          <a:xfrm>
            <a:off x="687457" y="1160808"/>
            <a:ext cx="11010991" cy="4501874"/>
          </a:xfrm>
          <a:prstGeom prst="rect">
            <a:avLst/>
          </a:prstGeom>
        </p:spPr>
      </p:pic>
    </p:spTree>
    <p:extLst>
      <p:ext uri="{BB962C8B-B14F-4D97-AF65-F5344CB8AC3E}">
        <p14:creationId xmlns:p14="http://schemas.microsoft.com/office/powerpoint/2010/main" val="3842443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64D1629-5D8C-4186-9169-A83E224BECCF}"/>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18</a:t>
            </a:fld>
            <a:endParaRPr lang="en-US" dirty="0"/>
          </a:p>
        </p:txBody>
      </p:sp>
      <p:pic>
        <p:nvPicPr>
          <p:cNvPr id="4" name="Picture 3">
            <a:extLst>
              <a:ext uri="{FF2B5EF4-FFF2-40B4-BE49-F238E27FC236}">
                <a16:creationId xmlns:a16="http://schemas.microsoft.com/office/drawing/2014/main" id="{2F9B9994-D317-FF92-7DC2-647F9AA27163}"/>
              </a:ext>
            </a:extLst>
          </p:cNvPr>
          <p:cNvPicPr>
            <a:picLocks noChangeAspect="1"/>
          </p:cNvPicPr>
          <p:nvPr/>
        </p:nvPicPr>
        <p:blipFill>
          <a:blip r:embed="rId2"/>
          <a:stretch>
            <a:fillRect/>
          </a:stretch>
        </p:blipFill>
        <p:spPr>
          <a:xfrm>
            <a:off x="882430" y="1241978"/>
            <a:ext cx="10952016" cy="4234484"/>
          </a:xfrm>
          <a:prstGeom prst="rect">
            <a:avLst/>
          </a:prstGeom>
        </p:spPr>
      </p:pic>
    </p:spTree>
    <p:extLst>
      <p:ext uri="{BB962C8B-B14F-4D97-AF65-F5344CB8AC3E}">
        <p14:creationId xmlns:p14="http://schemas.microsoft.com/office/powerpoint/2010/main" val="3866137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p:txBody>
          <a:bodyPr>
            <a:normAutofit fontScale="85000" lnSpcReduction="20000"/>
          </a:bodyPr>
          <a:lstStyle/>
          <a:p>
            <a:r>
              <a:rPr lang="fr-CA" dirty="0"/>
              <a:t>Un dollar sur 5 investi dans les étapes initiales de la recherche translationnelle propre à un siège de cancer au cours des 17 années a été consacré à la recherche relative au cancer du sein.</a:t>
            </a:r>
          </a:p>
          <a:p>
            <a:r>
              <a:rPr lang="fr-CA" dirty="0"/>
              <a:t>L’augmentation des investissements dans les étapes initiales de la recherche translationnelle sur le cancer entre la première et la troisième période de cinq ans était substantiel pour la recherche sur les cancers du cerveau (↑ 55 millions de dollars), les leucémies (↑ 54 millions de dollars), le cancer du sein (↑ 36 millions de dollars), le cancer du ovaire (↑ 36 millions de dollars) et le cancer du pancréas ((↑ 34 millions de dollars).</a:t>
            </a:r>
          </a:p>
          <a:p>
            <a:r>
              <a:rPr lang="fr-CA" dirty="0"/>
              <a:t>Il y avait de légères variations dans les classements des investissements propres à un siège de cancer lorsqu’ils étaient stratifiés par modalité. Pour accéder à ces informations, veuillez consulter notre visualisation interactive sur le site Web de l’ACRC.</a:t>
            </a:r>
          </a:p>
        </p:txBody>
      </p:sp>
      <p:sp>
        <p:nvSpPr>
          <p:cNvPr id="23554" name="Title 1"/>
          <p:cNvSpPr>
            <a:spLocks noGrp="1"/>
          </p:cNvSpPr>
          <p:nvPr>
            <p:ph type="title"/>
          </p:nvPr>
        </p:nvSpPr>
        <p:spPr/>
        <p:txBody>
          <a:bodyPr/>
          <a:lstStyle/>
          <a:p>
            <a:r>
              <a:rPr lang="fr-CA"/>
              <a:t>C. Investissements par siège de cancer</a:t>
            </a:r>
          </a:p>
        </p:txBody>
      </p:sp>
      <p:sp>
        <p:nvSpPr>
          <p:cNvPr id="2" name="Slide Number Placeholder 1">
            <a:extLst>
              <a:ext uri="{FF2B5EF4-FFF2-40B4-BE49-F238E27FC236}">
                <a16:creationId xmlns:a16="http://schemas.microsoft.com/office/drawing/2014/main" id="{FFFDD746-8129-4235-8810-7F7BDBAF57ED}"/>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fr-CA" smtClean="0"/>
              <a:pPr/>
              <a:t>19</a:t>
            </a:fld>
            <a:endParaRPr lang="fr-CA"/>
          </a:p>
        </p:txBody>
      </p:sp>
      <p:sp>
        <p:nvSpPr>
          <p:cNvPr id="4" name="TextBox 3"/>
          <p:cNvSpPr txBox="1"/>
          <p:nvPr/>
        </p:nvSpPr>
        <p:spPr>
          <a:xfrm>
            <a:off x="9984432" y="6309320"/>
            <a:ext cx="504056" cy="369332"/>
          </a:xfrm>
          <a:prstGeom prst="rect">
            <a:avLst/>
          </a:prstGeom>
          <a:noFill/>
        </p:spPr>
        <p:txBody>
          <a:bodyPr wrap="square" rtlCol="0">
            <a:spAutoFit/>
          </a:bodyPr>
          <a:lstStyle/>
          <a:p>
            <a:r>
              <a:rPr lang="fr-CA">
                <a:solidFill>
                  <a:schemeClr val="bg1"/>
                </a:solidFill>
              </a:rPr>
              <a:t>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5"/>
          <p:cNvSpPr>
            <a:spLocks noGrp="1" noChangeArrowheads="1"/>
          </p:cNvSpPr>
          <p:nvPr>
            <p:ph idx="1"/>
          </p:nvPr>
        </p:nvSpPr>
        <p:spPr/>
        <p:txBody>
          <a:bodyPr>
            <a:normAutofit fontScale="55000" lnSpcReduction="20000"/>
          </a:bodyPr>
          <a:lstStyle/>
          <a:p>
            <a:r>
              <a:rPr lang="fr-CA" dirty="0"/>
              <a:t>L’ACRC est un regroupement d’organisations qui, ensemble, financent la majeure partie des recherches sur le cancer au Canada. Ces recherches permettront d’améliorer la prévention, le diagnostic et le traitement du cancer et d’augmenter les chances de survie des patients. </a:t>
            </a:r>
          </a:p>
          <a:p>
            <a:r>
              <a:rPr lang="fr-CA" dirty="0"/>
              <a:t>L’Alliance est composée de membres des agences et des programmes fédéraux de financement de la recherche, des organismes provinciaux de recherche sur le cancer, des organismes provinciaux de traitement du cancer, des organismes de bienfaisance et d’autres associations bénévoles. </a:t>
            </a:r>
          </a:p>
          <a:p>
            <a:r>
              <a:rPr lang="fr-CA" dirty="0"/>
              <a:t>Les membres de l’Alliance sont mus par la conviction que les organismes canadiens de financement de la recherche sur le cancer peuvent, ensemble et grâce à une collaboration efficace, maximiser les efforts de lutte contre cette maladie et accélérer la découverte de traitements pour le bénéfice des Canadiens touchés par le cancer.</a:t>
            </a:r>
          </a:p>
          <a:p>
            <a:r>
              <a:rPr lang="fr-CA" dirty="0"/>
              <a:t>Le bureau administratif de l’Alliance est soutenu par le Partenariat canadien contre le cancer, qui a reçu un financement de Santé Canada pour collaborer avec la communauté canadienne de la lutte contre le cancer en vue de mettre en œuvre la Stratégie canadienne de lutte contre le cancer, afin de réduire l’incidence du cancer, de faire diminuer la probabilité de décès dus au cancer au sein de la population canadienne et d’améliorer la qualité de vie des personnes touchées par la maladie. Le Partenariat s’engage à améliorer le milieu de la recherche sur le cancer au Canada grâce à son soutien de l’ACRC et du rôle de celle-ci en matière de coordination du système de financement de la recherche sur le cancer. En tant que membre et bailleur de fonds de l’ACRC, le Partenariat collabore avec les autres organisations membres pour rendre possible la stratégie de recherche sur le cancer au Canada.</a:t>
            </a:r>
          </a:p>
        </p:txBody>
      </p:sp>
      <p:sp>
        <p:nvSpPr>
          <p:cNvPr id="10242" name="Rectangle 4"/>
          <p:cNvSpPr>
            <a:spLocks noGrp="1" noChangeArrowheads="1"/>
          </p:cNvSpPr>
          <p:nvPr>
            <p:ph type="title"/>
          </p:nvPr>
        </p:nvSpPr>
        <p:spPr/>
        <p:txBody>
          <a:bodyPr/>
          <a:lstStyle/>
          <a:p>
            <a:r>
              <a:rPr lang="fr-CA"/>
              <a:t>Introduction</a:t>
            </a:r>
          </a:p>
        </p:txBody>
      </p:sp>
      <p:sp>
        <p:nvSpPr>
          <p:cNvPr id="10243" name="Slide Number Placeholder 5"/>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fr-CA" smtClean="0"/>
              <a:pPr/>
              <a:t>2</a:t>
            </a:fld>
            <a:endParaRPr lang="fr-CA"/>
          </a:p>
        </p:txBody>
      </p:sp>
    </p:spTree>
    <p:extLst>
      <p:ext uri="{BB962C8B-B14F-4D97-AF65-F5344CB8AC3E}">
        <p14:creationId xmlns:p14="http://schemas.microsoft.com/office/powerpoint/2010/main" val="4123261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482841C-4073-C98F-7D58-CB1E35D39633}"/>
              </a:ext>
            </a:extLst>
          </p:cNvPr>
          <p:cNvSpPr>
            <a:spLocks noGrp="1"/>
          </p:cNvSpPr>
          <p:nvPr>
            <p:ph type="title"/>
          </p:nvPr>
        </p:nvSpPr>
        <p:spPr/>
        <p:txBody>
          <a:bodyPr>
            <a:normAutofit/>
          </a:bodyPr>
          <a:lstStyle/>
          <a:p>
            <a:r>
              <a:rPr lang="fr-FR" sz="2400" b="1" dirty="0">
                <a:latin typeface="Segoe UI" panose="020B0502040204020203" pitchFamily="34" charset="0"/>
                <a:cs typeface="Segoe UI" panose="020B0502040204020203" pitchFamily="34" charset="0"/>
              </a:rPr>
              <a:t>INVESTISSEMENT SUR 17 ANS PAR SIÈGE DE CANCER (%)</a:t>
            </a:r>
            <a:endParaRPr lang="en-CA" sz="2400" b="1" dirty="0">
              <a:latin typeface="Segoe UI" panose="020B0502040204020203" pitchFamily="34" charset="0"/>
              <a:cs typeface="Segoe UI" panose="020B0502040204020203" pitchFamily="34" charset="0"/>
            </a:endParaRPr>
          </a:p>
        </p:txBody>
      </p:sp>
      <p:sp>
        <p:nvSpPr>
          <p:cNvPr id="2" name="Slide Number Placeholder 1">
            <a:extLst>
              <a:ext uri="{FF2B5EF4-FFF2-40B4-BE49-F238E27FC236}">
                <a16:creationId xmlns:a16="http://schemas.microsoft.com/office/drawing/2014/main" id="{C3569CF3-1239-4E69-95A5-57D93C24AE8F}"/>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20</a:t>
            </a:fld>
            <a:endParaRPr lang="en-US" dirty="0"/>
          </a:p>
        </p:txBody>
      </p:sp>
      <p:pic>
        <p:nvPicPr>
          <p:cNvPr id="10" name="Picture 9">
            <a:extLst>
              <a:ext uri="{FF2B5EF4-FFF2-40B4-BE49-F238E27FC236}">
                <a16:creationId xmlns:a16="http://schemas.microsoft.com/office/drawing/2014/main" id="{6CAF44B8-FB97-1A3A-FB00-B62D60D66A68}"/>
              </a:ext>
            </a:extLst>
          </p:cNvPr>
          <p:cNvPicPr>
            <a:picLocks noChangeAspect="1"/>
          </p:cNvPicPr>
          <p:nvPr/>
        </p:nvPicPr>
        <p:blipFill>
          <a:blip r:embed="rId2"/>
          <a:stretch>
            <a:fillRect/>
          </a:stretch>
        </p:blipFill>
        <p:spPr>
          <a:xfrm>
            <a:off x="745147" y="1552848"/>
            <a:ext cx="11349320" cy="4778378"/>
          </a:xfrm>
          <a:prstGeom prst="rect">
            <a:avLst/>
          </a:prstGeom>
        </p:spPr>
      </p:pic>
    </p:spTree>
    <p:extLst>
      <p:ext uri="{BB962C8B-B14F-4D97-AF65-F5344CB8AC3E}">
        <p14:creationId xmlns:p14="http://schemas.microsoft.com/office/powerpoint/2010/main" val="885885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r>
              <a:rPr lang="fr-CA" dirty="0"/>
              <a:t>Au cours de la période 2017-2021, 1 197 chercheurs principaux (CP) désignés ont reçu au moins une subvention de fonctionnement, une bourse de carrière ou une subvention d’équipement affectée d’une pondération de 100 % pour les étapes initiales de la recherche translationnelle. Soixante pour cent de  ces chercheurs </a:t>
            </a:r>
            <a:r>
              <a:rPr lang="fr-FR" dirty="0"/>
              <a:t>étaient engagés dans des recherches sur de nouveaux médicaments, notamment les immunothérapies.</a:t>
            </a:r>
          </a:p>
          <a:p>
            <a:r>
              <a:rPr lang="fr-CA" dirty="0"/>
              <a:t>66 % des CP désignés au cours de la période 2017-2021 provenaient de l’Ontario ou du Québec. </a:t>
            </a:r>
          </a:p>
          <a:p>
            <a:r>
              <a:rPr lang="fr-CA" dirty="0"/>
              <a:t>Bien que la grande majorité des stagiaires soient soutenus par diverses sources telles que des programmes mis sur pied par des provinces ou des établissements, des programmes de stages ou des subventions de fonctionnement, un petit groupe de stagiaires reçoit des bourses dans le cadre du processus d’évaluation par les pairs. Au cours des 17 années, 2 619 stagiaires ont reçu un financement pour des projets liés aux étapes initiales de la recherche translationnelle. Parmi ceux-ci, 130 ont ensuite reçu des subventions en tant que CP désignés.</a:t>
            </a:r>
          </a:p>
          <a:p>
            <a:r>
              <a:rPr lang="fr-CA" dirty="0"/>
              <a:t>L’investissement dans les bourses de stagiaires </a:t>
            </a:r>
            <a:r>
              <a:rPr lang="fr-FR" dirty="0"/>
              <a:t>par le biais de programmes de financement nationaux a augmenté entre la première et la troisième période.</a:t>
            </a:r>
            <a:endParaRPr lang="fr-CA" dirty="0"/>
          </a:p>
        </p:txBody>
      </p:sp>
      <p:sp>
        <p:nvSpPr>
          <p:cNvPr id="2" name="Title 1"/>
          <p:cNvSpPr>
            <a:spLocks noGrp="1"/>
          </p:cNvSpPr>
          <p:nvPr>
            <p:ph type="title"/>
          </p:nvPr>
        </p:nvSpPr>
        <p:spPr/>
        <p:txBody>
          <a:bodyPr/>
          <a:lstStyle/>
          <a:p>
            <a:r>
              <a:rPr lang="fr-CA"/>
              <a:t>D. Chercheurs principaux désignés</a:t>
            </a:r>
          </a:p>
        </p:txBody>
      </p:sp>
      <p:sp>
        <p:nvSpPr>
          <p:cNvPr id="5" name="Slide Number Placeholder 4">
            <a:extLst>
              <a:ext uri="{FF2B5EF4-FFF2-40B4-BE49-F238E27FC236}">
                <a16:creationId xmlns:a16="http://schemas.microsoft.com/office/drawing/2014/main" id="{002C5003-4A46-41B9-8015-3C175633113B}"/>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fr-CA" smtClean="0"/>
              <a:pPr/>
              <a:t>21</a:t>
            </a:fld>
            <a:endParaRPr lang="fr-CA"/>
          </a:p>
        </p:txBody>
      </p:sp>
      <p:sp>
        <p:nvSpPr>
          <p:cNvPr id="4" name="TextBox 3"/>
          <p:cNvSpPr txBox="1"/>
          <p:nvPr/>
        </p:nvSpPr>
        <p:spPr>
          <a:xfrm>
            <a:off x="9984432" y="6309320"/>
            <a:ext cx="504056" cy="369332"/>
          </a:xfrm>
          <a:prstGeom prst="rect">
            <a:avLst/>
          </a:prstGeom>
          <a:noFill/>
        </p:spPr>
        <p:txBody>
          <a:bodyPr wrap="square" rtlCol="0">
            <a:spAutoFit/>
          </a:bodyPr>
          <a:lstStyle/>
          <a:p>
            <a:pPr algn="ctr"/>
            <a:r>
              <a:rPr lang="fr-CA">
                <a:solidFill>
                  <a:schemeClr val="bg1"/>
                </a:solidFill>
              </a:rPr>
              <a:t>21</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1D86F92-1CE3-4213-BFEB-65A667D42296}"/>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22</a:t>
            </a:fld>
            <a:endParaRPr lang="en-US" dirty="0"/>
          </a:p>
        </p:txBody>
      </p:sp>
      <p:pic>
        <p:nvPicPr>
          <p:cNvPr id="4" name="Picture 3">
            <a:extLst>
              <a:ext uri="{FF2B5EF4-FFF2-40B4-BE49-F238E27FC236}">
                <a16:creationId xmlns:a16="http://schemas.microsoft.com/office/drawing/2014/main" id="{606AC884-EF44-CD8C-B281-199A2DA22A58}"/>
              </a:ext>
            </a:extLst>
          </p:cNvPr>
          <p:cNvPicPr>
            <a:picLocks noChangeAspect="1"/>
          </p:cNvPicPr>
          <p:nvPr/>
        </p:nvPicPr>
        <p:blipFill>
          <a:blip r:embed="rId2"/>
          <a:stretch>
            <a:fillRect/>
          </a:stretch>
        </p:blipFill>
        <p:spPr>
          <a:xfrm>
            <a:off x="854213" y="685804"/>
            <a:ext cx="7286018" cy="5555970"/>
          </a:xfrm>
          <a:prstGeom prst="rect">
            <a:avLst/>
          </a:prstGeom>
        </p:spPr>
      </p:pic>
    </p:spTree>
    <p:extLst>
      <p:ext uri="{BB962C8B-B14F-4D97-AF65-F5344CB8AC3E}">
        <p14:creationId xmlns:p14="http://schemas.microsoft.com/office/powerpoint/2010/main" val="11663242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968A477-4B67-4A10-A6D7-4216601CDCCF}"/>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23</a:t>
            </a:fld>
            <a:endParaRPr lang="en-US" dirty="0"/>
          </a:p>
        </p:txBody>
      </p:sp>
      <p:pic>
        <p:nvPicPr>
          <p:cNvPr id="2" name="Picture 1">
            <a:extLst>
              <a:ext uri="{FF2B5EF4-FFF2-40B4-BE49-F238E27FC236}">
                <a16:creationId xmlns:a16="http://schemas.microsoft.com/office/drawing/2014/main" id="{B58CEB38-7176-C118-C983-9095217CB90E}"/>
              </a:ext>
            </a:extLst>
          </p:cNvPr>
          <p:cNvPicPr>
            <a:picLocks noChangeAspect="1"/>
          </p:cNvPicPr>
          <p:nvPr/>
        </p:nvPicPr>
        <p:blipFill>
          <a:blip r:embed="rId2"/>
          <a:stretch>
            <a:fillRect/>
          </a:stretch>
        </p:blipFill>
        <p:spPr>
          <a:xfrm>
            <a:off x="810177" y="685803"/>
            <a:ext cx="10604380" cy="5585787"/>
          </a:xfrm>
          <a:prstGeom prst="rect">
            <a:avLst/>
          </a:prstGeom>
        </p:spPr>
      </p:pic>
    </p:spTree>
    <p:extLst>
      <p:ext uri="{BB962C8B-B14F-4D97-AF65-F5344CB8AC3E}">
        <p14:creationId xmlns:p14="http://schemas.microsoft.com/office/powerpoint/2010/main" val="24764265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A853F70-E8C4-4A20-A59E-253BE563F914}"/>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24</a:t>
            </a:fld>
            <a:endParaRPr lang="en-US" dirty="0"/>
          </a:p>
        </p:txBody>
      </p:sp>
      <p:pic>
        <p:nvPicPr>
          <p:cNvPr id="2" name="Picture 1">
            <a:extLst>
              <a:ext uri="{FF2B5EF4-FFF2-40B4-BE49-F238E27FC236}">
                <a16:creationId xmlns:a16="http://schemas.microsoft.com/office/drawing/2014/main" id="{A23E739A-52FF-D0CB-DF27-E78F0DCA51D3}"/>
              </a:ext>
            </a:extLst>
          </p:cNvPr>
          <p:cNvPicPr>
            <a:picLocks noChangeAspect="1"/>
          </p:cNvPicPr>
          <p:nvPr/>
        </p:nvPicPr>
        <p:blipFill>
          <a:blip r:embed="rId2"/>
          <a:stretch>
            <a:fillRect/>
          </a:stretch>
        </p:blipFill>
        <p:spPr>
          <a:xfrm>
            <a:off x="782983" y="685804"/>
            <a:ext cx="10249452" cy="5774974"/>
          </a:xfrm>
          <a:prstGeom prst="rect">
            <a:avLst/>
          </a:prstGeom>
        </p:spPr>
      </p:pic>
    </p:spTree>
    <p:extLst>
      <p:ext uri="{BB962C8B-B14F-4D97-AF65-F5344CB8AC3E}">
        <p14:creationId xmlns:p14="http://schemas.microsoft.com/office/powerpoint/2010/main" val="13787486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6"/>
          <p:cNvSpPr>
            <a:spLocks noGrp="1"/>
          </p:cNvSpPr>
          <p:nvPr>
            <p:ph idx="1"/>
          </p:nvPr>
        </p:nvSpPr>
        <p:spPr/>
        <p:txBody>
          <a:bodyPr>
            <a:normAutofit/>
          </a:bodyPr>
          <a:lstStyle/>
          <a:p>
            <a:r>
              <a:rPr lang="fr-CA" dirty="0"/>
              <a:t>L’investissement dans la recherche est basé sur l’affiliation provinciale du chercheur principal désigné. Les populations provinciales ont été utilisées pour normaliser les données sur les investissements dans la recherche.</a:t>
            </a:r>
          </a:p>
          <a:p>
            <a:r>
              <a:rPr lang="fr-CA" dirty="0"/>
              <a:t>Les investissements par habitant les plus élevés pour la période de 17 ans ont été enregistrés en Ontario, en Colombie-Britannique et au Québec. Les chercheurs principaux (CP) dans ces provinces étaient le plus souvent les CP désignés ayant reçu un financement pour des initiatives majeures.</a:t>
            </a:r>
          </a:p>
        </p:txBody>
      </p:sp>
      <p:sp>
        <p:nvSpPr>
          <p:cNvPr id="20482" name="Title 1"/>
          <p:cNvSpPr>
            <a:spLocks noGrp="1"/>
          </p:cNvSpPr>
          <p:nvPr>
            <p:ph type="title"/>
          </p:nvPr>
        </p:nvSpPr>
        <p:spPr/>
        <p:txBody>
          <a:bodyPr/>
          <a:lstStyle/>
          <a:p>
            <a:r>
              <a:rPr lang="fr-CA"/>
              <a:t>E1. Investissement par province</a:t>
            </a:r>
          </a:p>
        </p:txBody>
      </p:sp>
      <p:sp>
        <p:nvSpPr>
          <p:cNvPr id="2" name="Slide Number Placeholder 1">
            <a:extLst>
              <a:ext uri="{FF2B5EF4-FFF2-40B4-BE49-F238E27FC236}">
                <a16:creationId xmlns:a16="http://schemas.microsoft.com/office/drawing/2014/main" id="{14ED218D-A1E0-4FAC-99B4-4494993CA5A0}"/>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fr-CA" smtClean="0"/>
              <a:pPr/>
              <a:t>25</a:t>
            </a:fld>
            <a:endParaRPr lang="fr-CA"/>
          </a:p>
        </p:txBody>
      </p:sp>
      <p:sp>
        <p:nvSpPr>
          <p:cNvPr id="4" name="TextBox 3"/>
          <p:cNvSpPr txBox="1"/>
          <p:nvPr/>
        </p:nvSpPr>
        <p:spPr>
          <a:xfrm>
            <a:off x="9984432" y="6309320"/>
            <a:ext cx="504056" cy="369332"/>
          </a:xfrm>
          <a:prstGeom prst="rect">
            <a:avLst/>
          </a:prstGeom>
          <a:noFill/>
        </p:spPr>
        <p:txBody>
          <a:bodyPr wrap="square" rtlCol="0">
            <a:spAutoFit/>
          </a:bodyPr>
          <a:lstStyle/>
          <a:p>
            <a:pPr algn="ctr"/>
            <a:r>
              <a:rPr lang="fr-CA">
                <a:solidFill>
                  <a:schemeClr val="bg1"/>
                </a:solidFill>
              </a:rPr>
              <a:t>23</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6"/>
          <p:cNvSpPr>
            <a:spLocks noGrp="1"/>
          </p:cNvSpPr>
          <p:nvPr>
            <p:ph idx="1"/>
          </p:nvPr>
        </p:nvSpPr>
        <p:spPr/>
        <p:txBody>
          <a:bodyPr>
            <a:normAutofit fontScale="92500"/>
          </a:bodyPr>
          <a:lstStyle/>
          <a:p>
            <a:r>
              <a:rPr lang="fr-CA" dirty="0"/>
              <a:t>On a enregistré des différences propres à la modalité. En 2017-2021, les investissements par habitant ont dépassé la moyenne nationale pour les provinces suivantes :</a:t>
            </a:r>
          </a:p>
          <a:p>
            <a:pPr lvl="1"/>
            <a:r>
              <a:rPr lang="fr-CA" dirty="0"/>
              <a:t>C.-B. et Ontario et pour les médicaments et produits biologiques (agents)</a:t>
            </a:r>
          </a:p>
          <a:p>
            <a:pPr lvl="1"/>
            <a:r>
              <a:rPr lang="fr-CA" dirty="0"/>
              <a:t>Ontario pour les immunothérapies (modificateurs de la réponse immunitaire)</a:t>
            </a:r>
          </a:p>
          <a:p>
            <a:pPr lvl="1"/>
            <a:r>
              <a:rPr lang="fr-CA" dirty="0"/>
              <a:t>Ontario pour les dispositifs (dispositifs d’intervention)</a:t>
            </a:r>
          </a:p>
          <a:p>
            <a:pPr lvl="1"/>
            <a:r>
              <a:rPr lang="fr-CA" dirty="0"/>
              <a:t>Ontario et C.-B. pour les biomarqueurs (évaluation des risques fondée sur des échantillons biologiques)</a:t>
            </a:r>
          </a:p>
          <a:p>
            <a:pPr lvl="1"/>
            <a:r>
              <a:rPr lang="fr-CA" dirty="0"/>
              <a:t>C.-B., Ontario et Nouveau-Brunswick pour l’imagerie (évaluation des risques basée sur l’imagerie)</a:t>
            </a:r>
          </a:p>
        </p:txBody>
      </p:sp>
      <p:sp>
        <p:nvSpPr>
          <p:cNvPr id="20482" name="Title 1"/>
          <p:cNvSpPr>
            <a:spLocks noGrp="1"/>
          </p:cNvSpPr>
          <p:nvPr>
            <p:ph type="title"/>
          </p:nvPr>
        </p:nvSpPr>
        <p:spPr/>
        <p:txBody>
          <a:bodyPr/>
          <a:lstStyle/>
          <a:p>
            <a:r>
              <a:rPr lang="fr-CA"/>
              <a:t>E2. Investissement par province</a:t>
            </a:r>
          </a:p>
        </p:txBody>
      </p:sp>
      <p:sp>
        <p:nvSpPr>
          <p:cNvPr id="2" name="Slide Number Placeholder 1">
            <a:extLst>
              <a:ext uri="{FF2B5EF4-FFF2-40B4-BE49-F238E27FC236}">
                <a16:creationId xmlns:a16="http://schemas.microsoft.com/office/drawing/2014/main" id="{14ED218D-A1E0-4FAC-99B4-4494993CA5A0}"/>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fr-CA" smtClean="0"/>
              <a:pPr/>
              <a:t>26</a:t>
            </a:fld>
            <a:endParaRPr lang="fr-CA"/>
          </a:p>
        </p:txBody>
      </p:sp>
      <p:sp>
        <p:nvSpPr>
          <p:cNvPr id="4" name="TextBox 3"/>
          <p:cNvSpPr txBox="1"/>
          <p:nvPr/>
        </p:nvSpPr>
        <p:spPr>
          <a:xfrm>
            <a:off x="9984432" y="6309320"/>
            <a:ext cx="504056" cy="369332"/>
          </a:xfrm>
          <a:prstGeom prst="rect">
            <a:avLst/>
          </a:prstGeom>
          <a:noFill/>
        </p:spPr>
        <p:txBody>
          <a:bodyPr wrap="square" rtlCol="0">
            <a:spAutoFit/>
          </a:bodyPr>
          <a:lstStyle/>
          <a:p>
            <a:pPr algn="ctr"/>
            <a:r>
              <a:rPr lang="fr-CA">
                <a:solidFill>
                  <a:schemeClr val="bg1"/>
                </a:solidFill>
              </a:rPr>
              <a:t>23</a:t>
            </a:r>
          </a:p>
        </p:txBody>
      </p:sp>
    </p:spTree>
    <p:extLst>
      <p:ext uri="{BB962C8B-B14F-4D97-AF65-F5344CB8AC3E}">
        <p14:creationId xmlns:p14="http://schemas.microsoft.com/office/powerpoint/2010/main" val="40510357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26507D3-29A1-4884-BEF1-DF9D6CBDE905}"/>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27</a:t>
            </a:fld>
            <a:endParaRPr lang="en-US" dirty="0"/>
          </a:p>
        </p:txBody>
      </p:sp>
      <p:pic>
        <p:nvPicPr>
          <p:cNvPr id="4" name="Picture 3">
            <a:extLst>
              <a:ext uri="{FF2B5EF4-FFF2-40B4-BE49-F238E27FC236}">
                <a16:creationId xmlns:a16="http://schemas.microsoft.com/office/drawing/2014/main" id="{0CB1B5EC-8CEB-DC59-3D81-B73B509E9A9C}"/>
              </a:ext>
            </a:extLst>
          </p:cNvPr>
          <p:cNvPicPr>
            <a:picLocks noChangeAspect="1"/>
          </p:cNvPicPr>
          <p:nvPr/>
        </p:nvPicPr>
        <p:blipFill>
          <a:blip r:embed="rId2"/>
          <a:stretch>
            <a:fillRect/>
          </a:stretch>
        </p:blipFill>
        <p:spPr>
          <a:xfrm>
            <a:off x="795129" y="685804"/>
            <a:ext cx="9342775" cy="5665300"/>
          </a:xfrm>
          <a:prstGeom prst="rect">
            <a:avLst/>
          </a:prstGeom>
        </p:spPr>
      </p:pic>
    </p:spTree>
    <p:extLst>
      <p:ext uri="{BB962C8B-B14F-4D97-AF65-F5344CB8AC3E}">
        <p14:creationId xmlns:p14="http://schemas.microsoft.com/office/powerpoint/2010/main" val="30011288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fr-CA" dirty="0"/>
              <a:t>Le bref rapport intitulé </a:t>
            </a:r>
            <a:r>
              <a:rPr lang="fr-CA" i="1" dirty="0"/>
              <a:t>Investissements dans les étapes initiales de la recherche translationnelle sur le cancer au Canada de 2005 à 2021 </a:t>
            </a:r>
            <a:r>
              <a:rPr lang="fr-CA" dirty="0"/>
              <a:t>et les tableaux interactifs sont offerts en version électronique à l’adresse </a:t>
            </a:r>
            <a:r>
              <a:rPr lang="fr-CA" dirty="0">
                <a:solidFill>
                  <a:schemeClr val="accent2"/>
                </a:solidFill>
                <a:hlinkClick r:id="rId3">
                  <a:extLst>
                    <a:ext uri="{A12FA001-AC4F-418D-AE19-62706E023703}">
                      <ahyp:hlinkClr xmlns:ahyp="http://schemas.microsoft.com/office/drawing/2018/hyperlinkcolor" val="tx"/>
                    </a:ext>
                  </a:extLst>
                </a:hlinkClick>
              </a:rPr>
              <a:t>http://www.ccra-acrc.ca</a:t>
            </a:r>
            <a:r>
              <a:rPr lang="fr-CA" dirty="0"/>
              <a:t>. La production de ce rapport a été rendue possible grâce à une collaboration et à une contribution financière du Partenariat canadien contre le cancer et de Santé Canada.</a:t>
            </a:r>
          </a:p>
          <a:p>
            <a:r>
              <a:rPr lang="fr-CA" dirty="0"/>
              <a:t>La réalisation de ce rapport n’aurait pas été possible sans les conseils des personnes suivantes : D</a:t>
            </a:r>
            <a:r>
              <a:rPr lang="fr-CA" baseline="30000" dirty="0"/>
              <a:t>re </a:t>
            </a:r>
            <a:r>
              <a:rPr lang="fr-CA" dirty="0"/>
              <a:t>Anne-Marie Mes-Masson (Institut du cancer de Montréal, </a:t>
            </a:r>
            <a:r>
              <a:rPr lang="fr-CA" dirty="0" err="1"/>
              <a:t>CRCHUM</a:t>
            </a:r>
            <a:r>
              <a:rPr lang="fr-CA" dirty="0"/>
              <a:t>), D</a:t>
            </a:r>
            <a:r>
              <a:rPr lang="fr-CA" baseline="30000" dirty="0"/>
              <a:t>re </a:t>
            </a:r>
            <a:r>
              <a:rPr lang="fr-CA" dirty="0"/>
              <a:t>Christine Williams (Institut ontarien de recherche sur le cancer), et D</a:t>
            </a:r>
            <a:r>
              <a:rPr lang="fr-CA" baseline="30000" dirty="0"/>
              <a:t>r </a:t>
            </a:r>
            <a:r>
              <a:rPr lang="fr-CA" dirty="0"/>
              <a:t>Jim </a:t>
            </a:r>
            <a:r>
              <a:rPr lang="fr-CA" dirty="0" err="1"/>
              <a:t>Woodgett</a:t>
            </a:r>
            <a:r>
              <a:rPr lang="fr-CA" dirty="0"/>
              <a:t> (Institut de recherche Terry Fox).</a:t>
            </a:r>
          </a:p>
          <a:p>
            <a:r>
              <a:rPr lang="fr-CA" dirty="0"/>
              <a:t>Le D</a:t>
            </a:r>
            <a:r>
              <a:rPr lang="fr-CA" baseline="30000" dirty="0"/>
              <a:t>r</a:t>
            </a:r>
            <a:r>
              <a:rPr lang="fr-CA" dirty="0"/>
              <a:t> Victor Ling, président fondateur et directeur scientifique de l’Institut de recherche Terry Fox, est à l’origine de l’analyse initiale sur les étapes initiales de la recherche translationnelle et reconnaît le rôle de pionnier de l’organisation dans le soutien aux étapes initiales de la recherche translationnelle au Canada.</a:t>
            </a:r>
          </a:p>
          <a:p>
            <a:r>
              <a:rPr lang="fr-CA" dirty="0"/>
              <a:t>Pour toute question concernant ce projet, veuillez communiquer directement avec la direction de l’Enquête canadienne sur la recherche sur le cancer à l’adresse </a:t>
            </a:r>
            <a:r>
              <a:rPr lang="fr-CA" dirty="0">
                <a:solidFill>
                  <a:schemeClr val="accent2"/>
                </a:solidFill>
                <a:hlinkClick r:id="rId4">
                  <a:extLst>
                    <a:ext uri="{A12FA001-AC4F-418D-AE19-62706E023703}">
                      <ahyp:hlinkClr xmlns:ahyp="http://schemas.microsoft.com/office/drawing/2018/hyperlinkcolor" val="tx"/>
                    </a:ext>
                  </a:extLst>
                </a:hlinkClick>
              </a:rPr>
              <a:t>info@ccra-acrc.ca</a:t>
            </a:r>
            <a:r>
              <a:rPr lang="fr-CA" dirty="0"/>
              <a:t>. </a:t>
            </a:r>
          </a:p>
        </p:txBody>
      </p:sp>
      <p:sp>
        <p:nvSpPr>
          <p:cNvPr id="26626" name="Title 1"/>
          <p:cNvSpPr>
            <a:spLocks noGrp="1"/>
          </p:cNvSpPr>
          <p:nvPr>
            <p:ph type="title"/>
          </p:nvPr>
        </p:nvSpPr>
        <p:spPr/>
        <p:txBody>
          <a:bodyPr/>
          <a:lstStyle/>
          <a:p>
            <a:r>
              <a:rPr lang="fr-CA"/>
              <a:t>Information supplémentaire</a:t>
            </a:r>
          </a:p>
        </p:txBody>
      </p:sp>
      <p:sp>
        <p:nvSpPr>
          <p:cNvPr id="2" name="Slide Number Placeholder 1">
            <a:extLst>
              <a:ext uri="{FF2B5EF4-FFF2-40B4-BE49-F238E27FC236}">
                <a16:creationId xmlns:a16="http://schemas.microsoft.com/office/drawing/2014/main" id="{27869C97-264F-4DD8-905B-F048219FC302}"/>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fr-CA" smtClean="0"/>
              <a:pPr/>
              <a:t>28</a:t>
            </a:fld>
            <a:endParaRPr lang="fr-CA"/>
          </a:p>
        </p:txBody>
      </p:sp>
      <p:sp>
        <p:nvSpPr>
          <p:cNvPr id="4" name="TextBox 3"/>
          <p:cNvSpPr txBox="1"/>
          <p:nvPr/>
        </p:nvSpPr>
        <p:spPr>
          <a:xfrm>
            <a:off x="9963944" y="6309320"/>
            <a:ext cx="493712" cy="369332"/>
          </a:xfrm>
          <a:prstGeom prst="rect">
            <a:avLst/>
          </a:prstGeom>
          <a:noFill/>
        </p:spPr>
        <p:txBody>
          <a:bodyPr wrap="square" rtlCol="0">
            <a:spAutoFit/>
          </a:bodyPr>
          <a:lstStyle/>
          <a:p>
            <a:pPr algn="ctr"/>
            <a:r>
              <a:rPr lang="fr-CA">
                <a:solidFill>
                  <a:schemeClr val="bg1"/>
                </a:solidFill>
              </a:rPr>
              <a:t>25</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59B16655-90DC-4B01-9791-D8ACD91E5653}"/>
              </a:ext>
            </a:extLst>
          </p:cNvPr>
          <p:cNvGraphicFramePr>
            <a:graphicFrameLocks noGrp="1"/>
          </p:cNvGraphicFramePr>
          <p:nvPr>
            <p:extLst>
              <p:ext uri="{D42A27DB-BD31-4B8C-83A1-F6EECF244321}">
                <p14:modId xmlns:p14="http://schemas.microsoft.com/office/powerpoint/2010/main" val="1000478610"/>
              </p:ext>
            </p:extLst>
          </p:nvPr>
        </p:nvGraphicFramePr>
        <p:xfrm>
          <a:off x="838200" y="1405466"/>
          <a:ext cx="10725149" cy="4233336"/>
        </p:xfrm>
        <a:graphic>
          <a:graphicData uri="http://schemas.openxmlformats.org/drawingml/2006/table">
            <a:tbl>
              <a:tblPr firstRow="1" bandRow="1">
                <a:tableStyleId>{5C22544A-7EE6-4342-B048-85BDC9FD1C3A}</a:tableStyleId>
              </a:tblPr>
              <a:tblGrid>
                <a:gridCol w="1457325">
                  <a:extLst>
                    <a:ext uri="{9D8B030D-6E8A-4147-A177-3AD203B41FA5}">
                      <a16:colId xmlns:a16="http://schemas.microsoft.com/office/drawing/2014/main" val="3290413581"/>
                    </a:ext>
                  </a:extLst>
                </a:gridCol>
                <a:gridCol w="9267824">
                  <a:extLst>
                    <a:ext uri="{9D8B030D-6E8A-4147-A177-3AD203B41FA5}">
                      <a16:colId xmlns:a16="http://schemas.microsoft.com/office/drawing/2014/main" val="4032934852"/>
                    </a:ext>
                  </a:extLst>
                </a:gridCol>
              </a:tblGrid>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US" sz="2400" dirty="0">
                          <a:solidFill>
                            <a:schemeClr val="accent2"/>
                          </a:solidFill>
                          <a:latin typeface="Segoe UI" panose="020B0502040204020203" pitchFamily="34" charset="0"/>
                          <a:ea typeface="Segoe UI" panose="020B0502040204020203" pitchFamily="34" charset="0"/>
                          <a:cs typeface="Segoe UI" panose="020B0502040204020203" pitchFamily="34" charset="0"/>
                        </a:rPr>
                        <a:t>www.ccra-acrc.ca/fr/</a:t>
                      </a: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9836612"/>
                  </a:ext>
                </a:extLst>
              </a:tr>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US" sz="2400" b="1" dirty="0">
                          <a:solidFill>
                            <a:schemeClr val="accent2"/>
                          </a:solidFill>
                          <a:latin typeface="Segoe UI" panose="020B0502040204020203" pitchFamily="34" charset="0"/>
                          <a:ea typeface="Segoe UI" panose="020B0502040204020203" pitchFamily="34" charset="0"/>
                          <a:cs typeface="Segoe UI" panose="020B0502040204020203" pitchFamily="34" charset="0"/>
                        </a:rPr>
                        <a:t>@</a:t>
                      </a:r>
                      <a:r>
                        <a:rPr lang="en-US" sz="2400" b="1" dirty="0" err="1">
                          <a:solidFill>
                            <a:schemeClr val="accent2"/>
                          </a:solidFill>
                          <a:latin typeface="Segoe UI" panose="020B0502040204020203" pitchFamily="34" charset="0"/>
                          <a:ea typeface="Segoe UI" panose="020B0502040204020203" pitchFamily="34" charset="0"/>
                          <a:cs typeface="Segoe UI" panose="020B0502040204020203" pitchFamily="34" charset="0"/>
                        </a:rPr>
                        <a:t>CCRAlliance</a:t>
                      </a:r>
                      <a:endParaRPr lang="en-US" sz="2400" b="1" dirty="0">
                        <a:solidFill>
                          <a:schemeClr val="accent2"/>
                        </a:solidFill>
                        <a:latin typeface="Segoe UI" panose="020B0502040204020203" pitchFamily="34" charset="0"/>
                        <a:ea typeface="Segoe UI" panose="020B0502040204020203" pitchFamily="34" charset="0"/>
                        <a:cs typeface="Segoe UI" panose="020B0502040204020203" pitchFamily="34" charset="0"/>
                      </a:endParaRP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9939360"/>
                  </a:ext>
                </a:extLst>
              </a:tr>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US" sz="2400" b="1" dirty="0">
                          <a:solidFill>
                            <a:schemeClr val="accent2"/>
                          </a:solidFill>
                          <a:latin typeface="Segoe UI" panose="020B0502040204020203" pitchFamily="34" charset="0"/>
                          <a:ea typeface="Segoe UI" panose="020B0502040204020203" pitchFamily="34" charset="0"/>
                          <a:cs typeface="Segoe UI" panose="020B0502040204020203" pitchFamily="34" charset="0"/>
                        </a:rPr>
                        <a:t>linkedin.com/company/</a:t>
                      </a:r>
                      <a:r>
                        <a:rPr lang="en-US" sz="2400" b="1" dirty="0" err="1">
                          <a:solidFill>
                            <a:schemeClr val="accent2"/>
                          </a:solidFill>
                          <a:latin typeface="Segoe UI" panose="020B0502040204020203" pitchFamily="34" charset="0"/>
                          <a:ea typeface="Segoe UI" panose="020B0502040204020203" pitchFamily="34" charset="0"/>
                          <a:cs typeface="Segoe UI" panose="020B0502040204020203" pitchFamily="34" charset="0"/>
                        </a:rPr>
                        <a:t>canadian</a:t>
                      </a:r>
                      <a:r>
                        <a:rPr lang="en-US" sz="2400" b="1" dirty="0">
                          <a:solidFill>
                            <a:schemeClr val="accent2"/>
                          </a:solidFill>
                          <a:latin typeface="Segoe UI" panose="020B0502040204020203" pitchFamily="34" charset="0"/>
                          <a:ea typeface="Segoe UI" panose="020B0502040204020203" pitchFamily="34" charset="0"/>
                          <a:cs typeface="Segoe UI" panose="020B0502040204020203" pitchFamily="34" charset="0"/>
                        </a:rPr>
                        <a:t>-cancer-research-alliance/</a:t>
                      </a: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1725934"/>
                  </a:ext>
                </a:extLst>
              </a:tr>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US" sz="2400" b="1" dirty="0">
                          <a:solidFill>
                            <a:schemeClr val="accent2"/>
                          </a:solidFill>
                          <a:latin typeface="Segoe UI" panose="020B0502040204020203" pitchFamily="34" charset="0"/>
                          <a:ea typeface="Segoe UI" panose="020B0502040204020203" pitchFamily="34" charset="0"/>
                          <a:cs typeface="Segoe UI" panose="020B0502040204020203" pitchFamily="34" charset="0"/>
                        </a:rPr>
                        <a:t>info@ccra-acrc.ca</a:t>
                      </a: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4921721"/>
                  </a:ext>
                </a:extLst>
              </a:tr>
            </a:tbl>
          </a:graphicData>
        </a:graphic>
      </p:graphicFrame>
      <p:pic>
        <p:nvPicPr>
          <p:cNvPr id="3" name="Picture 2">
            <a:extLst>
              <a:ext uri="{FF2B5EF4-FFF2-40B4-BE49-F238E27FC236}">
                <a16:creationId xmlns:a16="http://schemas.microsoft.com/office/drawing/2014/main" id="{231F1B0F-517B-4A10-AC79-60BC0B52B347}"/>
              </a:ext>
            </a:extLst>
          </p:cNvPr>
          <p:cNvPicPr>
            <a:picLocks noChangeAspect="1"/>
          </p:cNvPicPr>
          <p:nvPr/>
        </p:nvPicPr>
        <p:blipFill>
          <a:blip r:embed="rId2">
            <a:clrChange>
              <a:clrFrom>
                <a:srgbClr val="FFFFFF"/>
              </a:clrFrom>
              <a:clrTo>
                <a:srgbClr val="FFFFFF">
                  <a:alpha val="0"/>
                </a:srgbClr>
              </a:clrTo>
            </a:clrChange>
            <a:biLevel thresh="25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127999" y="2597548"/>
            <a:ext cx="980140" cy="791901"/>
          </a:xfrm>
          <a:prstGeom prst="rect">
            <a:avLst/>
          </a:prstGeom>
        </p:spPr>
      </p:pic>
      <p:pic>
        <p:nvPicPr>
          <p:cNvPr id="8" name="Picture 7">
            <a:extLst>
              <a:ext uri="{FF2B5EF4-FFF2-40B4-BE49-F238E27FC236}">
                <a16:creationId xmlns:a16="http://schemas.microsoft.com/office/drawing/2014/main" id="{2E4B82F0-21B3-48F0-9638-45D7F5CBAB3B}"/>
              </a:ext>
            </a:extLst>
          </p:cNvPr>
          <p:cNvPicPr>
            <a:picLocks noChangeAspect="1"/>
          </p:cNvPicPr>
          <p:nvPr/>
        </p:nvPicPr>
        <p:blipFill>
          <a:blip r:embed="rId4">
            <a:clrChange>
              <a:clrFrom>
                <a:srgbClr val="FFFFFF"/>
              </a:clrFrom>
              <a:clrTo>
                <a:srgbClr val="FFFFFF">
                  <a:alpha val="0"/>
                </a:srgbClr>
              </a:clrTo>
            </a:clrChange>
            <a:biLevel thresh="25000"/>
          </a:blip>
          <a:stretch>
            <a:fillRect/>
          </a:stretch>
        </p:blipFill>
        <p:spPr>
          <a:xfrm>
            <a:off x="1127999" y="1509332"/>
            <a:ext cx="881837" cy="881837"/>
          </a:xfrm>
          <a:prstGeom prst="rect">
            <a:avLst/>
          </a:prstGeom>
        </p:spPr>
      </p:pic>
      <p:pic>
        <p:nvPicPr>
          <p:cNvPr id="1036" name="Picture 12" descr="Image result for white email icon">
            <a:extLst>
              <a:ext uri="{FF2B5EF4-FFF2-40B4-BE49-F238E27FC236}">
                <a16:creationId xmlns:a16="http://schemas.microsoft.com/office/drawing/2014/main" id="{76D8F9A0-D6D7-40BC-A075-DAAE8037064C}"/>
              </a:ext>
            </a:extLst>
          </p:cNvPr>
          <p:cNvPicPr>
            <a:picLocks noChangeAspect="1" noChangeArrowheads="1"/>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205007" y="4626410"/>
            <a:ext cx="826124" cy="82612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white linkedin icon">
            <a:extLst>
              <a:ext uri="{FF2B5EF4-FFF2-40B4-BE49-F238E27FC236}">
                <a16:creationId xmlns:a16="http://schemas.microsoft.com/office/drawing/2014/main" id="{44A8AC9B-808A-446C-8E0C-5AE9EA141F7E}"/>
              </a:ext>
            </a:extLst>
          </p:cNvPr>
          <p:cNvPicPr>
            <a:picLocks noChangeAspect="1" noChangeArrowheads="1"/>
          </p:cNvPicPr>
          <p:nvPr/>
        </p:nvPicPr>
        <p:blipFill>
          <a:blip r:embed="rId6">
            <a:clrChange>
              <a:clrFrom>
                <a:srgbClr val="929292"/>
              </a:clrFrom>
              <a:clrTo>
                <a:srgbClr val="929292">
                  <a:alpha val="0"/>
                </a:srgbClr>
              </a:clrTo>
            </a:clrChange>
            <a:biLevel thresh="25000"/>
            <a:extLst>
              <a:ext uri="{28A0092B-C50C-407E-A947-70E740481C1C}">
                <a14:useLocalDpi xmlns:a14="http://schemas.microsoft.com/office/drawing/2010/main" val="0"/>
              </a:ext>
            </a:extLst>
          </a:blip>
          <a:srcRect/>
          <a:stretch>
            <a:fillRect/>
          </a:stretch>
        </p:blipFill>
        <p:spPr bwMode="auto">
          <a:xfrm>
            <a:off x="1205007" y="3583984"/>
            <a:ext cx="826124" cy="826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386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p:txBody>
          <a:bodyPr>
            <a:normAutofit fontScale="77500" lnSpcReduction="20000"/>
          </a:bodyPr>
          <a:lstStyle/>
          <a:p>
            <a:r>
              <a:rPr lang="fr-CA" dirty="0"/>
              <a:t>L’accent est mis de plus en plus sur les moyens de mettre les découvertes de recherche en application le plus rapidement possible au profit de la population. </a:t>
            </a:r>
          </a:p>
          <a:p>
            <a:r>
              <a:rPr lang="fr-CA" dirty="0"/>
              <a:t>Les bailleurs de fonds de la recherche souhaitent cerner les lacunes et les éventuels goulots d’étranglement des </a:t>
            </a:r>
            <a:r>
              <a:rPr lang="fr-CA" b="1" dirty="0"/>
              <a:t>étapes initiales </a:t>
            </a:r>
            <a:r>
              <a:rPr lang="fr-CA" dirty="0"/>
              <a:t>de la recherche translationnelle, ainsi que trouver des solutions prospectives qui permettront d’améliorer la mise en œuvre de découvertes novatrices « du laboratoire au chevet du malade ».</a:t>
            </a:r>
          </a:p>
          <a:p>
            <a:r>
              <a:rPr lang="fr-CA" dirty="0"/>
              <a:t>Aux fins du présent rapport, le terme « étapes initiales de la recherche translationnelle » fait référence à la recherche qui confirme et fait progresser les découvertes en modalités tangibles (préclinique) et teste les modalités en clinique (essais cliniques de phase précoce). La recherche de mise en œuvre, qui vise à transférer les résultats cliniques dans les milieux de pratique et les communautés, est exclue du présent rapport. </a:t>
            </a:r>
          </a:p>
        </p:txBody>
      </p:sp>
      <p:sp>
        <p:nvSpPr>
          <p:cNvPr id="5122" name="Title 1"/>
          <p:cNvSpPr>
            <a:spLocks noGrp="1"/>
          </p:cNvSpPr>
          <p:nvPr>
            <p:ph type="title"/>
          </p:nvPr>
        </p:nvSpPr>
        <p:spPr>
          <a:xfrm>
            <a:off x="745147" y="685804"/>
            <a:ext cx="11622344" cy="1077685"/>
          </a:xfrm>
        </p:spPr>
        <p:txBody>
          <a:bodyPr>
            <a:normAutofit/>
          </a:bodyPr>
          <a:lstStyle/>
          <a:p>
            <a:r>
              <a:rPr lang="fr-CA" sz="2800" dirty="0"/>
              <a:t>Pourquoi faire rapport de ces investissements?</a:t>
            </a:r>
          </a:p>
        </p:txBody>
      </p:sp>
      <p:sp>
        <p:nvSpPr>
          <p:cNvPr id="9" name="Slide Number Placeholder 8">
            <a:extLst>
              <a:ext uri="{FF2B5EF4-FFF2-40B4-BE49-F238E27FC236}">
                <a16:creationId xmlns:a16="http://schemas.microsoft.com/office/drawing/2014/main" id="{44A65006-B7AA-4BF4-9B2C-7BA9DC6D9D54}"/>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fr-CA" smtClean="0"/>
              <a:pPr/>
              <a:t>3</a:t>
            </a:fld>
            <a:endParaRPr lang="fr-CA"/>
          </a:p>
        </p:txBody>
      </p:sp>
      <p:sp>
        <p:nvSpPr>
          <p:cNvPr id="4" name="TextBox 3"/>
          <p:cNvSpPr txBox="1"/>
          <p:nvPr/>
        </p:nvSpPr>
        <p:spPr>
          <a:xfrm>
            <a:off x="10056440" y="6309320"/>
            <a:ext cx="288032" cy="369332"/>
          </a:xfrm>
          <a:prstGeom prst="rect">
            <a:avLst/>
          </a:prstGeom>
          <a:noFill/>
        </p:spPr>
        <p:txBody>
          <a:bodyPr wrap="square" rtlCol="0">
            <a:spAutoFit/>
          </a:bodyPr>
          <a:lstStyle/>
          <a:p>
            <a:r>
              <a:rPr lang="fr-CA">
                <a:solidFill>
                  <a:schemeClr val="bg1"/>
                </a:solidFill>
              </a:rPr>
              <a:t>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745147" y="685804"/>
            <a:ext cx="11446853" cy="1077685"/>
          </a:xfrm>
        </p:spPr>
        <p:txBody>
          <a:bodyPr>
            <a:normAutofit fontScale="90000"/>
          </a:bodyPr>
          <a:lstStyle/>
          <a:p>
            <a:r>
              <a:rPr lang="fr-FR" dirty="0"/>
              <a:t>Continuum de la recherche translationnelle [1]</a:t>
            </a:r>
            <a:endParaRPr lang="en-US" dirty="0"/>
          </a:p>
        </p:txBody>
      </p:sp>
      <p:sp>
        <p:nvSpPr>
          <p:cNvPr id="3" name="Slide Number Placeholder 2">
            <a:extLst>
              <a:ext uri="{FF2B5EF4-FFF2-40B4-BE49-F238E27FC236}">
                <a16:creationId xmlns:a16="http://schemas.microsoft.com/office/drawing/2014/main" id="{E0224631-E6E3-491F-A479-BDEA574CB8DB}"/>
              </a:ext>
            </a:extLst>
          </p:cNvPr>
          <p:cNvSpPr>
            <a:spLocks noGrp="1"/>
          </p:cNvSpPr>
          <p:nvPr>
            <p:ph type="sldNum" sz="quarter" idx="4"/>
          </p:nvPr>
        </p:nvSpPr>
        <p:spPr/>
        <p:txBody>
          <a:bodyPr/>
          <a:lstStyle/>
          <a:p>
            <a:fld id="{8A432B69-45CD-4537-9322-344A0270FD73}" type="slidenum">
              <a:rPr lang="en-US" smtClean="0"/>
              <a:pPr/>
              <a:t>4</a:t>
            </a:fld>
            <a:endParaRPr lang="en-US" dirty="0"/>
          </a:p>
        </p:txBody>
      </p:sp>
      <p:sp>
        <p:nvSpPr>
          <p:cNvPr id="4" name="TextBox 3"/>
          <p:cNvSpPr txBox="1"/>
          <p:nvPr/>
        </p:nvSpPr>
        <p:spPr>
          <a:xfrm>
            <a:off x="10056440" y="6309320"/>
            <a:ext cx="288032" cy="369332"/>
          </a:xfrm>
          <a:prstGeom prst="rect">
            <a:avLst/>
          </a:prstGeom>
          <a:noFill/>
        </p:spPr>
        <p:txBody>
          <a:bodyPr wrap="square" rtlCol="0">
            <a:spAutoFit/>
          </a:bodyPr>
          <a:lstStyle/>
          <a:p>
            <a:r>
              <a:rPr lang="en-US" dirty="0">
                <a:solidFill>
                  <a:schemeClr val="bg1"/>
                </a:solidFill>
              </a:rPr>
              <a:t>4</a:t>
            </a:r>
          </a:p>
        </p:txBody>
      </p:sp>
      <p:pic>
        <p:nvPicPr>
          <p:cNvPr id="8" name="Picture 2">
            <a:extLst>
              <a:ext uri="{FF2B5EF4-FFF2-40B4-BE49-F238E27FC236}">
                <a16:creationId xmlns:a16="http://schemas.microsoft.com/office/drawing/2014/main" id="{101DCF40-BF2A-4E54-9F80-B27BAA2DC93A}"/>
              </a:ext>
            </a:extLst>
          </p:cNvPr>
          <p:cNvPicPr>
            <a:picLocks noChangeAspect="1" noChangeArrowheads="1"/>
          </p:cNvPicPr>
          <p:nvPr>
            <p:custDataLst>
              <p:tags r:id="rId1"/>
            </p:custDataLst>
          </p:nvPr>
        </p:nvPicPr>
        <p:blipFill>
          <a:blip r:embed="rId3" cstate="print">
            <a:clrChange>
              <a:clrFrom>
                <a:srgbClr val="FFFFFF"/>
              </a:clrFrom>
              <a:clrTo>
                <a:srgbClr val="FFFFFF">
                  <a:alpha val="0"/>
                </a:srgbClr>
              </a:clrTo>
            </a:clrChange>
          </a:blip>
          <a:srcRect/>
          <a:stretch>
            <a:fillRect/>
          </a:stretch>
        </p:blipFill>
        <p:spPr bwMode="auto">
          <a:xfrm>
            <a:off x="745147" y="1479164"/>
            <a:ext cx="8906515" cy="4830156"/>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p:txBody>
          <a:bodyPr>
            <a:normAutofit fontScale="70000" lnSpcReduction="20000"/>
          </a:bodyPr>
          <a:lstStyle/>
          <a:p>
            <a:r>
              <a:rPr lang="fr-CA" dirty="0"/>
              <a:t>La principale source de données de cette étude provenait de l’Enquête canadienne sur la recherche sur le cancer (ECRC). Cette base de données contient plus de 30 000 projets de recherche financés par 45 organismes et programmes gouvernementaux et du secteur bénévole, qui ont été menés de 2005 à 2021. </a:t>
            </a:r>
          </a:p>
          <a:p>
            <a:r>
              <a:rPr lang="fr-CA" dirty="0"/>
              <a:t>Les projets codés selon les catégories de la Common Scientific </a:t>
            </a:r>
            <a:r>
              <a:rPr lang="fr-CA" dirty="0" err="1"/>
              <a:t>Outline</a:t>
            </a:r>
            <a:r>
              <a:rPr lang="fr-CA" dirty="0"/>
              <a:t> (</a:t>
            </a:r>
            <a:r>
              <a:rPr lang="fr-CA" dirty="0" err="1"/>
              <a:t>CSO</a:t>
            </a:r>
            <a:r>
              <a:rPr lang="fr-CA" dirty="0"/>
              <a:t>) – Dépistage précoce, diagnostic et pronostic et Traitement – ont tous été inclus et codés selon la modalité appropriée. La recherche sur la prévention et la survie au cancer a également été incluse lorsqu’elle portait sur une modalité particulière. Les projets ont été classés selon le cadre adopté par le TRWG sur la diapositive suivante.</a:t>
            </a:r>
          </a:p>
          <a:p>
            <a:r>
              <a:rPr lang="fr-CA" dirty="0"/>
              <a:t>Le financement d’initiatives majeures soutenant des réseaux ou des </a:t>
            </a:r>
            <a:r>
              <a:rPr lang="fr-CA" dirty="0" err="1"/>
              <a:t>plateformes</a:t>
            </a:r>
            <a:r>
              <a:rPr lang="fr-CA" dirty="0"/>
              <a:t> de recherche translationnelle a également été inclus et stratifié par catégorie de modalité, et non par modalité particulière.</a:t>
            </a:r>
          </a:p>
          <a:p>
            <a:r>
              <a:rPr lang="fr-CA" dirty="0"/>
              <a:t>Il est à noter que les données du Conseil national de recherches du Canada ont été exclues de l’analyse, car aucune nouvelle donnée n’a été reçue pour les années 2011 à 2015, ce qui a eu une incidence sur l’analyse lorsqu’elle a été stratifiée par périodes.</a:t>
            </a:r>
          </a:p>
          <a:p>
            <a:endParaRPr lang="fr-CA" dirty="0"/>
          </a:p>
        </p:txBody>
      </p:sp>
      <p:sp>
        <p:nvSpPr>
          <p:cNvPr id="7170" name="Title 1"/>
          <p:cNvSpPr>
            <a:spLocks noGrp="1"/>
          </p:cNvSpPr>
          <p:nvPr>
            <p:ph type="title"/>
          </p:nvPr>
        </p:nvSpPr>
        <p:spPr/>
        <p:txBody>
          <a:bodyPr/>
          <a:lstStyle/>
          <a:p>
            <a:r>
              <a:rPr lang="fr-CA"/>
              <a:t>Méthodologie</a:t>
            </a:r>
          </a:p>
        </p:txBody>
      </p:sp>
      <p:sp>
        <p:nvSpPr>
          <p:cNvPr id="7" name="Slide Number Placeholder 6">
            <a:extLst>
              <a:ext uri="{FF2B5EF4-FFF2-40B4-BE49-F238E27FC236}">
                <a16:creationId xmlns:a16="http://schemas.microsoft.com/office/drawing/2014/main" id="{4E04A696-DF1A-4FDB-BE72-7865B7EDC8C2}"/>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fr-CA" smtClean="0"/>
              <a:pPr/>
              <a:t>5</a:t>
            </a:fld>
            <a:endParaRPr lang="fr-CA"/>
          </a:p>
        </p:txBody>
      </p:sp>
      <p:sp>
        <p:nvSpPr>
          <p:cNvPr id="4" name="TextBox 3"/>
          <p:cNvSpPr txBox="1"/>
          <p:nvPr/>
        </p:nvSpPr>
        <p:spPr>
          <a:xfrm>
            <a:off x="10056440" y="6309320"/>
            <a:ext cx="288032" cy="369332"/>
          </a:xfrm>
          <a:prstGeom prst="rect">
            <a:avLst/>
          </a:prstGeom>
          <a:noFill/>
        </p:spPr>
        <p:txBody>
          <a:bodyPr wrap="square" rtlCol="0">
            <a:spAutoFit/>
          </a:bodyPr>
          <a:lstStyle/>
          <a:p>
            <a:r>
              <a:rPr lang="fr-CA">
                <a:solidFill>
                  <a:schemeClr val="bg1"/>
                </a:solidFill>
              </a:rPr>
              <a:t>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056440" y="6309320"/>
            <a:ext cx="288032" cy="369332"/>
          </a:xfrm>
          <a:prstGeom prst="rect">
            <a:avLst/>
          </a:prstGeom>
          <a:noFill/>
        </p:spPr>
        <p:txBody>
          <a:bodyPr wrap="square" rtlCol="0">
            <a:spAutoFit/>
          </a:bodyPr>
          <a:lstStyle/>
          <a:p>
            <a:r>
              <a:rPr lang="en-US" dirty="0">
                <a:solidFill>
                  <a:schemeClr val="bg1"/>
                </a:solidFill>
              </a:rPr>
              <a:t>6</a:t>
            </a:r>
          </a:p>
        </p:txBody>
      </p:sp>
      <p:sp>
        <p:nvSpPr>
          <p:cNvPr id="4" name="Slide Number Placeholder 3">
            <a:extLst>
              <a:ext uri="{FF2B5EF4-FFF2-40B4-BE49-F238E27FC236}">
                <a16:creationId xmlns:a16="http://schemas.microsoft.com/office/drawing/2014/main" id="{81C7D20C-4B8D-4EB0-B695-3A5B3949F213}"/>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6</a:t>
            </a:fld>
            <a:endParaRPr lang="en-US" dirty="0"/>
          </a:p>
        </p:txBody>
      </p:sp>
      <p:pic>
        <p:nvPicPr>
          <p:cNvPr id="2" name="Picture 1">
            <a:extLst>
              <a:ext uri="{FF2B5EF4-FFF2-40B4-BE49-F238E27FC236}">
                <a16:creationId xmlns:a16="http://schemas.microsoft.com/office/drawing/2014/main" id="{46CC2ECE-CBA0-4E96-A8FC-C8A859E88673}"/>
              </a:ext>
            </a:extLst>
          </p:cNvPr>
          <p:cNvPicPr>
            <a:picLocks noChangeAspect="1"/>
          </p:cNvPicPr>
          <p:nvPr/>
        </p:nvPicPr>
        <p:blipFill>
          <a:blip r:embed="rId2"/>
          <a:stretch>
            <a:fillRect/>
          </a:stretch>
        </p:blipFill>
        <p:spPr>
          <a:xfrm>
            <a:off x="878094" y="685804"/>
            <a:ext cx="8996990" cy="570505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p:txBody>
          <a:bodyPr>
            <a:normAutofit fontScale="85000" lnSpcReduction="20000"/>
          </a:bodyPr>
          <a:lstStyle/>
          <a:p>
            <a:r>
              <a:rPr lang="fr-CA" dirty="0"/>
              <a:t>L’« investissement dans la recherche sur le cancer » se rapporte au financement direct des projets de recherche qui ont été administrés par des organismes dont les données fournies ont servi à l’étude. Tous les projets ont fait l’objet d’une certaine forme d’examen par des pairs.</a:t>
            </a:r>
          </a:p>
          <a:p>
            <a:r>
              <a:rPr lang="fr-CA" dirty="0"/>
              <a:t>Pour chaque projet, les investissements sont fondés sur un calcul proportionnel qui suppose que les fonds du projet ont été payés en versements mensuels égaux conformément aux dates de début et de fin du projet. Le financement des projets a été calculé pour la période allant du 1</a:t>
            </a:r>
            <a:r>
              <a:rPr lang="fr-CA" baseline="30000" dirty="0"/>
              <a:t>er</a:t>
            </a:r>
            <a:r>
              <a:rPr lang="fr-CA" dirty="0"/>
              <a:t> janvier 2005 au 31 décembre 2021 et analysé en fonction de trois périodes de cinq ans (soit 2007-2011, 2012-2016 et 2017‑2021). </a:t>
            </a:r>
          </a:p>
          <a:p>
            <a:r>
              <a:rPr lang="fr-CA" dirty="0"/>
              <a:t>Les budgets des projets ont été pondérés selon leur degré de pertinence par rapport aux étapes initiales de la recherche translationnelle sur le cancer et affectés à la modalité pertinente du cadre conceptuel. </a:t>
            </a:r>
          </a:p>
          <a:p>
            <a:endParaRPr lang="fr-CA" dirty="0"/>
          </a:p>
        </p:txBody>
      </p:sp>
      <p:sp>
        <p:nvSpPr>
          <p:cNvPr id="10242" name="Title 1"/>
          <p:cNvSpPr>
            <a:spLocks noGrp="1"/>
          </p:cNvSpPr>
          <p:nvPr>
            <p:ph type="title"/>
          </p:nvPr>
        </p:nvSpPr>
        <p:spPr/>
        <p:txBody>
          <a:bodyPr/>
          <a:lstStyle/>
          <a:p>
            <a:r>
              <a:rPr lang="fr-CA" dirty="0"/>
              <a:t>Conventions d’établissement de rapport</a:t>
            </a:r>
          </a:p>
        </p:txBody>
      </p:sp>
      <p:sp>
        <p:nvSpPr>
          <p:cNvPr id="2" name="Slide Number Placeholder 1">
            <a:extLst>
              <a:ext uri="{FF2B5EF4-FFF2-40B4-BE49-F238E27FC236}">
                <a16:creationId xmlns:a16="http://schemas.microsoft.com/office/drawing/2014/main" id="{7CC7C076-587B-4ADF-8497-8B3427DC84C7}"/>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fr-CA" smtClean="0"/>
              <a:pPr/>
              <a:t>7</a:t>
            </a:fld>
            <a:endParaRPr lang="fr-CA"/>
          </a:p>
        </p:txBody>
      </p:sp>
      <p:sp>
        <p:nvSpPr>
          <p:cNvPr id="4" name="TextBox 3"/>
          <p:cNvSpPr txBox="1"/>
          <p:nvPr/>
        </p:nvSpPr>
        <p:spPr>
          <a:xfrm>
            <a:off x="10056440" y="6309320"/>
            <a:ext cx="288032" cy="369332"/>
          </a:xfrm>
          <a:prstGeom prst="rect">
            <a:avLst/>
          </a:prstGeom>
          <a:noFill/>
        </p:spPr>
        <p:txBody>
          <a:bodyPr wrap="square" rtlCol="0">
            <a:spAutoFit/>
          </a:bodyPr>
          <a:lstStyle/>
          <a:p>
            <a:r>
              <a:rPr lang="fr-CA">
                <a:solidFill>
                  <a:schemeClr val="bg1"/>
                </a:solidFill>
              </a:rPr>
              <a:t>8</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p:txBody>
          <a:bodyPr>
            <a:normAutofit fontScale="77500" lnSpcReduction="20000"/>
          </a:bodyPr>
          <a:lstStyle/>
          <a:p>
            <a:r>
              <a:rPr lang="fr-CA" dirty="0"/>
              <a:t>La recherche entreprise par l’industrie ne fait pas partie de l’ECRC et représente probablement d’importants investissements dans les étapes initiales de la recherche translationnelle, en particulier la recherche sur les médicaments. Les fondations hospitalières et les organismes de financement de la recherche sur le cancer de l’extérieur du Canada sont également des sources de financement de projets liés aux étapes initiales de la recherche translationnelle qui ne sont pas pris en compte dans le rapport. Les fondations qui investissent beaucoup dans la recherche, comme celles de l’Ontario, du Québec et de la Colombie-Britannique, constituent une omission majeure.</a:t>
            </a:r>
          </a:p>
          <a:p>
            <a:r>
              <a:rPr lang="fr-CA" dirty="0"/>
              <a:t>La délimitation des phases des essais cliniques et l’attribution d’une pertinence à la recherche translationnelle étudiée posent des problèmes de codage.</a:t>
            </a:r>
          </a:p>
          <a:p>
            <a:r>
              <a:rPr lang="fr-CA" dirty="0"/>
              <a:t>La classification des projets dépend de la qualité des descriptions de la recherche fournies par les organismes de financement. </a:t>
            </a:r>
          </a:p>
        </p:txBody>
      </p:sp>
      <p:sp>
        <p:nvSpPr>
          <p:cNvPr id="11266" name="Title 1"/>
          <p:cNvSpPr>
            <a:spLocks noGrp="1"/>
          </p:cNvSpPr>
          <p:nvPr>
            <p:ph type="title"/>
          </p:nvPr>
        </p:nvSpPr>
        <p:spPr/>
        <p:txBody>
          <a:bodyPr/>
          <a:lstStyle/>
          <a:p>
            <a:r>
              <a:rPr lang="fr-CA"/>
              <a:t>Limites</a:t>
            </a:r>
          </a:p>
        </p:txBody>
      </p:sp>
      <p:sp>
        <p:nvSpPr>
          <p:cNvPr id="2" name="Slide Number Placeholder 1">
            <a:extLst>
              <a:ext uri="{FF2B5EF4-FFF2-40B4-BE49-F238E27FC236}">
                <a16:creationId xmlns:a16="http://schemas.microsoft.com/office/drawing/2014/main" id="{547F3CB0-FD98-4BA4-AA71-E3EBAD7A7742}"/>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fr-CA" smtClean="0"/>
              <a:pPr/>
              <a:t>8</a:t>
            </a:fld>
            <a:endParaRPr lang="fr-CA"/>
          </a:p>
        </p:txBody>
      </p:sp>
      <p:sp>
        <p:nvSpPr>
          <p:cNvPr id="4" name="TextBox 3"/>
          <p:cNvSpPr txBox="1"/>
          <p:nvPr/>
        </p:nvSpPr>
        <p:spPr>
          <a:xfrm>
            <a:off x="10056440" y="6309320"/>
            <a:ext cx="288032" cy="369332"/>
          </a:xfrm>
          <a:prstGeom prst="rect">
            <a:avLst/>
          </a:prstGeom>
          <a:noFill/>
        </p:spPr>
        <p:txBody>
          <a:bodyPr wrap="square" rtlCol="0">
            <a:spAutoFit/>
          </a:bodyPr>
          <a:lstStyle/>
          <a:p>
            <a:r>
              <a:rPr lang="fr-CA">
                <a:solidFill>
                  <a:schemeClr val="bg1"/>
                </a:solidFill>
              </a:rPr>
              <a:t>9</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fr-CA" dirty="0"/>
              <a:t>De 2005 à 2021, 3,6 milliards de dollars ont été investis dans les étapes initiales de la recherche translationnelle sur le cancer. Il y avait 12 025 projets comportant au moins une composante des étapes initiales de la recherche translationnelle.</a:t>
            </a:r>
          </a:p>
          <a:p>
            <a:r>
              <a:rPr lang="fr-CA" dirty="0"/>
              <a:t>L’augmentation substantielle de l’investissement en 2009 s’explique par la montée en puissance de l’Institut ontarien de recherche sur le cancer (IORC) ainsi que par l’investissement accru dans l’infrastructure par l’entremise d’initiatives majeures administrées par la Fondation canadienne pour l’innovation (FCI). L’augmentation la plus récente (depuis 2018) est attribuable à une hausse des investissements dans l’équipement et d’autres soutiens connexes ainsi qu’à une légère augmentation dans le domaine de la recherche clinique.</a:t>
            </a:r>
          </a:p>
          <a:p>
            <a:r>
              <a:rPr lang="fr-CA" dirty="0"/>
              <a:t>L’investissement dans les étapes initiales de la recherche translationnelle a représenté 33 % de l’investissement total dans la recherche sur le cancer en 2005, et 51 % en 2021. </a:t>
            </a:r>
          </a:p>
          <a:p>
            <a:r>
              <a:rPr lang="fr-CA" dirty="0"/>
              <a:t>La croissance des investissements de 2007-2011 à 2017-2021 est en grande partie attribuable à l’investissement accru dans la recherche sur les médicaments et produits biologiques (agents), sur les biomarqueurs (évaluation des risques fondée sur des échantillons biologiques) et sur les immunothérapies (</a:t>
            </a:r>
            <a:r>
              <a:rPr lang="fr-FR" dirty="0"/>
              <a:t>modificateurs de la réponse immunitaire)</a:t>
            </a:r>
            <a:r>
              <a:rPr lang="fr-CA" dirty="0"/>
              <a:t>. </a:t>
            </a:r>
          </a:p>
        </p:txBody>
      </p:sp>
      <p:sp>
        <p:nvSpPr>
          <p:cNvPr id="2" name="Title 1"/>
          <p:cNvSpPr>
            <a:spLocks noGrp="1"/>
          </p:cNvSpPr>
          <p:nvPr>
            <p:ph type="title"/>
          </p:nvPr>
        </p:nvSpPr>
        <p:spPr/>
        <p:txBody>
          <a:bodyPr/>
          <a:lstStyle/>
          <a:p>
            <a:r>
              <a:rPr lang="fr-CA"/>
              <a:t>A1. INVESTISSEMENT GLOBAL</a:t>
            </a:r>
          </a:p>
        </p:txBody>
      </p:sp>
      <p:sp>
        <p:nvSpPr>
          <p:cNvPr id="5" name="Slide Number Placeholder 4">
            <a:extLst>
              <a:ext uri="{FF2B5EF4-FFF2-40B4-BE49-F238E27FC236}">
                <a16:creationId xmlns:a16="http://schemas.microsoft.com/office/drawing/2014/main" id="{00C8061E-4660-49FD-B451-2A8088BC72FA}"/>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fr-CA" smtClean="0"/>
              <a:pPr/>
              <a:t>9</a:t>
            </a:fld>
            <a:endParaRPr lang="fr-CA"/>
          </a:p>
        </p:txBody>
      </p:sp>
      <p:sp>
        <p:nvSpPr>
          <p:cNvPr id="4" name="TextBox 3"/>
          <p:cNvSpPr txBox="1"/>
          <p:nvPr/>
        </p:nvSpPr>
        <p:spPr>
          <a:xfrm>
            <a:off x="9912424" y="6309320"/>
            <a:ext cx="576064" cy="369332"/>
          </a:xfrm>
          <a:prstGeom prst="rect">
            <a:avLst/>
          </a:prstGeom>
          <a:noFill/>
        </p:spPr>
        <p:txBody>
          <a:bodyPr wrap="square" rtlCol="0">
            <a:spAutoFit/>
          </a:bodyPr>
          <a:lstStyle/>
          <a:p>
            <a:pPr algn="ctr"/>
            <a:r>
              <a:rPr lang="fr-CA">
                <a:solidFill>
                  <a:schemeClr val="bg1"/>
                </a:solidFill>
              </a:rPr>
              <a:t>10</a:t>
            </a:r>
          </a:p>
        </p:txBody>
      </p:sp>
    </p:spTree>
    <p:extLst>
      <p:ext uri="{BB962C8B-B14F-4D97-AF65-F5344CB8AC3E}">
        <p14:creationId xmlns:p14="http://schemas.microsoft.com/office/powerpoint/2010/main" val="42015071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Office Theme">
  <a:themeElements>
    <a:clrScheme name="Custom 22">
      <a:dk1>
        <a:srgbClr val="404040"/>
      </a:dk1>
      <a:lt1>
        <a:sysClr val="window" lastClr="FFFFFF"/>
      </a:lt1>
      <a:dk2>
        <a:srgbClr val="404040"/>
      </a:dk2>
      <a:lt2>
        <a:srgbClr val="FFFFFF"/>
      </a:lt2>
      <a:accent1>
        <a:srgbClr val="00487F"/>
      </a:accent1>
      <a:accent2>
        <a:srgbClr val="FDBC5F"/>
      </a:accent2>
      <a:accent3>
        <a:srgbClr val="4472C4"/>
      </a:accent3>
      <a:accent4>
        <a:srgbClr val="F37321"/>
      </a:accent4>
      <a:accent5>
        <a:srgbClr val="0FAE84"/>
      </a:accent5>
      <a:accent6>
        <a:srgbClr val="6E93B7"/>
      </a:accent6>
      <a:hlink>
        <a:srgbClr val="FDBC5F"/>
      </a:hlink>
      <a:folHlink>
        <a:srgbClr val="FDBC5F"/>
      </a:folHlink>
    </a:clrScheme>
    <a:fontScheme name="Custom 2">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4AC2C9B16E9AF4B9A759BBEF415125F" ma:contentTypeVersion="17" ma:contentTypeDescription="Create a new document." ma:contentTypeScope="" ma:versionID="6ba274465beacde93ce80f961424d139">
  <xsd:schema xmlns:xsd="http://www.w3.org/2001/XMLSchema" xmlns:xs="http://www.w3.org/2001/XMLSchema" xmlns:p="http://schemas.microsoft.com/office/2006/metadata/properties" xmlns:ns2="237ffd73-47ab-4f5a-8efa-2c14b39d8f3d" xmlns:ns3="25649e5a-5f55-49de-bea7-7baf6e366300" targetNamespace="http://schemas.microsoft.com/office/2006/metadata/properties" ma:root="true" ma:fieldsID="2e6642b5d6b5a34d1d21f21c5aec4044" ns2:_="" ns3:_="">
    <xsd:import namespace="237ffd73-47ab-4f5a-8efa-2c14b39d8f3d"/>
    <xsd:import namespace="25649e5a-5f55-49de-bea7-7baf6e36630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7ffd73-47ab-4f5a-8efa-2c14b39d8f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342a9708-8294-4f62-a706-783335cf6f68"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5649e5a-5f55-49de-bea7-7baf6e366300"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3e06006e-6385-4f01-bcdd-5ba727e76149}" ma:internalName="TaxCatchAll" ma:showField="CatchAllData" ma:web="25649e5a-5f55-49de-bea7-7baf6e366300">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37ffd73-47ab-4f5a-8efa-2c14b39d8f3d">
      <Terms xmlns="http://schemas.microsoft.com/office/infopath/2007/PartnerControls"/>
    </lcf76f155ced4ddcb4097134ff3c332f>
    <TaxCatchAll xmlns="25649e5a-5f55-49de-bea7-7baf6e366300" xsi:nil="true"/>
  </documentManagement>
</p:properties>
</file>

<file path=customXml/itemProps1.xml><?xml version="1.0" encoding="utf-8"?>
<ds:datastoreItem xmlns:ds="http://schemas.openxmlformats.org/officeDocument/2006/customXml" ds:itemID="{7D12A948-16A5-493B-8D1D-575FDFEE7063}">
  <ds:schemaRefs>
    <ds:schemaRef ds:uri="http://schemas.microsoft.com/sharepoint/v3/contenttype/forms"/>
  </ds:schemaRefs>
</ds:datastoreItem>
</file>

<file path=customXml/itemProps2.xml><?xml version="1.0" encoding="utf-8"?>
<ds:datastoreItem xmlns:ds="http://schemas.openxmlformats.org/officeDocument/2006/customXml" ds:itemID="{D51ADF3A-CBDF-4109-A7BA-84CFE5B308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7ffd73-47ab-4f5a-8efa-2c14b39d8f3d"/>
    <ds:schemaRef ds:uri="25649e5a-5f55-49de-bea7-7baf6e3663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3408362-04D0-47E4-8ED3-07A2789B5F4C}">
  <ds:schemaRefs>
    <ds:schemaRef ds:uri="http://schemas.microsoft.com/office/2006/metadata/properties"/>
    <ds:schemaRef ds:uri="http://schemas.microsoft.com/office/infopath/2007/PartnerControls"/>
    <ds:schemaRef ds:uri="237ffd73-47ab-4f5a-8efa-2c14b39d8f3d"/>
    <ds:schemaRef ds:uri="25649e5a-5f55-49de-bea7-7baf6e366300"/>
  </ds:schemaRefs>
</ds:datastoreItem>
</file>

<file path=docProps/app.xml><?xml version="1.0" encoding="utf-8"?>
<Properties xmlns="http://schemas.openxmlformats.org/officeDocument/2006/extended-properties" xmlns:vt="http://schemas.openxmlformats.org/officeDocument/2006/docPropsVTypes">
  <TotalTime>791</TotalTime>
  <Words>2358</Words>
  <Application>Microsoft Office PowerPoint</Application>
  <PresentationFormat>Widescreen</PresentationFormat>
  <Paragraphs>112</Paragraphs>
  <Slides>29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Gill Sans</vt:lpstr>
      <vt:lpstr>Segoe Pro</vt:lpstr>
      <vt:lpstr>Segoe UI</vt:lpstr>
      <vt:lpstr>Wingdings</vt:lpstr>
      <vt:lpstr>Office Theme</vt:lpstr>
      <vt:lpstr>Investissements DANS LES ÉTAPES INITIALES DE LA RECHERCHE TRANSLATIONNELLE SUR LE CANCER au Canada de 2005 à 2021</vt:lpstr>
      <vt:lpstr>Introduction</vt:lpstr>
      <vt:lpstr>Pourquoi faire rapport de ces investissements?</vt:lpstr>
      <vt:lpstr>Continuum de la recherche translationnelle [1]</vt:lpstr>
      <vt:lpstr>Méthodologie</vt:lpstr>
      <vt:lpstr>PowerPoint Presentation</vt:lpstr>
      <vt:lpstr>Conventions d’établissement de rapport</vt:lpstr>
      <vt:lpstr>Limites</vt:lpstr>
      <vt:lpstr>A1. INVESTISSEMENT GLOBAL</vt:lpstr>
      <vt:lpstr>A2. INVESTISSEMENT GLOBAL</vt:lpstr>
      <vt:lpstr>PowerPoint Presentation</vt:lpstr>
      <vt:lpstr>PowerPoint Presentation</vt:lpstr>
      <vt:lpstr>PowerPoint Presentation</vt:lpstr>
      <vt:lpstr>PowerPoint Presentation</vt:lpstr>
      <vt:lpstr>PowerPoint Presentation</vt:lpstr>
      <vt:lpstr>B. Investissements prOPRES AUX organismes</vt:lpstr>
      <vt:lpstr>PowerPoint Presentation</vt:lpstr>
      <vt:lpstr>PowerPoint Presentation</vt:lpstr>
      <vt:lpstr>C. Investissements par siège de cancer</vt:lpstr>
      <vt:lpstr>INVESTISSEMENT SUR 17 ANS PAR SIÈGE DE CANCER (%)</vt:lpstr>
      <vt:lpstr>D. Chercheurs principaux désignés</vt:lpstr>
      <vt:lpstr>PowerPoint Presentation</vt:lpstr>
      <vt:lpstr>PowerPoint Presentation</vt:lpstr>
      <vt:lpstr>PowerPoint Presentation</vt:lpstr>
      <vt:lpstr>E1. Investissement par province</vt:lpstr>
      <vt:lpstr>E2. Investissement par province</vt:lpstr>
      <vt:lpstr>PowerPoint Presentation</vt:lpstr>
      <vt:lpstr>Information supplémentaire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Badovinac</dc:creator>
  <cp:lastModifiedBy>Kimberly Badovinac</cp:lastModifiedBy>
  <cp:revision>108</cp:revision>
  <dcterms:created xsi:type="dcterms:W3CDTF">2019-03-06T10:58:11Z</dcterms:created>
  <dcterms:modified xsi:type="dcterms:W3CDTF">2024-01-24T12:44:45Z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0x010100F4AC2C9B16E9AF4B9A759BBEF415125F</vt:lpwstr>
  </property>
</Properties>
</file>