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5.xml" ContentType="application/vnd.openxmlformats-officedocument.presentationml.notesSlide+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notesSlides/notesSlide1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22.xml" ContentType="application/vnd.openxmlformats-officedocument.presentationml.notesSlide+xml"/>
  <Override PartName="/ppt/tags/tag51.xml" ContentType="application/vnd.openxmlformats-officedocument.presentationml.tags+xml"/>
  <Override PartName="/ppt/notesSlides/notesSlide23.xml" ContentType="application/vnd.openxmlformats-officedocument.presentationml.notesSlide+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2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256" r:id="rId5"/>
    <p:sldId id="350" r:id="rId6"/>
    <p:sldId id="351" r:id="rId7"/>
    <p:sldId id="352" r:id="rId8"/>
    <p:sldId id="353" r:id="rId9"/>
    <p:sldId id="333" r:id="rId10"/>
    <p:sldId id="354" r:id="rId11"/>
    <p:sldId id="355" r:id="rId12"/>
    <p:sldId id="292" r:id="rId13"/>
    <p:sldId id="311" r:id="rId14"/>
    <p:sldId id="319" r:id="rId15"/>
    <p:sldId id="356" r:id="rId16"/>
    <p:sldId id="302" r:id="rId17"/>
    <p:sldId id="306" r:id="rId18"/>
    <p:sldId id="307" r:id="rId19"/>
    <p:sldId id="357" r:id="rId20"/>
    <p:sldId id="358" r:id="rId21"/>
    <p:sldId id="308" r:id="rId22"/>
    <p:sldId id="359" r:id="rId23"/>
    <p:sldId id="360" r:id="rId24"/>
    <p:sldId id="361" r:id="rId25"/>
    <p:sldId id="362" r:id="rId26"/>
    <p:sldId id="363" r:id="rId27"/>
    <p:sldId id="364" r:id="rId28"/>
    <p:sldId id="365"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Drouin" initials="M.D." lastIdx="2" clrIdx="0">
    <p:extLst>
      <p:ext uri="{19B8F6BF-5375-455C-9EA6-DF929625EA0E}">
        <p15:presenceInfo xmlns:p15="http://schemas.microsoft.com/office/powerpoint/2012/main" userId="Marie-Josée Drou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9388" autoAdjust="0"/>
  </p:normalViewPr>
  <p:slideViewPr>
    <p:cSldViewPr snapToGrid="0">
      <p:cViewPr varScale="1">
        <p:scale>
          <a:sx n="57" d="100"/>
          <a:sy n="57" d="100"/>
        </p:scale>
        <p:origin x="101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a:t>
            </a:fld>
            <a:endParaRPr lang="fr-FR" dirty="0"/>
          </a:p>
        </p:txBody>
      </p:sp>
    </p:spTree>
    <p:extLst>
      <p:ext uri="{BB962C8B-B14F-4D97-AF65-F5344CB8AC3E}">
        <p14:creationId xmlns:p14="http://schemas.microsoft.com/office/powerpoint/2010/main" val="428223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10</a:t>
            </a:fld>
            <a:endParaRPr lang="fr-FR" dirty="0"/>
          </a:p>
        </p:txBody>
      </p:sp>
    </p:spTree>
    <p:extLst>
      <p:ext uri="{BB962C8B-B14F-4D97-AF65-F5344CB8AC3E}">
        <p14:creationId xmlns:p14="http://schemas.microsoft.com/office/powerpoint/2010/main" val="2736547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11</a:t>
            </a:fld>
            <a:endParaRPr lang="fr-FR" dirty="0"/>
          </a:p>
        </p:txBody>
      </p:sp>
    </p:spTree>
    <p:extLst>
      <p:ext uri="{BB962C8B-B14F-4D97-AF65-F5344CB8AC3E}">
        <p14:creationId xmlns:p14="http://schemas.microsoft.com/office/powerpoint/2010/main" val="2615931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12</a:t>
            </a:fld>
            <a:endParaRPr lang="fr-FR" dirty="0"/>
          </a:p>
        </p:txBody>
      </p:sp>
    </p:spTree>
    <p:extLst>
      <p:ext uri="{BB962C8B-B14F-4D97-AF65-F5344CB8AC3E}">
        <p14:creationId xmlns:p14="http://schemas.microsoft.com/office/powerpoint/2010/main" val="2501061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13</a:t>
            </a:fld>
            <a:endParaRPr lang="fr-FR" dirty="0"/>
          </a:p>
        </p:txBody>
      </p:sp>
    </p:spTree>
    <p:extLst>
      <p:ext uri="{BB962C8B-B14F-4D97-AF65-F5344CB8AC3E}">
        <p14:creationId xmlns:p14="http://schemas.microsoft.com/office/powerpoint/2010/main" val="2425441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14</a:t>
            </a:fld>
            <a:endParaRPr lang="fr-FR" dirty="0"/>
          </a:p>
        </p:txBody>
      </p:sp>
    </p:spTree>
    <p:extLst>
      <p:ext uri="{BB962C8B-B14F-4D97-AF65-F5344CB8AC3E}">
        <p14:creationId xmlns:p14="http://schemas.microsoft.com/office/powerpoint/2010/main" val="754973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15</a:t>
            </a:fld>
            <a:endParaRPr lang="fr-FR" dirty="0"/>
          </a:p>
        </p:txBody>
      </p:sp>
    </p:spTree>
    <p:extLst>
      <p:ext uri="{BB962C8B-B14F-4D97-AF65-F5344CB8AC3E}">
        <p14:creationId xmlns:p14="http://schemas.microsoft.com/office/powerpoint/2010/main" val="38638421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16</a:t>
            </a:fld>
            <a:endParaRPr lang="fr-FR" dirty="0"/>
          </a:p>
        </p:txBody>
      </p:sp>
    </p:spTree>
    <p:extLst>
      <p:ext uri="{BB962C8B-B14F-4D97-AF65-F5344CB8AC3E}">
        <p14:creationId xmlns:p14="http://schemas.microsoft.com/office/powerpoint/2010/main" val="324266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17</a:t>
            </a:fld>
            <a:endParaRPr lang="fr-FR" dirty="0"/>
          </a:p>
        </p:txBody>
      </p:sp>
    </p:spTree>
    <p:extLst>
      <p:ext uri="{BB962C8B-B14F-4D97-AF65-F5344CB8AC3E}">
        <p14:creationId xmlns:p14="http://schemas.microsoft.com/office/powerpoint/2010/main" val="3461541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18</a:t>
            </a:fld>
            <a:endParaRPr lang="fr-FR" dirty="0"/>
          </a:p>
        </p:txBody>
      </p:sp>
    </p:spTree>
    <p:extLst>
      <p:ext uri="{BB962C8B-B14F-4D97-AF65-F5344CB8AC3E}">
        <p14:creationId xmlns:p14="http://schemas.microsoft.com/office/powerpoint/2010/main" val="45859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19</a:t>
            </a:fld>
            <a:endParaRPr lang="fr-FR" dirty="0"/>
          </a:p>
        </p:txBody>
      </p:sp>
    </p:spTree>
    <p:extLst>
      <p:ext uri="{BB962C8B-B14F-4D97-AF65-F5344CB8AC3E}">
        <p14:creationId xmlns:p14="http://schemas.microsoft.com/office/powerpoint/2010/main" val="316885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fr-FR" smtClean="0"/>
              <a:pPr fontAlgn="base">
                <a:spcBef>
                  <a:spcPct val="0"/>
                </a:spcBef>
                <a:spcAft>
                  <a:spcPct val="0"/>
                </a:spcAft>
                <a:defRPr/>
              </a:pPr>
              <a:t>2</a:t>
            </a:fld>
            <a:endParaRPr lang="fr-FR"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3979412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20</a:t>
            </a:fld>
            <a:endParaRPr lang="fr-FR" dirty="0"/>
          </a:p>
        </p:txBody>
      </p:sp>
    </p:spTree>
    <p:extLst>
      <p:ext uri="{BB962C8B-B14F-4D97-AF65-F5344CB8AC3E}">
        <p14:creationId xmlns:p14="http://schemas.microsoft.com/office/powerpoint/2010/main" val="2773716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21</a:t>
            </a:fld>
            <a:endParaRPr lang="fr-FR" dirty="0"/>
          </a:p>
        </p:txBody>
      </p:sp>
    </p:spTree>
    <p:extLst>
      <p:ext uri="{BB962C8B-B14F-4D97-AF65-F5344CB8AC3E}">
        <p14:creationId xmlns:p14="http://schemas.microsoft.com/office/powerpoint/2010/main" val="1011372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22</a:t>
            </a:fld>
            <a:endParaRPr lang="fr-FR" dirty="0"/>
          </a:p>
        </p:txBody>
      </p:sp>
    </p:spTree>
    <p:extLst>
      <p:ext uri="{BB962C8B-B14F-4D97-AF65-F5344CB8AC3E}">
        <p14:creationId xmlns:p14="http://schemas.microsoft.com/office/powerpoint/2010/main" val="308274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23</a:t>
            </a:fld>
            <a:endParaRPr lang="fr-FR" dirty="0"/>
          </a:p>
        </p:txBody>
      </p:sp>
    </p:spTree>
    <p:extLst>
      <p:ext uri="{BB962C8B-B14F-4D97-AF65-F5344CB8AC3E}">
        <p14:creationId xmlns:p14="http://schemas.microsoft.com/office/powerpoint/2010/main" val="2824266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24</a:t>
            </a:fld>
            <a:endParaRPr lang="fr-FR" dirty="0"/>
          </a:p>
        </p:txBody>
      </p:sp>
    </p:spTree>
    <p:extLst>
      <p:ext uri="{BB962C8B-B14F-4D97-AF65-F5344CB8AC3E}">
        <p14:creationId xmlns:p14="http://schemas.microsoft.com/office/powerpoint/2010/main" val="3285829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25</a:t>
            </a:fld>
            <a:endParaRPr lang="fr-FR" dirty="0"/>
          </a:p>
        </p:txBody>
      </p:sp>
    </p:spTree>
    <p:extLst>
      <p:ext uri="{BB962C8B-B14F-4D97-AF65-F5344CB8AC3E}">
        <p14:creationId xmlns:p14="http://schemas.microsoft.com/office/powerpoint/2010/main" val="350404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26</a:t>
            </a:fld>
            <a:endParaRPr lang="fr-FR" dirty="0"/>
          </a:p>
        </p:txBody>
      </p:sp>
    </p:spTree>
    <p:extLst>
      <p:ext uri="{BB962C8B-B14F-4D97-AF65-F5344CB8AC3E}">
        <p14:creationId xmlns:p14="http://schemas.microsoft.com/office/powerpoint/2010/main" val="178054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3</a:t>
            </a:fld>
            <a:endParaRPr lang="fr-FR" dirty="0"/>
          </a:p>
        </p:txBody>
      </p:sp>
    </p:spTree>
    <p:extLst>
      <p:ext uri="{BB962C8B-B14F-4D97-AF65-F5344CB8AC3E}">
        <p14:creationId xmlns:p14="http://schemas.microsoft.com/office/powerpoint/2010/main" val="3153659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4</a:t>
            </a:fld>
            <a:endParaRPr lang="fr-FR" dirty="0"/>
          </a:p>
        </p:txBody>
      </p:sp>
    </p:spTree>
    <p:extLst>
      <p:ext uri="{BB962C8B-B14F-4D97-AF65-F5344CB8AC3E}">
        <p14:creationId xmlns:p14="http://schemas.microsoft.com/office/powerpoint/2010/main" val="2863117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5</a:t>
            </a:fld>
            <a:endParaRPr lang="fr-FR" dirty="0"/>
          </a:p>
        </p:txBody>
      </p:sp>
    </p:spTree>
    <p:extLst>
      <p:ext uri="{BB962C8B-B14F-4D97-AF65-F5344CB8AC3E}">
        <p14:creationId xmlns:p14="http://schemas.microsoft.com/office/powerpoint/2010/main" val="14473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6</a:t>
            </a:fld>
            <a:endParaRPr lang="fr-FR" dirty="0"/>
          </a:p>
        </p:txBody>
      </p:sp>
    </p:spTree>
    <p:extLst>
      <p:ext uri="{BB962C8B-B14F-4D97-AF65-F5344CB8AC3E}">
        <p14:creationId xmlns:p14="http://schemas.microsoft.com/office/powerpoint/2010/main" val="601468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7</a:t>
            </a:fld>
            <a:endParaRPr lang="fr-FR" dirty="0"/>
          </a:p>
        </p:txBody>
      </p:sp>
    </p:spTree>
    <p:extLst>
      <p:ext uri="{BB962C8B-B14F-4D97-AF65-F5344CB8AC3E}">
        <p14:creationId xmlns:p14="http://schemas.microsoft.com/office/powerpoint/2010/main" val="200930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8</a:t>
            </a:fld>
            <a:endParaRPr lang="fr-FR" dirty="0"/>
          </a:p>
        </p:txBody>
      </p:sp>
    </p:spTree>
    <p:extLst>
      <p:ext uri="{BB962C8B-B14F-4D97-AF65-F5344CB8AC3E}">
        <p14:creationId xmlns:p14="http://schemas.microsoft.com/office/powerpoint/2010/main" val="91591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9</a:t>
            </a:fld>
            <a:endParaRPr lang="fr-FR" dirty="0"/>
          </a:p>
        </p:txBody>
      </p:sp>
    </p:spTree>
    <p:extLst>
      <p:ext uri="{BB962C8B-B14F-4D97-AF65-F5344CB8AC3E}">
        <p14:creationId xmlns:p14="http://schemas.microsoft.com/office/powerpoint/2010/main" val="167565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7" y="5540304"/>
            <a:ext cx="4238657" cy="967154"/>
          </a:xfrm>
          <a:prstGeom prst="rect">
            <a:avLst/>
          </a:prstGeom>
        </p:spPr>
      </p:pic>
      <p:pic>
        <p:nvPicPr>
          <p:cNvPr id="3" name="Picture 2">
            <a:extLst>
              <a:ext uri="{FF2B5EF4-FFF2-40B4-BE49-F238E27FC236}">
                <a16:creationId xmlns:a16="http://schemas.microsoft.com/office/drawing/2014/main" id="{5D03D851-C1B0-4A14-BD2B-A57097BBB1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
        <p:nvSpPr>
          <p:cNvPr id="11" name="TextBox 10">
            <a:extLst>
              <a:ext uri="{FF2B5EF4-FFF2-40B4-BE49-F238E27FC236}">
                <a16:creationId xmlns:a16="http://schemas.microsoft.com/office/drawing/2014/main" id="{8381ED3E-7B66-46D6-963B-823047BA8990}"/>
              </a:ext>
            </a:extLst>
          </p:cNvPr>
          <p:cNvSpPr txBox="1"/>
          <p:nvPr userDrawn="1"/>
        </p:nvSpPr>
        <p:spPr>
          <a:xfrm rot="16200000">
            <a:off x="-3047256" y="3259723"/>
            <a:ext cx="6636119" cy="338554"/>
          </a:xfrm>
          <a:prstGeom prst="rect">
            <a:avLst/>
          </a:prstGeom>
          <a:noFill/>
        </p:spPr>
        <p:txBody>
          <a:bodyPr wrap="square" rtlCol="0">
            <a:spAutoFit/>
          </a:bodyPr>
          <a:lstStyle/>
          <a:p>
            <a:r>
              <a:rPr lang="fr-CA" sz="16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Points saillants – décembre 2023</a:t>
            </a:r>
          </a:p>
        </p:txBody>
      </p:sp>
      <p:pic>
        <p:nvPicPr>
          <p:cNvPr id="12" name="Picture 11" descr="Text&#10;&#10;Description automatically generated">
            <a:extLst>
              <a:ext uri="{FF2B5EF4-FFF2-40B4-BE49-F238E27FC236}">
                <a16:creationId xmlns:a16="http://schemas.microsoft.com/office/drawing/2014/main" id="{3150FD15-0765-4D71-89E5-96D79451D8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8850" y="5481409"/>
            <a:ext cx="2993517" cy="1084943"/>
          </a:xfrm>
          <a:prstGeom prst="rect">
            <a:avLst/>
          </a:prstGeom>
        </p:spPr>
      </p:pic>
    </p:spTree>
    <p:extLst>
      <p:ext uri="{BB962C8B-B14F-4D97-AF65-F5344CB8AC3E}">
        <p14:creationId xmlns:p14="http://schemas.microsoft.com/office/powerpoint/2010/main" val="10391402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spcAft>
                <a:spcPts val="600"/>
              </a:spcAft>
              <a:buClr>
                <a:schemeClr val="accent3"/>
              </a:buClr>
              <a:buFont typeface="Wingdings" pitchFamily="2" charset="2"/>
              <a:buChar char="§"/>
              <a:defRPr/>
            </a:lvl1pPr>
            <a:lvl2pPr marL="800100" indent="-342900">
              <a:lnSpc>
                <a:spcPct val="100000"/>
              </a:lnSpc>
              <a:spcAft>
                <a:spcPts val="600"/>
              </a:spcAft>
              <a:buClr>
                <a:schemeClr val="accent3"/>
              </a:buClr>
              <a:buFont typeface="Wingdings" pitchFamily="2" charset="2"/>
              <a:buChar char="§"/>
              <a:defRPr/>
            </a:lvl2pPr>
            <a:lvl3pPr marL="1257300" indent="-342900">
              <a:lnSpc>
                <a:spcPct val="100000"/>
              </a:lnSpc>
              <a:spcAft>
                <a:spcPts val="600"/>
              </a:spcAft>
              <a:buClr>
                <a:schemeClr val="accent3"/>
              </a:buClr>
              <a:buFont typeface="Wingdings" pitchFamily="2" charset="2"/>
              <a:buChar char="§"/>
              <a:defRPr/>
            </a:lvl3pPr>
            <a:lvl4pPr marL="1714500" indent="-342900">
              <a:lnSpc>
                <a:spcPct val="100000"/>
              </a:lnSpc>
              <a:spcAft>
                <a:spcPts val="600"/>
              </a:spcAft>
              <a:buClr>
                <a:schemeClr val="accent3"/>
              </a:buClr>
              <a:buFont typeface="Wingdings" pitchFamily="2" charset="2"/>
              <a:buChar char="§"/>
              <a:defRPr/>
            </a:lvl4pPr>
            <a:lvl5pPr marL="2171700" indent="-342900">
              <a:lnSpc>
                <a:spcPct val="100000"/>
              </a:lnSpc>
              <a:spcAft>
                <a:spcPts val="600"/>
              </a:spcAft>
              <a:buClr>
                <a:schemeClr val="accent3"/>
              </a:buClr>
              <a:buFont typeface="Wingdings"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2006"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5C1AB-A7A2-4141-9CBC-733602685F88}" type="datetimeFigureOut">
              <a:rPr lang="en-US" smtClean="0"/>
              <a:t>12/18/2023</a:t>
            </a:fld>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9.e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hyperlink" Target="https://www.ccra-acrc.ca/fr/tools/survie_viz_fr/" TargetMode="External"/><Relationship Id="rId5" Type="http://schemas.openxmlformats.org/officeDocument/2006/relationships/image" Target="../media/image8.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38.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39.x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4.emf"/><Relationship Id="rId5" Type="http://schemas.openxmlformats.org/officeDocument/2006/relationships/notesSlide" Target="../notesSlides/notesSlide22.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52.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hyperlink" Target="mailto:info@ccra-acrc.ca"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www.ccra-acrc.ca/fr/"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58.xml"/><Relationship Id="rId7" Type="http://schemas.openxmlformats.org/officeDocument/2006/relationships/notesSlide" Target="../notesSlides/notesSlide26.xml"/><Relationship Id="rId12" Type="http://schemas.openxmlformats.org/officeDocument/2006/relationships/image" Target="../media/image20.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4.xml"/><Relationship Id="rId11" Type="http://schemas.openxmlformats.org/officeDocument/2006/relationships/image" Target="../media/image19.png"/><Relationship Id="rId5" Type="http://schemas.openxmlformats.org/officeDocument/2006/relationships/tags" Target="../tags/tag60.xml"/><Relationship Id="rId10" Type="http://schemas.openxmlformats.org/officeDocument/2006/relationships/image" Target="../media/image18.png"/><Relationship Id="rId4" Type="http://schemas.openxmlformats.org/officeDocument/2006/relationships/tags" Target="../tags/tag59.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s://cdn.cancer.ca/-/media/files/research/cancer-statistics/2022-statistics/2022-special-report/2022_cancer_prevalence_report_final_fr.pdf" TargetMode="Externa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cra-acrc.ca/fr/reports/" TargetMode="External"/><Relationship Id="rId3" Type="http://schemas.openxmlformats.org/officeDocument/2006/relationships/tags" Target="../tags/tag13.xml"/><Relationship Id="rId7" Type="http://schemas.openxmlformats.org/officeDocument/2006/relationships/image" Target="../media/image4.e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custDataLst>
              <p:tags r:id="rId1"/>
            </p:custDataLst>
          </p:nvPr>
        </p:nvSpPr>
        <p:spPr/>
        <p:txBody>
          <a:bodyPr>
            <a:normAutofit fontScale="90000"/>
          </a:bodyPr>
          <a:lstStyle/>
          <a:p>
            <a:r>
              <a:rPr lang="fr-CA" dirty="0"/>
              <a:t>Investissements dans la recherche sur la survie au cancer au Canada de 2005 à 2021</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10</a:t>
            </a:fld>
            <a:endParaRPr lang="fr-FR" dirty="0"/>
          </a:p>
        </p:txBody>
      </p:sp>
      <p:pic>
        <p:nvPicPr>
          <p:cNvPr id="3" name="Picture 2">
            <a:extLst>
              <a:ext uri="{FF2B5EF4-FFF2-40B4-BE49-F238E27FC236}">
                <a16:creationId xmlns:a16="http://schemas.microsoft.com/office/drawing/2014/main" id="{F980465B-D6AE-2C75-7F26-11C856492516}"/>
              </a:ext>
            </a:extLst>
          </p:cNvPr>
          <p:cNvPicPr>
            <a:picLocks noChangeAspect="1"/>
          </p:cNvPicPr>
          <p:nvPr/>
        </p:nvPicPr>
        <p:blipFill>
          <a:blip r:embed="rId4"/>
          <a:stretch>
            <a:fillRect/>
          </a:stretch>
        </p:blipFill>
        <p:spPr>
          <a:xfrm>
            <a:off x="750385" y="666367"/>
            <a:ext cx="11171432" cy="551841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11</a:t>
            </a:fld>
            <a:endParaRPr lang="fr-FR" dirty="0"/>
          </a:p>
        </p:txBody>
      </p:sp>
      <p:pic>
        <p:nvPicPr>
          <p:cNvPr id="4" name="Picture 3">
            <a:extLst>
              <a:ext uri="{FF2B5EF4-FFF2-40B4-BE49-F238E27FC236}">
                <a16:creationId xmlns:a16="http://schemas.microsoft.com/office/drawing/2014/main" id="{70A98007-A477-51B9-6F7C-76C68ED1D9E9}"/>
              </a:ext>
            </a:extLst>
          </p:cNvPr>
          <p:cNvPicPr>
            <a:picLocks noChangeAspect="1"/>
          </p:cNvPicPr>
          <p:nvPr/>
        </p:nvPicPr>
        <p:blipFill>
          <a:blip r:embed="rId4"/>
          <a:stretch>
            <a:fillRect/>
          </a:stretch>
        </p:blipFill>
        <p:spPr>
          <a:xfrm>
            <a:off x="807196" y="1020646"/>
            <a:ext cx="10577608" cy="4499208"/>
          </a:xfrm>
          <a:prstGeom prst="rect">
            <a:avLst/>
          </a:prstGeom>
        </p:spPr>
      </p:pic>
    </p:spTree>
    <p:extLst>
      <p:ext uri="{BB962C8B-B14F-4D97-AF65-F5344CB8AC3E}">
        <p14:creationId xmlns:p14="http://schemas.microsoft.com/office/powerpoint/2010/main" val="386315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12</a:t>
            </a:fld>
            <a:endParaRPr lang="fr-FR" dirty="0"/>
          </a:p>
        </p:txBody>
      </p:sp>
      <p:pic>
        <p:nvPicPr>
          <p:cNvPr id="4" name="Picture 3">
            <a:extLst>
              <a:ext uri="{FF2B5EF4-FFF2-40B4-BE49-F238E27FC236}">
                <a16:creationId xmlns:a16="http://schemas.microsoft.com/office/drawing/2014/main" id="{67FE495A-A0BF-CE74-EEE8-D0CD36C5569D}"/>
              </a:ext>
            </a:extLst>
          </p:cNvPr>
          <p:cNvPicPr>
            <a:picLocks noChangeAspect="1"/>
          </p:cNvPicPr>
          <p:nvPr/>
        </p:nvPicPr>
        <p:blipFill>
          <a:blip r:embed="rId4"/>
          <a:stretch>
            <a:fillRect/>
          </a:stretch>
        </p:blipFill>
        <p:spPr>
          <a:xfrm>
            <a:off x="844704" y="685804"/>
            <a:ext cx="10043447" cy="5625786"/>
          </a:xfrm>
          <a:prstGeom prst="rect">
            <a:avLst/>
          </a:prstGeom>
        </p:spPr>
      </p:pic>
    </p:spTree>
    <p:extLst>
      <p:ext uri="{BB962C8B-B14F-4D97-AF65-F5344CB8AC3E}">
        <p14:creationId xmlns:p14="http://schemas.microsoft.com/office/powerpoint/2010/main" val="1374678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custDataLst>
              <p:tags r:id="rId1"/>
            </p:custDataLst>
          </p:nvPr>
        </p:nvSpPr>
        <p:spPr/>
        <p:txBody>
          <a:bodyPr>
            <a:normAutofit fontScale="77500" lnSpcReduction="20000"/>
          </a:bodyPr>
          <a:lstStyle/>
          <a:p>
            <a:pPr>
              <a:buSzPts val="2200"/>
            </a:pPr>
            <a:r>
              <a:rPr lang="fr-FR" dirty="0">
                <a:solidFill>
                  <a:srgbClr val="404040"/>
                </a:solidFill>
              </a:rPr>
              <a:t>Sur les 45 organisations faisant l’objet d’un suivi dans le cadre de l’ECRC, 40 consacraient un certain niveau d’investissement à la recherche sur la survie au cancer. Cependant, bien plus de la moitié des investissements en recherche (61 %) ont été réalisés par deux organisations. : les Instituts de recherche en santé du Canada (IRSC) et la Société canadienne du cancer (SCC).</a:t>
            </a:r>
          </a:p>
          <a:p>
            <a:pPr>
              <a:buSzPts val="2200"/>
            </a:pPr>
            <a:r>
              <a:rPr lang="fr-FR" dirty="0"/>
              <a:t>Au cours des 17 années, l</a:t>
            </a:r>
            <a:r>
              <a:rPr lang="fr-FR" dirty="0">
                <a:solidFill>
                  <a:srgbClr val="404040"/>
                </a:solidFill>
              </a:rPr>
              <a:t>es IRSC représentaient 38 % de l’investissement dans la recherche sur la survie du cancer et cet investissement représentait 5 % des investissements globaux dans la recherche sur le cancer des IRSC. Les IRSC ont investi 24,5 M$ de plus pendant la période 2017-2021 que pendant la période 2007-2011.</a:t>
            </a:r>
          </a:p>
          <a:p>
            <a:pPr>
              <a:buSzPts val="2200"/>
            </a:pPr>
            <a:r>
              <a:rPr lang="fr-FR" dirty="0"/>
              <a:t>La SCC </a:t>
            </a:r>
            <a:r>
              <a:rPr lang="fr-FR" dirty="0">
                <a:solidFill>
                  <a:srgbClr val="404040"/>
                </a:solidFill>
              </a:rPr>
              <a:t>représentait</a:t>
            </a:r>
            <a:r>
              <a:rPr lang="fr-FR" dirty="0"/>
              <a:t> 23 % </a:t>
            </a:r>
            <a:r>
              <a:rPr lang="fr-FR" dirty="0">
                <a:solidFill>
                  <a:srgbClr val="404040"/>
                </a:solidFill>
              </a:rPr>
              <a:t>de l’investissement dans la recherche sur la survie du cancer sur 17 ans et cet investissement représentait 9 % des investissements globaux dans la recherche sur le cancer de la SCC</a:t>
            </a:r>
            <a:r>
              <a:rPr lang="fr-FR" dirty="0"/>
              <a:t>. La SCC a investi 3,5 M$ de plus </a:t>
            </a:r>
            <a:r>
              <a:rPr lang="fr-FR" dirty="0">
                <a:solidFill>
                  <a:srgbClr val="404040"/>
                </a:solidFill>
              </a:rPr>
              <a:t>pendant la période 2017-2021 que pendant la période 2007-2011.</a:t>
            </a:r>
          </a:p>
        </p:txBody>
      </p:sp>
      <p:sp>
        <p:nvSpPr>
          <p:cNvPr id="2" name="Title 1"/>
          <p:cNvSpPr>
            <a:spLocks noGrp="1"/>
          </p:cNvSpPr>
          <p:nvPr>
            <p:ph type="title"/>
            <p:custDataLst>
              <p:tags r:id="rId2"/>
            </p:custDataLst>
          </p:nvPr>
        </p:nvSpPr>
        <p:spPr/>
        <p:txBody>
          <a:bodyPr>
            <a:normAutofit fontScale="90000"/>
          </a:bodyPr>
          <a:lstStyle/>
          <a:p>
            <a:r>
              <a:rPr lang="fr-FR"/>
              <a:t>B. Investissements </a:t>
            </a:r>
            <a:r>
              <a:rPr lang="fr-FR" dirty="0"/>
              <a:t>par organisme/programme </a:t>
            </a:r>
            <a:r>
              <a:rPr lang="fr-FR"/>
              <a:t>de financement</a:t>
            </a:r>
            <a:endParaRPr lang="fr-FR" dirty="0"/>
          </a:p>
        </p:txBody>
      </p:sp>
      <p:sp>
        <p:nvSpPr>
          <p:cNvPr id="11268"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63E72-F2F0-8F34-7D45-C74C20BB8AE8}"/>
              </a:ext>
            </a:extLst>
          </p:cNvPr>
          <p:cNvPicPr>
            <a:picLocks noChangeAspect="1"/>
          </p:cNvPicPr>
          <p:nvPr/>
        </p:nvPicPr>
        <p:blipFill>
          <a:blip r:embed="rId5"/>
          <a:stretch>
            <a:fillRect/>
          </a:stretch>
        </p:blipFill>
        <p:spPr>
          <a:xfrm>
            <a:off x="3702205" y="1499527"/>
            <a:ext cx="7984273" cy="3858946"/>
          </a:xfrm>
          <a:prstGeom prst="rect">
            <a:avLst/>
          </a:prstGeom>
        </p:spPr>
      </p:pic>
      <p:sp>
        <p:nvSpPr>
          <p:cNvPr id="13314"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14</a:t>
            </a:fld>
            <a:endParaRPr lang="fr-CA"/>
          </a:p>
        </p:txBody>
      </p:sp>
      <p:sp>
        <p:nvSpPr>
          <p:cNvPr id="6" name="TextBox 1">
            <a:extLst>
              <a:ext uri="{FF2B5EF4-FFF2-40B4-BE49-F238E27FC236}">
                <a16:creationId xmlns:a16="http://schemas.microsoft.com/office/drawing/2014/main" id="{1240F671-E9F4-4761-80FA-868418595DC3}"/>
              </a:ext>
            </a:extLst>
          </p:cNvPr>
          <p:cNvSpPr txBox="1"/>
          <p:nvPr>
            <p:custDataLst>
              <p:tags r:id="rId2"/>
            </p:custDataLst>
          </p:nvPr>
        </p:nvSpPr>
        <p:spPr>
          <a:xfrm>
            <a:off x="725293" y="5525865"/>
            <a:ext cx="11331789"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CA" sz="1200" dirty="0"/>
              <a:t>[1] Les dix organisations avec les investissements les plus élevés sur 17 ans sont mentionnées. Pour les profils des bailleurs de fonds sur l'investissement dans la recherche sur la survie au cancer, veuillez consulter la visualisation interactive sur le site Web de l'ACRC </a:t>
            </a:r>
            <a:r>
              <a:rPr lang="fr-CA" sz="1200" dirty="0">
                <a:hlinkClick r:id="rId6"/>
              </a:rPr>
              <a:t>https://www.ccra-acrc.ca/fr/tools/survie_viz_fr/</a:t>
            </a:r>
            <a:r>
              <a:rPr lang="fr-CA" sz="1200" dirty="0"/>
              <a:t>. </a:t>
            </a:r>
          </a:p>
          <a:p>
            <a:r>
              <a:rPr lang="fr-CA" sz="1200" dirty="0"/>
              <a:t>[2] </a:t>
            </a:r>
            <a:r>
              <a:rPr lang="fr-FR" sz="1200" dirty="0"/>
              <a:t>Alberta </a:t>
            </a:r>
            <a:r>
              <a:rPr lang="fr-FR" sz="1200" dirty="0" err="1"/>
              <a:t>Innovates</a:t>
            </a:r>
            <a:r>
              <a:rPr lang="fr-FR" sz="1200" dirty="0"/>
              <a:t> n’a pas soumis de données en 2020 et 2021.</a:t>
            </a:r>
            <a:endParaRPr lang="fr-CA" sz="1200" dirty="0"/>
          </a:p>
        </p:txBody>
      </p:sp>
      <p:pic>
        <p:nvPicPr>
          <p:cNvPr id="2" name="Picture 1">
            <a:extLst>
              <a:ext uri="{FF2B5EF4-FFF2-40B4-BE49-F238E27FC236}">
                <a16:creationId xmlns:a16="http://schemas.microsoft.com/office/drawing/2014/main" id="{AD01E066-3251-FBC7-54F6-A09C2C14876D}"/>
              </a:ext>
            </a:extLst>
          </p:cNvPr>
          <p:cNvPicPr>
            <a:picLocks noChangeAspect="1"/>
          </p:cNvPicPr>
          <p:nvPr/>
        </p:nvPicPr>
        <p:blipFill>
          <a:blip r:embed="rId7"/>
          <a:stretch>
            <a:fillRect/>
          </a:stretch>
        </p:blipFill>
        <p:spPr>
          <a:xfrm>
            <a:off x="725293" y="685804"/>
            <a:ext cx="10961185" cy="467266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custDataLst>
              <p:tags r:id="rId1"/>
            </p:custDataLst>
          </p:nvPr>
        </p:nvSpPr>
        <p:spPr/>
        <p:txBody>
          <a:bodyPr>
            <a:normAutofit lnSpcReduction="10000"/>
          </a:bodyPr>
          <a:lstStyle/>
          <a:p>
            <a:r>
              <a:rPr lang="fr-FR" dirty="0"/>
              <a:t>La tendance au cours des 17 années a été dictée par l’évolution des investissements en subventions de fonctionnement.</a:t>
            </a:r>
          </a:p>
          <a:p>
            <a:r>
              <a:rPr lang="fr-FR" dirty="0"/>
              <a:t>La plus grande proportion des investissements dans la recherche sur la survie au cancer était axée sur le cancer du sein quelle que soit la période. </a:t>
            </a:r>
          </a:p>
          <a:p>
            <a:r>
              <a:rPr lang="fr-FR" dirty="0"/>
              <a:t>Les augmentations des investissements entre la première et la deuxième période ont été notables pour le cancer de la prostate et les leucémies. Entre la première et la troisième période, les investissements dans la recherche sur le cancer de l’ovaire ont plus que quadruplé.</a:t>
            </a:r>
          </a:p>
        </p:txBody>
      </p:sp>
      <p:sp>
        <p:nvSpPr>
          <p:cNvPr id="2" name="Title 1"/>
          <p:cNvSpPr>
            <a:spLocks noGrp="1"/>
          </p:cNvSpPr>
          <p:nvPr>
            <p:ph type="title"/>
            <p:custDataLst>
              <p:tags r:id="rId2"/>
            </p:custDataLst>
          </p:nvPr>
        </p:nvSpPr>
        <p:spPr/>
        <p:txBody>
          <a:bodyPr>
            <a:normAutofit fontScale="90000"/>
          </a:bodyPr>
          <a:lstStyle/>
          <a:p>
            <a:r>
              <a:rPr lang="fr-FR"/>
              <a:t>C. Investissements par mécanisme de financement et siège de cancer</a:t>
            </a:r>
            <a:endParaRPr lang="fr-FR" dirty="0"/>
          </a:p>
        </p:txBody>
      </p:sp>
      <p:sp>
        <p:nvSpPr>
          <p:cNvPr id="1434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15</a:t>
            </a:fld>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16</a:t>
            </a:fld>
            <a:endParaRPr lang="fr-FR" dirty="0"/>
          </a:p>
        </p:txBody>
      </p:sp>
      <p:pic>
        <p:nvPicPr>
          <p:cNvPr id="2" name="Picture 1">
            <a:extLst>
              <a:ext uri="{FF2B5EF4-FFF2-40B4-BE49-F238E27FC236}">
                <a16:creationId xmlns:a16="http://schemas.microsoft.com/office/drawing/2014/main" id="{0EC17887-DFC3-BFBF-51D8-CF49ABD4589E}"/>
              </a:ext>
            </a:extLst>
          </p:cNvPr>
          <p:cNvPicPr>
            <a:picLocks noChangeAspect="1"/>
          </p:cNvPicPr>
          <p:nvPr/>
        </p:nvPicPr>
        <p:blipFill>
          <a:blip r:embed="rId4"/>
          <a:stretch>
            <a:fillRect/>
          </a:stretch>
        </p:blipFill>
        <p:spPr>
          <a:xfrm>
            <a:off x="862516" y="685804"/>
            <a:ext cx="9754920" cy="55365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17</a:t>
            </a:fld>
            <a:endParaRPr lang="fr-FR" dirty="0"/>
          </a:p>
        </p:txBody>
      </p:sp>
      <p:pic>
        <p:nvPicPr>
          <p:cNvPr id="6" name="Picture 5">
            <a:extLst>
              <a:ext uri="{FF2B5EF4-FFF2-40B4-BE49-F238E27FC236}">
                <a16:creationId xmlns:a16="http://schemas.microsoft.com/office/drawing/2014/main" id="{4F8B444C-E93F-1DE9-5BA5-8828BB22B644}"/>
              </a:ext>
            </a:extLst>
          </p:cNvPr>
          <p:cNvPicPr>
            <a:picLocks noChangeAspect="1"/>
          </p:cNvPicPr>
          <p:nvPr/>
        </p:nvPicPr>
        <p:blipFill>
          <a:blip r:embed="rId4"/>
          <a:stretch>
            <a:fillRect/>
          </a:stretch>
        </p:blipFill>
        <p:spPr>
          <a:xfrm>
            <a:off x="895504" y="601313"/>
            <a:ext cx="9085013" cy="5721427"/>
          </a:xfrm>
          <a:prstGeom prst="rect">
            <a:avLst/>
          </a:prstGeom>
        </p:spPr>
      </p:pic>
    </p:spTree>
    <p:extLst>
      <p:ext uri="{BB962C8B-B14F-4D97-AF65-F5344CB8AC3E}">
        <p14:creationId xmlns:p14="http://schemas.microsoft.com/office/powerpoint/2010/main" val="425958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custDataLst>
              <p:tags r:id="rId1"/>
            </p:custDataLst>
          </p:nvPr>
        </p:nvSpPr>
        <p:spPr>
          <a:xfrm>
            <a:off x="721701" y="1763489"/>
            <a:ext cx="11089299" cy="4547804"/>
          </a:xfrm>
        </p:spPr>
        <p:txBody>
          <a:bodyPr>
            <a:normAutofit fontScale="92500" lnSpcReduction="10000"/>
          </a:bodyPr>
          <a:lstStyle/>
          <a:p>
            <a:r>
              <a:rPr lang="fr-FR" dirty="0"/>
              <a:t>De la première à la troisième période de cinq ans, il y a eu des augmentations importantes des investissements dans la recherche sur les effets physiologiques (37 M$) et la prestation des soins, l’accès aux soins et la qualité des soins (20 M$). </a:t>
            </a:r>
          </a:p>
          <a:p>
            <a:r>
              <a:rPr lang="fr-FR" dirty="0"/>
              <a:t>En ce qui concerne les effets physiologiques, l'investissement dans la recherche sur la cardiotoxicité/les problèmes vasculaires a augmenté de 12 M$ (données non présentées).</a:t>
            </a:r>
          </a:p>
          <a:p>
            <a:r>
              <a:rPr lang="fr-FR" dirty="0"/>
              <a:t>Il est extrêmement important de mettre à l’essai de nouvelles approches pour soutenir les survivants du cancer. Quatre dollars sur dix investis dans la recherche sur la survie au cancer en 2021 concernaient des interventions.</a:t>
            </a:r>
          </a:p>
        </p:txBody>
      </p:sp>
      <p:sp>
        <p:nvSpPr>
          <p:cNvPr id="2" name="Title 1"/>
          <p:cNvSpPr>
            <a:spLocks noGrp="1"/>
          </p:cNvSpPr>
          <p:nvPr>
            <p:ph type="title"/>
            <p:custDataLst>
              <p:tags r:id="rId2"/>
            </p:custDataLst>
          </p:nvPr>
        </p:nvSpPr>
        <p:spPr/>
        <p:txBody>
          <a:bodyPr>
            <a:normAutofit fontScale="90000"/>
          </a:bodyPr>
          <a:lstStyle/>
          <a:p>
            <a:r>
              <a:rPr lang="fr-FR"/>
              <a:t>D. Investissements par sujet ET TYPE DE RECHERCHE</a:t>
            </a:r>
            <a:endParaRPr lang="fr-FR" dirty="0"/>
          </a:p>
        </p:txBody>
      </p:sp>
      <p:sp>
        <p:nvSpPr>
          <p:cNvPr id="1638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18</a:t>
            </a:fld>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19</a:t>
            </a:fld>
            <a:endParaRPr lang="fr-FR" dirty="0"/>
          </a:p>
        </p:txBody>
      </p:sp>
      <p:pic>
        <p:nvPicPr>
          <p:cNvPr id="2" name="Picture 1">
            <a:extLst>
              <a:ext uri="{FF2B5EF4-FFF2-40B4-BE49-F238E27FC236}">
                <a16:creationId xmlns:a16="http://schemas.microsoft.com/office/drawing/2014/main" id="{CED0C07A-3B95-EF1C-10F6-6470BB81B5C4}"/>
              </a:ext>
            </a:extLst>
          </p:cNvPr>
          <p:cNvPicPr>
            <a:picLocks noChangeAspect="1"/>
          </p:cNvPicPr>
          <p:nvPr/>
        </p:nvPicPr>
        <p:blipFill>
          <a:blip r:embed="rId4"/>
          <a:stretch>
            <a:fillRect/>
          </a:stretch>
        </p:blipFill>
        <p:spPr>
          <a:xfrm>
            <a:off x="762917" y="685804"/>
            <a:ext cx="10666165" cy="55031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custDataLst>
              <p:tags r:id="rId1"/>
            </p:custDataLst>
          </p:nvPr>
        </p:nvSpPr>
        <p:spPr/>
        <p:txBody>
          <a:bodyPr>
            <a:normAutofit fontScale="55000" lnSpcReduction="20000"/>
          </a:bodyPr>
          <a:lstStyle/>
          <a:p>
            <a:r>
              <a:rPr lang="fr-CA"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CA" dirty="0"/>
              <a:t>L’Alliance est composée de membres d’organismes et de programmes fédéraux de financement de la recherche, d’organismes provinciaux de recherche sur le cancer, d’organismes provinciaux de traitement du cancer, d’organismes de bienfaisance et d’autres associations bénévoles. </a:t>
            </a:r>
          </a:p>
          <a:p>
            <a:r>
              <a:rPr lang="fr-CA" dirty="0"/>
              <a:t>Les membres de l’Alliance sont </a:t>
            </a:r>
            <a:r>
              <a:rPr lang="fr-CA" dirty="0" err="1"/>
              <a:t>mus</a:t>
            </a:r>
            <a:r>
              <a:rPr lang="fr-CA" dirty="0"/>
              <a:t>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CA"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de recherche sur le cancer au Canada.</a:t>
            </a:r>
          </a:p>
        </p:txBody>
      </p:sp>
      <p:sp>
        <p:nvSpPr>
          <p:cNvPr id="10242" name="Rectangle 4"/>
          <p:cNvSpPr>
            <a:spLocks noGrp="1" noChangeArrowheads="1"/>
          </p:cNvSpPr>
          <p:nvPr>
            <p:ph type="title"/>
            <p:custDataLst>
              <p:tags r:id="rId2"/>
            </p:custDataLst>
          </p:nvPr>
        </p:nvSpPr>
        <p:spPr/>
        <p:txBody>
          <a:bodyPr/>
          <a:lstStyle/>
          <a:p>
            <a:r>
              <a:rPr lang="fr-CA"/>
              <a:t>Introduction</a:t>
            </a:r>
          </a:p>
        </p:txBody>
      </p:sp>
      <p:sp>
        <p:nvSpPr>
          <p:cNvPr id="10243" name="Slide Number Placeholder 5"/>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2</a:t>
            </a:fld>
            <a:endParaRPr lang="fr-CA"/>
          </a:p>
        </p:txBody>
      </p:sp>
    </p:spTree>
    <p:extLst>
      <p:ext uri="{BB962C8B-B14F-4D97-AF65-F5344CB8AC3E}">
        <p14:creationId xmlns:p14="http://schemas.microsoft.com/office/powerpoint/2010/main" val="10774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20</a:t>
            </a:fld>
            <a:endParaRPr lang="fr-FR" dirty="0"/>
          </a:p>
        </p:txBody>
      </p:sp>
      <p:pic>
        <p:nvPicPr>
          <p:cNvPr id="4" name="Picture 3">
            <a:extLst>
              <a:ext uri="{FF2B5EF4-FFF2-40B4-BE49-F238E27FC236}">
                <a16:creationId xmlns:a16="http://schemas.microsoft.com/office/drawing/2014/main" id="{1B40A22A-3751-9B56-E5B6-4DE9B6FE81A1}"/>
              </a:ext>
            </a:extLst>
          </p:cNvPr>
          <p:cNvPicPr>
            <a:picLocks noChangeAspect="1"/>
          </p:cNvPicPr>
          <p:nvPr/>
        </p:nvPicPr>
        <p:blipFill rotWithShape="1">
          <a:blip r:embed="rId4"/>
          <a:srcRect r="3219"/>
          <a:stretch/>
        </p:blipFill>
        <p:spPr>
          <a:xfrm>
            <a:off x="812900" y="1035513"/>
            <a:ext cx="11021546" cy="4372827"/>
          </a:xfrm>
          <a:prstGeom prst="rect">
            <a:avLst/>
          </a:prstGeom>
        </p:spPr>
      </p:pic>
    </p:spTree>
    <p:extLst>
      <p:ext uri="{BB962C8B-B14F-4D97-AF65-F5344CB8AC3E}">
        <p14:creationId xmlns:p14="http://schemas.microsoft.com/office/powerpoint/2010/main" val="1054231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custDataLst>
              <p:tags r:id="rId1"/>
            </p:custDataLst>
          </p:nvPr>
        </p:nvSpPr>
        <p:spPr/>
        <p:txBody>
          <a:bodyPr>
            <a:normAutofit fontScale="85000" lnSpcReduction="10000"/>
          </a:bodyPr>
          <a:lstStyle/>
          <a:p>
            <a:r>
              <a:rPr lang="fr-FR" dirty="0"/>
              <a:t>Au cours des 17 années, 523 chercheurs principaux (CP) désignés ont reçu un ou plusieurs prix/bourses axés sur la survie. </a:t>
            </a:r>
            <a:r>
              <a:rPr lang="fr-CA" dirty="0"/>
              <a:t>Au total, 280 CP désignés ont reçu un financement pour des projets de recherche entre 2017 et 2021 </a:t>
            </a:r>
            <a:r>
              <a:rPr lang="fr-FR" dirty="0"/>
              <a:t>et un pourcentage élevé (48 %) travaillaient dans des établissements en Ontario.</a:t>
            </a:r>
          </a:p>
          <a:p>
            <a:r>
              <a:rPr lang="fr-FR" dirty="0"/>
              <a:t>Bien que la grande majorité des stagiaires soient soutenus par des subventions de fonctionnement, un petit groupe de stagiaires reçoit des bourses visant à faciliter l’achèvement de leur formation en recherche. Sur les 560 stagiaires récompensés au cours de la période de 17 ans, 34 (6 %) ont par la suite reçu une ou plusieurs subventions de fonctionnement, subventions d’équipement ou d’infrastructure ou bourses de carrière.</a:t>
            </a:r>
          </a:p>
          <a:p>
            <a:r>
              <a:rPr lang="fr-FR" dirty="0"/>
              <a:t>L'investissement dans les bourses aux stagiaires a été de 5 M$ de plus pour la période 2017-2021 que pour la période 2007-2011.</a:t>
            </a:r>
          </a:p>
          <a:p>
            <a:endParaRPr lang="fr-FR" dirty="0"/>
          </a:p>
          <a:p>
            <a:endParaRPr lang="fr-FR" dirty="0"/>
          </a:p>
        </p:txBody>
      </p:sp>
      <p:sp>
        <p:nvSpPr>
          <p:cNvPr id="2" name="Title 1"/>
          <p:cNvSpPr>
            <a:spLocks noGrp="1"/>
          </p:cNvSpPr>
          <p:nvPr>
            <p:ph type="title"/>
            <p:custDataLst>
              <p:tags r:id="rId2"/>
            </p:custDataLst>
          </p:nvPr>
        </p:nvSpPr>
        <p:spPr/>
        <p:txBody>
          <a:bodyPr/>
          <a:lstStyle/>
          <a:p>
            <a:r>
              <a:rPr lang="fr-FR"/>
              <a:t>E. chercheurs principaux désignés</a:t>
            </a:r>
            <a:endParaRPr lang="fr-FR" dirty="0"/>
          </a:p>
        </p:txBody>
      </p:sp>
      <p:sp>
        <p:nvSpPr>
          <p:cNvPr id="2150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21</a:t>
            </a:fld>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22</a:t>
            </a:fld>
            <a:endParaRPr lang="fr-FR" dirty="0"/>
          </a:p>
        </p:txBody>
      </p:sp>
      <p:grpSp>
        <p:nvGrpSpPr>
          <p:cNvPr id="12" name="Group 11">
            <a:extLst>
              <a:ext uri="{FF2B5EF4-FFF2-40B4-BE49-F238E27FC236}">
                <a16:creationId xmlns:a16="http://schemas.microsoft.com/office/drawing/2014/main" id="{057044B0-B6C3-47A6-A7C1-89C99281C35E}"/>
              </a:ext>
            </a:extLst>
          </p:cNvPr>
          <p:cNvGrpSpPr/>
          <p:nvPr>
            <p:custDataLst>
              <p:tags r:id="rId2"/>
            </p:custDataLst>
          </p:nvPr>
        </p:nvGrpSpPr>
        <p:grpSpPr>
          <a:xfrm>
            <a:off x="3331916" y="1396788"/>
            <a:ext cx="5167277" cy="4787009"/>
            <a:chOff x="3327735" y="1196751"/>
            <a:chExt cx="5486400" cy="5193375"/>
          </a:xfrm>
        </p:grpSpPr>
        <p:sp>
          <p:nvSpPr>
            <p:cNvPr id="6" name="Rectangle 5">
              <a:extLst>
                <a:ext uri="{FF2B5EF4-FFF2-40B4-BE49-F238E27FC236}">
                  <a16:creationId xmlns:a16="http://schemas.microsoft.com/office/drawing/2014/main" id="{582CF496-B6D0-4B3E-A4C8-D699B38F5078}"/>
                </a:ext>
              </a:extLst>
            </p:cNvPr>
            <p:cNvSpPr/>
            <p:nvPr/>
          </p:nvSpPr>
          <p:spPr>
            <a:xfrm>
              <a:off x="5303912" y="1196751"/>
              <a:ext cx="1584176" cy="5193375"/>
            </a:xfrm>
            <a:prstGeom prst="rect">
              <a:avLst/>
            </a:prstGeom>
            <a:solidFill>
              <a:schemeClr val="accent5">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8C4C1E-29DD-46EE-BA7E-DEB0E4E28E90}"/>
                </a:ext>
              </a:extLst>
            </p:cNvPr>
            <p:cNvSpPr/>
            <p:nvPr/>
          </p:nvSpPr>
          <p:spPr>
            <a:xfrm rot="5400000">
              <a:off x="5309080" y="1674652"/>
              <a:ext cx="1431566" cy="4803793"/>
            </a:xfrm>
            <a:prstGeom prst="rect">
              <a:avLst/>
            </a:prstGeom>
            <a:solidFill>
              <a:schemeClr val="accent1">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421494-8140-43E6-B3A9-532A84D76958}"/>
                </a:ext>
              </a:extLst>
            </p:cNvPr>
            <p:cNvSpPr/>
            <p:nvPr/>
          </p:nvSpPr>
          <p:spPr>
            <a:xfrm rot="18379961">
              <a:off x="5321152" y="1237752"/>
              <a:ext cx="1499566" cy="5486400"/>
            </a:xfrm>
            <a:prstGeom prst="rect">
              <a:avLst/>
            </a:prstGeom>
            <a:solidFill>
              <a:schemeClr val="accent2">
                <a:alpha val="1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98F058-3882-417C-95DE-1FFD3FDB7334}"/>
                </a:ext>
              </a:extLst>
            </p:cNvPr>
            <p:cNvSpPr txBox="1"/>
            <p:nvPr/>
          </p:nvSpPr>
          <p:spPr>
            <a:xfrm>
              <a:off x="3742483" y="3857220"/>
              <a:ext cx="1173111"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2007-2011</a:t>
              </a:r>
            </a:p>
            <a:p>
              <a:r>
                <a:rPr lang="en-US" sz="1400" dirty="0">
                  <a:latin typeface="Segoe UI" panose="020B0502040204020203" pitchFamily="34" charset="0"/>
                  <a:ea typeface="Segoe UI" panose="020B0502040204020203" pitchFamily="34" charset="0"/>
                  <a:cs typeface="Segoe UI" panose="020B0502040204020203" pitchFamily="34" charset="0"/>
                </a:rPr>
                <a:t>n = 245</a:t>
              </a:r>
            </a:p>
          </p:txBody>
        </p:sp>
        <p:sp>
          <p:nvSpPr>
            <p:cNvPr id="8" name="TextBox 7">
              <a:extLst>
                <a:ext uri="{FF2B5EF4-FFF2-40B4-BE49-F238E27FC236}">
                  <a16:creationId xmlns:a16="http://schemas.microsoft.com/office/drawing/2014/main" id="{A76D3176-4ADE-4C7D-8C85-30175DAFB5C8}"/>
                </a:ext>
              </a:extLst>
            </p:cNvPr>
            <p:cNvSpPr txBox="1"/>
            <p:nvPr/>
          </p:nvSpPr>
          <p:spPr>
            <a:xfrm>
              <a:off x="4051217" y="2560091"/>
              <a:ext cx="1173110"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2012-2016 </a:t>
              </a:r>
            </a:p>
            <a:p>
              <a:r>
                <a:rPr lang="en-US" sz="1400" dirty="0">
                  <a:latin typeface="Segoe UI" panose="020B0502040204020203" pitchFamily="34" charset="0"/>
                  <a:ea typeface="Segoe UI" panose="020B0502040204020203" pitchFamily="34" charset="0"/>
                  <a:cs typeface="Segoe UI" panose="020B0502040204020203" pitchFamily="34" charset="0"/>
                </a:rPr>
                <a:t>n = 292</a:t>
              </a:r>
            </a:p>
          </p:txBody>
        </p:sp>
        <p:sp>
          <p:nvSpPr>
            <p:cNvPr id="9" name="TextBox 8">
              <a:extLst>
                <a:ext uri="{FF2B5EF4-FFF2-40B4-BE49-F238E27FC236}">
                  <a16:creationId xmlns:a16="http://schemas.microsoft.com/office/drawing/2014/main" id="{6C38254B-E044-49AD-9311-593E83A1D84A}"/>
                </a:ext>
              </a:extLst>
            </p:cNvPr>
            <p:cNvSpPr txBox="1"/>
            <p:nvPr/>
          </p:nvSpPr>
          <p:spPr>
            <a:xfrm>
              <a:off x="5568147" y="1450462"/>
              <a:ext cx="1103917" cy="567636"/>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2017-2021 </a:t>
              </a:r>
            </a:p>
            <a:p>
              <a:r>
                <a:rPr lang="en-US" sz="1400" dirty="0">
                  <a:latin typeface="Segoe UI" panose="020B0502040204020203" pitchFamily="34" charset="0"/>
                  <a:ea typeface="Segoe UI" panose="020B0502040204020203" pitchFamily="34" charset="0"/>
                  <a:cs typeface="Segoe UI" panose="020B0502040204020203" pitchFamily="34" charset="0"/>
                </a:rPr>
                <a:t>n = 280</a:t>
              </a:r>
            </a:p>
          </p:txBody>
        </p:sp>
        <p:sp>
          <p:nvSpPr>
            <p:cNvPr id="10" name="TextBox 9">
              <a:extLst>
                <a:ext uri="{FF2B5EF4-FFF2-40B4-BE49-F238E27FC236}">
                  <a16:creationId xmlns:a16="http://schemas.microsoft.com/office/drawing/2014/main" id="{8CC34482-48FB-4A8F-965C-85DC082B6F83}"/>
                </a:ext>
              </a:extLst>
            </p:cNvPr>
            <p:cNvSpPr txBox="1"/>
            <p:nvPr/>
          </p:nvSpPr>
          <p:spPr>
            <a:xfrm>
              <a:off x="5740441" y="3857220"/>
              <a:ext cx="759329" cy="333904"/>
            </a:xfrm>
            <a:prstGeom prst="rect">
              <a:avLst/>
            </a:prstGeom>
            <a:noFill/>
          </p:spPr>
          <p:txBody>
            <a:bodyPr wrap="square" rtlCol="0">
              <a:spAutoFit/>
            </a:bodyPr>
            <a:lstStyle/>
            <a:p>
              <a:r>
                <a:rPr lang="en-US" sz="1400" dirty="0">
                  <a:latin typeface="Segoe UI" panose="020B0502040204020203" pitchFamily="34" charset="0"/>
                  <a:ea typeface="Segoe UI" panose="020B0502040204020203" pitchFamily="34" charset="0"/>
                  <a:cs typeface="Segoe UI" panose="020B0502040204020203" pitchFamily="34" charset="0"/>
                </a:rPr>
                <a:t>n = 80</a:t>
              </a:r>
            </a:p>
          </p:txBody>
        </p:sp>
      </p:grpSp>
      <p:pic>
        <p:nvPicPr>
          <p:cNvPr id="13" name="Picture 12">
            <a:extLst>
              <a:ext uri="{FF2B5EF4-FFF2-40B4-BE49-F238E27FC236}">
                <a16:creationId xmlns:a16="http://schemas.microsoft.com/office/drawing/2014/main" id="{D3ECED95-93F2-4C7A-ACD3-95C880E7B5C7}"/>
              </a:ext>
            </a:extLst>
          </p:cNvPr>
          <p:cNvPicPr>
            <a:picLocks noChangeAspect="1"/>
          </p:cNvPicPr>
          <p:nvPr>
            <p:custDataLst>
              <p:tags r:id="rId3"/>
            </p:custDataLst>
          </p:nvPr>
        </p:nvPicPr>
        <p:blipFill>
          <a:blip r:embed="rId6"/>
          <a:stretch>
            <a:fillRect/>
          </a:stretch>
        </p:blipFill>
        <p:spPr>
          <a:xfrm>
            <a:off x="733888" y="676838"/>
            <a:ext cx="10724223" cy="408921"/>
          </a:xfrm>
          <a:prstGeom prst="rect">
            <a:avLst/>
          </a:prstGeom>
        </p:spPr>
      </p:pic>
    </p:spTree>
    <p:extLst>
      <p:ext uri="{BB962C8B-B14F-4D97-AF65-F5344CB8AC3E}">
        <p14:creationId xmlns:p14="http://schemas.microsoft.com/office/powerpoint/2010/main" val="2036063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23</a:t>
            </a:fld>
            <a:endParaRPr lang="fr-FR" dirty="0"/>
          </a:p>
        </p:txBody>
      </p:sp>
      <p:pic>
        <p:nvPicPr>
          <p:cNvPr id="3" name="Picture 2">
            <a:extLst>
              <a:ext uri="{FF2B5EF4-FFF2-40B4-BE49-F238E27FC236}">
                <a16:creationId xmlns:a16="http://schemas.microsoft.com/office/drawing/2014/main" id="{8207E9EA-6387-9BFE-6B70-48A15D0A94BF}"/>
              </a:ext>
            </a:extLst>
          </p:cNvPr>
          <p:cNvPicPr>
            <a:picLocks noChangeAspect="1"/>
          </p:cNvPicPr>
          <p:nvPr/>
        </p:nvPicPr>
        <p:blipFill>
          <a:blip r:embed="rId4"/>
          <a:stretch>
            <a:fillRect/>
          </a:stretch>
        </p:blipFill>
        <p:spPr>
          <a:xfrm>
            <a:off x="831539" y="685804"/>
            <a:ext cx="11141975" cy="5458518"/>
          </a:xfrm>
          <a:prstGeom prst="rect">
            <a:avLst/>
          </a:prstGeom>
        </p:spPr>
      </p:pic>
    </p:spTree>
    <p:extLst>
      <p:ext uri="{BB962C8B-B14F-4D97-AF65-F5344CB8AC3E}">
        <p14:creationId xmlns:p14="http://schemas.microsoft.com/office/powerpoint/2010/main" val="1518695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3BAEBB-1BED-4309-AB67-75A074D95AAC}"/>
              </a:ext>
            </a:extLst>
          </p:cNvPr>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24</a:t>
            </a:fld>
            <a:endParaRPr lang="fr-FR" dirty="0"/>
          </a:p>
        </p:txBody>
      </p:sp>
      <p:pic>
        <p:nvPicPr>
          <p:cNvPr id="4" name="Picture 3">
            <a:extLst>
              <a:ext uri="{FF2B5EF4-FFF2-40B4-BE49-F238E27FC236}">
                <a16:creationId xmlns:a16="http://schemas.microsoft.com/office/drawing/2014/main" id="{3B0F9636-8AA2-BA97-7F08-0C47FFF79408}"/>
              </a:ext>
            </a:extLst>
          </p:cNvPr>
          <p:cNvPicPr>
            <a:picLocks noChangeAspect="1"/>
          </p:cNvPicPr>
          <p:nvPr/>
        </p:nvPicPr>
        <p:blipFill>
          <a:blip r:embed="rId4"/>
          <a:stretch>
            <a:fillRect/>
          </a:stretch>
        </p:blipFill>
        <p:spPr>
          <a:xfrm>
            <a:off x="876919" y="685804"/>
            <a:ext cx="10083183" cy="5570030"/>
          </a:xfrm>
          <a:prstGeom prst="rect">
            <a:avLst/>
          </a:prstGeom>
        </p:spPr>
      </p:pic>
    </p:spTree>
    <p:extLst>
      <p:ext uri="{BB962C8B-B14F-4D97-AF65-F5344CB8AC3E}">
        <p14:creationId xmlns:p14="http://schemas.microsoft.com/office/powerpoint/2010/main" val="2911963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custDataLst>
              <p:tags r:id="rId1"/>
            </p:custDataLst>
          </p:nvPr>
        </p:nvSpPr>
        <p:spPr/>
        <p:txBody>
          <a:bodyPr>
            <a:normAutofit fontScale="85000" lnSpcReduction="20000"/>
          </a:bodyPr>
          <a:lstStyle/>
          <a:p>
            <a:r>
              <a:rPr lang="fr-FR" dirty="0"/>
              <a:t>Le bref rapport intitulé </a:t>
            </a:r>
            <a:r>
              <a:rPr lang="fr-FR" i="1" dirty="0"/>
              <a:t>Investissements dans la recherche sur la survie au cancer au Canada de 2005 à 2021</a:t>
            </a:r>
            <a:r>
              <a:rPr lang="fr-FR" dirty="0"/>
              <a:t>, est disponible en version électronique à l’adresse </a:t>
            </a:r>
            <a:r>
              <a:rPr lang="fr-FR" dirty="0">
                <a:hlinkClick r:id="rId6"/>
              </a:rPr>
              <a:t>http://www.ccra-acrc.ca/fr/</a:t>
            </a:r>
            <a:r>
              <a:rPr lang="fr-FR" dirty="0"/>
              <a:t>. La production de ce rapport a été rendue possible grâce à une collaboration et à une contribution financière du Partenariat canadien contre le cancer et de Santé Canada. De nombreuses personnes ont contribué à ce rapport depuis son élaboration initiale. </a:t>
            </a:r>
          </a:p>
          <a:p>
            <a:r>
              <a:rPr lang="fr-FR" dirty="0"/>
              <a:t>Le </a:t>
            </a:r>
            <a:r>
              <a:rPr lang="fr-FR" i="1" dirty="0"/>
              <a:t>Cadre pancanadien de recherche sur la survie au cancer</a:t>
            </a:r>
            <a:r>
              <a:rPr lang="fr-FR" dirty="0"/>
              <a:t>, publié en 2017, est également disponible sur notre site Web. Le cadre recense les domaines d’investissement prioritaires ainsi que les moyens de faciliter l’application des connaissances.</a:t>
            </a:r>
          </a:p>
          <a:p>
            <a:r>
              <a:rPr lang="fr-FR" dirty="0"/>
              <a:t>Pour toute question concernant ce projet, veuillez communiquer directement avec la directrice de l’Enquête canadienne sur la recherche sur le cancer, à </a:t>
            </a:r>
            <a:r>
              <a:rPr lang="fr-FR" dirty="0">
                <a:hlinkClick r:id="rId7"/>
              </a:rPr>
              <a:t>info@ccra-acrc.ca</a:t>
            </a:r>
            <a:r>
              <a:rPr lang="fr-FR" dirty="0"/>
              <a:t>.</a:t>
            </a:r>
          </a:p>
        </p:txBody>
      </p:sp>
      <p:sp>
        <p:nvSpPr>
          <p:cNvPr id="28674" name="Title 1"/>
          <p:cNvSpPr>
            <a:spLocks noGrp="1"/>
          </p:cNvSpPr>
          <p:nvPr>
            <p:ph type="title"/>
            <p:custDataLst>
              <p:tags r:id="rId2"/>
            </p:custDataLst>
          </p:nvPr>
        </p:nvSpPr>
        <p:spPr/>
        <p:txBody>
          <a:bodyPr/>
          <a:lstStyle/>
          <a:p>
            <a:r>
              <a:rPr lang="fr-FR"/>
              <a:t>Information supplémentaire</a:t>
            </a:r>
            <a:endParaRPr lang="fr-FR" dirty="0"/>
          </a:p>
        </p:txBody>
      </p:sp>
      <p:sp>
        <p:nvSpPr>
          <p:cNvPr id="23556"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custDataLst>
              <p:tags r:id="rId1"/>
            </p:custDataLst>
            <p:extLst>
              <p:ext uri="{D42A27DB-BD31-4B8C-83A1-F6EECF244321}">
                <p14:modId xmlns:p14="http://schemas.microsoft.com/office/powerpoint/2010/main" val="1213481259"/>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dirty="0">
                          <a:solidFill>
                            <a:schemeClr val="accent3"/>
                          </a:solidFill>
                          <a:latin typeface="Segoe UI" panose="020B0502040204020203" pitchFamily="34" charset="0"/>
                          <a:ea typeface="Segoe UI" panose="020B0502040204020203" pitchFamily="34" charset="0"/>
                          <a:cs typeface="Segoe UI" panose="020B0502040204020203" pitchFamily="34" charset="0"/>
                        </a:rPr>
                        <a:t>https://www.ccra-acrc.ca/fr/</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3"/>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400" b="1" dirty="0">
                          <a:solidFill>
                            <a:schemeClr val="accent3"/>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custDataLst>
              <p:tags r:id="rId2"/>
            </p:custDataLst>
          </p:nvPr>
        </p:nvPicPr>
        <p:blipFill>
          <a:blip r:embed="rId8">
            <a:clrChange>
              <a:clrFrom>
                <a:srgbClr val="FFFFFF"/>
              </a:clrFrom>
              <a:clrTo>
                <a:srgbClr val="FFFFFF">
                  <a:alpha val="0"/>
                </a:srgbClr>
              </a:clrTo>
            </a:clrChange>
            <a:biLevel thresh="25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custDataLst>
              <p:tags r:id="rId3"/>
            </p:custDataLst>
          </p:nvPr>
        </p:nvPicPr>
        <p:blipFill>
          <a:blip r:embed="rId10">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custDataLst>
              <p:tags r:id="rId4"/>
            </p:custDataLst>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custDataLst>
              <p:tags r:id="rId5"/>
            </p:custDataLst>
          </p:nvPr>
        </p:nvPicPr>
        <p:blipFill>
          <a:blip r:embed="rId12">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custDataLst>
              <p:tags r:id="rId1"/>
            </p:custDataLst>
          </p:nvPr>
        </p:nvSpPr>
        <p:spPr/>
        <p:txBody>
          <a:bodyPr>
            <a:normAutofit fontScale="85000" lnSpcReduction="20000"/>
          </a:bodyPr>
          <a:lstStyle/>
          <a:p>
            <a:r>
              <a:rPr lang="fr-CA" dirty="0"/>
              <a:t>Ce rapport est une mise à jour d’une première analyse sur l’investissement dans la recherche sur la survie au cancer qui a été faite au cours de la période de 2005 à 2008. Jusqu’alors, il n’existait pas d’étude à grande échelle portant sur les investissements dans la recherche sur la survie au cancer au Canada.</a:t>
            </a:r>
          </a:p>
          <a:p>
            <a:r>
              <a:rPr lang="fr-CA" dirty="0"/>
              <a:t>Un cadre de recherche pancanadien sur la survie au cancer a été publié en 2017 afin de déterminer les domaines de recherche prioritaires et les moyens de faciliter l’application des connaissances. Il est important de suivre les progrès réalisés par rapport à ces priorités.</a:t>
            </a:r>
          </a:p>
          <a:p>
            <a:r>
              <a:rPr lang="fr-FR" dirty="0"/>
              <a:t>Au 1</a:t>
            </a:r>
            <a:r>
              <a:rPr lang="fr-FR" baseline="30000" dirty="0"/>
              <a:t>er</a:t>
            </a:r>
            <a:r>
              <a:rPr lang="fr-FR" dirty="0"/>
              <a:t> janvier 2018, près de 1,5 million personnes au Canada avaient reçu un diagnostic de cancer au cours des 25 dernières années et étaient toujours en vie à cette date. </a:t>
            </a:r>
            <a:r>
              <a:rPr lang="fr-CA" dirty="0"/>
              <a:t>(Consultez </a:t>
            </a:r>
            <a:r>
              <a:rPr lang="fr-CA" dirty="0">
                <a:hlinkClick r:id="rId6"/>
              </a:rPr>
              <a:t>https://cdn.cancer.ca/-/media/files/research/cancer-statistics/2022-statistics/2022-special-report/2022_cancer_prevalence_report_final_fr.pdf</a:t>
            </a:r>
            <a:r>
              <a:rPr lang="fr-CA" dirty="0"/>
              <a:t>).  </a:t>
            </a:r>
          </a:p>
        </p:txBody>
      </p:sp>
      <p:sp>
        <p:nvSpPr>
          <p:cNvPr id="5122" name="Title 1"/>
          <p:cNvSpPr>
            <a:spLocks noGrp="1"/>
          </p:cNvSpPr>
          <p:nvPr>
            <p:ph type="title"/>
            <p:custDataLst>
              <p:tags r:id="rId2"/>
            </p:custDataLst>
          </p:nvPr>
        </p:nvSpPr>
        <p:spPr/>
        <p:txBody>
          <a:bodyPr>
            <a:normAutofit fontScale="90000"/>
          </a:bodyPr>
          <a:lstStyle/>
          <a:p>
            <a:r>
              <a:rPr lang="fr-CA"/>
              <a:t>Pourquoi RÉDIGER un rapport sur ces investissements?</a:t>
            </a:r>
          </a:p>
        </p:txBody>
      </p:sp>
      <p:sp>
        <p:nvSpPr>
          <p:cNvPr id="4100" name="Slide Number Placeholder 4"/>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3</a:t>
            </a:fld>
            <a:endParaRPr lang="fr-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custDataLst>
              <p:tags r:id="rId1"/>
            </p:custDataLst>
          </p:nvPr>
        </p:nvSpPr>
        <p:spPr/>
        <p:txBody>
          <a:bodyPr>
            <a:normAutofit fontScale="70000" lnSpcReduction="20000"/>
          </a:bodyPr>
          <a:lstStyle/>
          <a:p>
            <a:r>
              <a:rPr lang="fr-CA" dirty="0"/>
              <a:t>L’Enquête canadienne sur la recherche sur le cancer (ECRC) a servi de source de données principale. Il s’agit d’une base de données de plus de 22 000 projets de recherche financés par 43 organismes gouvernementaux et du secteur bénévole qui ont été menés de 2005 à 2019.</a:t>
            </a:r>
          </a:p>
          <a:p>
            <a:r>
              <a:rPr lang="fr-CA" dirty="0"/>
              <a:t>Un total de 4 345projets entièrement classés dans la catégorie 6 de la Common Scientific </a:t>
            </a:r>
            <a:r>
              <a:rPr lang="fr-CA" dirty="0" err="1"/>
              <a:t>Outline</a:t>
            </a:r>
            <a:r>
              <a:rPr lang="fr-CA" dirty="0"/>
              <a:t> (CSO) – Recherche sur la lutte contre le cancer, la survie et l’analyse de résultats, comprenant un code appliqué aux soins des patients et à la survie, ont été examinés puis exclus ou inclus dans l’échantillon de l’étude. L’échantillon final comprenait 2 298 projets qui ont été codés selon trois dimensions : population étudiée, sujet de recherche et type de recherche.</a:t>
            </a:r>
          </a:p>
          <a:p>
            <a:r>
              <a:rPr lang="fr-CA"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CA" dirty="0"/>
              <a:t>L’établissement auquel le chercheur principal (CP) désigné était affilié a été utilisé pour effectuer les analyses fondées sur la région géographique (province).</a:t>
            </a:r>
          </a:p>
        </p:txBody>
      </p:sp>
      <p:sp>
        <p:nvSpPr>
          <p:cNvPr id="7170" name="Title 1"/>
          <p:cNvSpPr>
            <a:spLocks noGrp="1"/>
          </p:cNvSpPr>
          <p:nvPr>
            <p:ph type="title"/>
            <p:custDataLst>
              <p:tags r:id="rId2"/>
            </p:custDataLst>
          </p:nvPr>
        </p:nvSpPr>
        <p:spPr/>
        <p:txBody>
          <a:bodyPr/>
          <a:lstStyle/>
          <a:p>
            <a:r>
              <a:rPr lang="fr-CA"/>
              <a:t>Méthodologie</a:t>
            </a:r>
          </a:p>
        </p:txBody>
      </p:sp>
      <p:sp>
        <p:nvSpPr>
          <p:cNvPr id="5124"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CA" smtClean="0"/>
              <a:pPr/>
              <a:t>4</a:t>
            </a:fld>
            <a:endParaRPr lang="fr-CA"/>
          </a:p>
        </p:txBody>
      </p:sp>
    </p:spTree>
    <p:extLst>
      <p:ext uri="{BB962C8B-B14F-4D97-AF65-F5344CB8AC3E}">
        <p14:creationId xmlns:p14="http://schemas.microsoft.com/office/powerpoint/2010/main" val="25949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04EFDF-1E79-4F92-A46D-982EC9000AC4}"/>
              </a:ext>
            </a:extLst>
          </p:cNvPr>
          <p:cNvSpPr>
            <a:spLocks noGrp="1"/>
          </p:cNvSpPr>
          <p:nvPr>
            <p:ph type="title"/>
            <p:custDataLst>
              <p:tags r:id="rId1"/>
            </p:custDataLst>
          </p:nvPr>
        </p:nvSpPr>
        <p:spPr>
          <a:xfrm>
            <a:off x="768593" y="522295"/>
            <a:ext cx="11065853" cy="1077685"/>
          </a:xfrm>
        </p:spPr>
        <p:txBody>
          <a:bodyPr>
            <a:normAutofit fontScale="90000"/>
          </a:bodyPr>
          <a:lstStyle/>
          <a:p>
            <a:r>
              <a:rPr lang="fr-CA"/>
              <a:t>CLASSIFICATION POUR LA RECHERCHE SUR la survie au cancer</a:t>
            </a:r>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custDataLst>
              <p:tags r:id="rId2"/>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CA" smtClean="0"/>
              <a:pPr/>
              <a:t>5</a:t>
            </a:fld>
            <a:endParaRPr lang="fr-CA"/>
          </a:p>
        </p:txBody>
      </p:sp>
      <p:pic>
        <p:nvPicPr>
          <p:cNvPr id="4" name="Picture 3">
            <a:extLst>
              <a:ext uri="{FF2B5EF4-FFF2-40B4-BE49-F238E27FC236}">
                <a16:creationId xmlns:a16="http://schemas.microsoft.com/office/drawing/2014/main" id="{6935A7C5-FC11-4084-820E-A414BD92C418}"/>
              </a:ext>
            </a:extLst>
          </p:cNvPr>
          <p:cNvPicPr>
            <a:picLocks noChangeAspect="1"/>
          </p:cNvPicPr>
          <p:nvPr>
            <p:custDataLst>
              <p:tags r:id="rId3"/>
            </p:custDataLst>
          </p:nvPr>
        </p:nvPicPr>
        <p:blipFill>
          <a:blip r:embed="rId7"/>
          <a:stretch>
            <a:fillRect/>
          </a:stretch>
        </p:blipFill>
        <p:spPr>
          <a:xfrm>
            <a:off x="2728496" y="1536487"/>
            <a:ext cx="7146045" cy="4285495"/>
          </a:xfrm>
          <a:prstGeom prst="rect">
            <a:avLst/>
          </a:prstGeom>
        </p:spPr>
      </p:pic>
      <p:sp>
        <p:nvSpPr>
          <p:cNvPr id="5" name="TextBox 4">
            <a:extLst>
              <a:ext uri="{FF2B5EF4-FFF2-40B4-BE49-F238E27FC236}">
                <a16:creationId xmlns:a16="http://schemas.microsoft.com/office/drawing/2014/main" id="{1D6373AB-CC4D-4345-A5F3-EF2AB9C19D97}"/>
              </a:ext>
            </a:extLst>
          </p:cNvPr>
          <p:cNvSpPr txBox="1"/>
          <p:nvPr>
            <p:custDataLst>
              <p:tags r:id="rId4"/>
            </p:custDataLst>
          </p:nvPr>
        </p:nvSpPr>
        <p:spPr>
          <a:xfrm>
            <a:off x="745147" y="5758489"/>
            <a:ext cx="11183150" cy="738664"/>
          </a:xfrm>
          <a:prstGeom prst="rect">
            <a:avLst/>
          </a:prstGeom>
          <a:noFill/>
        </p:spPr>
        <p:txBody>
          <a:bodyPr wrap="square" rtlCol="0">
            <a:spAutoFit/>
          </a:bodyPr>
          <a:lstStyle/>
          <a:p>
            <a:r>
              <a:rPr lang="fr-CA" sz="1400" dirty="0"/>
              <a:t>Les définitions des sept dimensions des « sujets de recherche » sont présentées à la diapositive suivante. Cette classification est également utilisée pour les projets de recherche liés à la survie au cancer. Pour un ensemble complet de définitions, veuillez consulter le manuel technique du CCT à l'adresse suivante : </a:t>
            </a:r>
            <a:r>
              <a:rPr lang="fr-CA" sz="1400" dirty="0">
                <a:hlinkClick r:id="rId8"/>
              </a:rPr>
              <a:t>https://www.ccra-acrc.ca/fr/reports/</a:t>
            </a:r>
            <a:r>
              <a:rPr lang="fr-CA" sz="1400" dirty="0"/>
              <a:t>. </a:t>
            </a:r>
          </a:p>
        </p:txBody>
      </p:sp>
    </p:spTree>
    <p:extLst>
      <p:ext uri="{BB962C8B-B14F-4D97-AF65-F5344CB8AC3E}">
        <p14:creationId xmlns:p14="http://schemas.microsoft.com/office/powerpoint/2010/main" val="1608258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044B9-36C5-4E27-A0A3-E49CA33D7627}"/>
              </a:ext>
            </a:extLst>
          </p:cNvPr>
          <p:cNvSpPr>
            <a:spLocks noGrp="1"/>
          </p:cNvSpPr>
          <p:nvPr>
            <p:ph idx="1"/>
            <p:custDataLst>
              <p:tags r:id="rId1"/>
            </p:custDataLst>
          </p:nvPr>
        </p:nvSpPr>
        <p:spPr>
          <a:xfrm>
            <a:off x="745147" y="1568606"/>
            <a:ext cx="11089299" cy="4547804"/>
          </a:xfrm>
        </p:spPr>
        <p:txBody>
          <a:bodyPr>
            <a:normAutofit/>
          </a:bodyPr>
          <a:lstStyle/>
          <a:p>
            <a:r>
              <a:rPr lang="fr-FR" sz="1200" b="1" dirty="0"/>
              <a:t>Effets physiologiques :</a:t>
            </a:r>
            <a:r>
              <a:rPr lang="fr-FR" sz="1200" dirty="0"/>
              <a:t> Études portant sur la détermination et la prise en charge d’effets physiques précis tardifs ou de longue durée du cancer ou du traitement du cancer (p. ex. : effets de nature cardiovasculaire, respiratoire, digestive, neurologique; effet sur l’appareil reproducteur) pour les patients, ainsi que des symptômes comme la douleur, la cachexie/l’anorexie, la dyspnée, etc., associés à la fin de la vie. Comprennent les effets physiologiques subis par les membres de la famille et par les aidants.</a:t>
            </a:r>
          </a:p>
          <a:p>
            <a:r>
              <a:rPr lang="fr-FR" sz="1200" b="1" dirty="0"/>
              <a:t>Effets psychologiques :</a:t>
            </a:r>
            <a:r>
              <a:rPr lang="fr-FR" sz="1200" dirty="0"/>
              <a:t> Recherches portant sur la détermination et la prise en charge d’effets psychologiques précis (p. ex. : dépression, anxiété, détresse, peur de la récidive, problèmes intimes) de la survie et de la fin de la vie pour les patients, les membres de la famille et les aidants.</a:t>
            </a:r>
          </a:p>
          <a:p>
            <a:r>
              <a:rPr lang="fr-FR" sz="1200" b="1" dirty="0"/>
              <a:t>Qualité de vie :</a:t>
            </a:r>
            <a:r>
              <a:rPr lang="fr-FR" sz="1200" dirty="0"/>
              <a:t> Recherches axées sur une vaste gamme de symptômes ou de résultats plutôt que sur les effets précis définis dans les sujets du présent tableau. Comprend les projets axés sur les survivants, les membres de la famille ou les aidants, de la période consécutive au traitement jusqu’à la fin de la vie.</a:t>
            </a:r>
          </a:p>
          <a:p>
            <a:r>
              <a:rPr lang="fr-FR" sz="1200" b="1" dirty="0"/>
              <a:t>Besoins sociaux/soutien social :</a:t>
            </a:r>
            <a:r>
              <a:rPr lang="fr-FR" sz="1200" dirty="0"/>
              <a:t> Études sur les besoins en matière de soutien social des survivants, des membres de la famille et des aidants.</a:t>
            </a:r>
          </a:p>
          <a:p>
            <a:r>
              <a:rPr lang="fr-FR" sz="1200" b="1" dirty="0"/>
              <a:t>Séquelles économiques :</a:t>
            </a:r>
            <a:r>
              <a:rPr lang="fr-FR" sz="1200" dirty="0"/>
              <a:t> Études portant sur les effets économiques du cancer sur les survivants, les membres de la famille et les aidants. Comprennent également les recherches portant sur le travail et sur l’emploi, ainsi que sur les difficultés professionnelles et d’éducation.</a:t>
            </a:r>
          </a:p>
          <a:p>
            <a:r>
              <a:rPr lang="fr-FR" sz="1200" b="1" dirty="0"/>
              <a:t>Prestation des soins, accès aux soins et qualité des soins :</a:t>
            </a:r>
            <a:r>
              <a:rPr lang="fr-FR" sz="1200" dirty="0"/>
              <a:t> Recherches sur la façon dont les soins consécutifs au traitement et les soins de fin de vie sont prodigués et organisés ainsi que sur les effets produits sur les personnes et sur les systèmes. Comprennent les études d’évaluation, les recherches sur les modèles optimaux de soins, les études sur les lacunes et les inégalités d’accès, sur les coûts et sur la rentabilité des soins ainsi que sur la qualité des soins.</a:t>
            </a:r>
          </a:p>
          <a:p>
            <a:r>
              <a:rPr lang="fr-FR" sz="1200" b="1" dirty="0"/>
              <a:t>Questions relatives à la mort :</a:t>
            </a:r>
            <a:r>
              <a:rPr lang="fr-FR" sz="1200" dirty="0"/>
              <a:t> Recherches sur la mort et les personnes mourantes, ainsi que sur les mécanismes psychologiques sous-tendant la capacité de faire face à la mort et aux personnes mourantes. Comprennent les attitudes à l’égard de la mort, la signification du deuil et les comportements du deuil, ainsi que les questions morales et éthiques.</a:t>
            </a:r>
          </a:p>
        </p:txBody>
      </p:sp>
      <p:sp>
        <p:nvSpPr>
          <p:cNvPr id="3" name="Title 2">
            <a:extLst>
              <a:ext uri="{FF2B5EF4-FFF2-40B4-BE49-F238E27FC236}">
                <a16:creationId xmlns:a16="http://schemas.microsoft.com/office/drawing/2014/main" id="{1CB3D777-AAAC-4C60-BE4B-0E5915C9F278}"/>
              </a:ext>
            </a:extLst>
          </p:cNvPr>
          <p:cNvSpPr>
            <a:spLocks noGrp="1"/>
          </p:cNvSpPr>
          <p:nvPr>
            <p:ph type="title"/>
            <p:custDataLst>
              <p:tags r:id="rId2"/>
            </p:custDataLst>
          </p:nvPr>
        </p:nvSpPr>
        <p:spPr/>
        <p:txBody>
          <a:bodyPr/>
          <a:lstStyle/>
          <a:p>
            <a:r>
              <a:rPr lang="fr-FR"/>
              <a:t>SUJET DE RECHERCHE - DÉFINITIONS</a:t>
            </a:r>
            <a:endParaRPr lang="fr-FR" dirty="0"/>
          </a:p>
        </p:txBody>
      </p:sp>
      <p:sp>
        <p:nvSpPr>
          <p:cNvPr id="4" name="Slide Number Placeholder 3">
            <a:extLst>
              <a:ext uri="{FF2B5EF4-FFF2-40B4-BE49-F238E27FC236}">
                <a16:creationId xmlns:a16="http://schemas.microsoft.com/office/drawing/2014/main" id="{B7715DAB-9021-42E0-A5A3-2D1DC44ADA8E}"/>
              </a:ext>
            </a:extLst>
          </p:cNvPr>
          <p:cNvSpPr>
            <a:spLocks noGrp="1"/>
          </p:cNvSpPr>
          <p:nvPr>
            <p:ph type="sldNum" sz="quarter" idx="4"/>
            <p:custDataLst>
              <p:tags r:id="rId3"/>
            </p:custDataLst>
          </p:nvPr>
        </p:nvSpPr>
        <p:spPr/>
        <p:txBody>
          <a:bodyPr/>
          <a:lstStyle/>
          <a:p>
            <a:fld id="{DB00BBA2-3E38-4CBB-8F3D-74275677F356}" type="slidenum">
              <a:rPr lang="fr-FR" smtClean="0"/>
              <a:pPr/>
              <a:t>6</a:t>
            </a:fld>
            <a:endParaRPr lang="fr-FR" dirty="0"/>
          </a:p>
        </p:txBody>
      </p:sp>
    </p:spTree>
    <p:extLst>
      <p:ext uri="{BB962C8B-B14F-4D97-AF65-F5344CB8AC3E}">
        <p14:creationId xmlns:p14="http://schemas.microsoft.com/office/powerpoint/2010/main" val="12678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custDataLst>
              <p:tags r:id="rId1"/>
            </p:custDataLst>
          </p:nvPr>
        </p:nvSpPr>
        <p:spPr/>
        <p:txBody>
          <a:bodyPr/>
          <a:lstStyle/>
          <a:p>
            <a:r>
              <a:rPr lang="fr-FR" dirty="0"/>
              <a:t>Pour chaque projet, les investissements sont fondés sur un calcul proportionnel qui suppose que les fonds du projet ont été payés en versements mensuels égaux conformément aux dates de début et de fin du projet. Le financement des projets a été calculé pour la période allant du 1</a:t>
            </a:r>
            <a:r>
              <a:rPr lang="fr-FR" baseline="30000" dirty="0"/>
              <a:t>er </a:t>
            </a:r>
            <a:r>
              <a:rPr lang="fr-FR" dirty="0"/>
              <a:t>janvier 2005 au 31 décembre 2021, et une moyenne a été établie pour obtenir un montant annuel.</a:t>
            </a:r>
          </a:p>
          <a:p>
            <a:r>
              <a:rPr lang="fr-FR" dirty="0"/>
              <a:t>Les budgets des projets ont été pondérés pour refléter le degré de pertinence par rapport à la survie au cancer.</a:t>
            </a:r>
          </a:p>
        </p:txBody>
      </p:sp>
      <p:sp>
        <p:nvSpPr>
          <p:cNvPr id="10242" name="Title 1"/>
          <p:cNvSpPr>
            <a:spLocks noGrp="1"/>
          </p:cNvSpPr>
          <p:nvPr>
            <p:ph type="title"/>
            <p:custDataLst>
              <p:tags r:id="rId2"/>
            </p:custDataLst>
          </p:nvPr>
        </p:nvSpPr>
        <p:spPr/>
        <p:txBody>
          <a:bodyPr/>
          <a:lstStyle/>
          <a:p>
            <a:r>
              <a:rPr lang="fr-FR" dirty="0"/>
              <a:t>Conventions d’établissement </a:t>
            </a:r>
            <a:r>
              <a:rPr lang="fr-FR"/>
              <a:t>de rapport</a:t>
            </a:r>
            <a:endParaRPr lang="fr-FR" dirty="0"/>
          </a:p>
        </p:txBody>
      </p:sp>
      <p:sp>
        <p:nvSpPr>
          <p:cNvPr id="6148"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7</a:t>
            </a:fld>
            <a:endParaRPr lang="fr-FR" dirty="0"/>
          </a:p>
        </p:txBody>
      </p:sp>
    </p:spTree>
    <p:extLst>
      <p:ext uri="{BB962C8B-B14F-4D97-AF65-F5344CB8AC3E}">
        <p14:creationId xmlns:p14="http://schemas.microsoft.com/office/powerpoint/2010/main" val="3859163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custDataLst>
              <p:tags r:id="rId1"/>
            </p:custDataLst>
          </p:nvPr>
        </p:nvSpPr>
        <p:spPr/>
        <p:txBody>
          <a:bodyPr>
            <a:normAutofit fontScale="77500" lnSpcReduction="20000"/>
          </a:bodyPr>
          <a:lstStyle/>
          <a:p>
            <a:r>
              <a:rPr lang="fr-FR" dirty="0"/>
              <a:t>Des recherches pertinentes peuvent être entreprises par des organisations de lutte contre le cancer et des organisations œuvrant dans des domaines différents qui ne participent pas à l’ECRC. En ce qui concerne le domaine de la survie au cancer, il se peut que le financement provenant de grandes fondations et d'autres organismes non pris en compte dans l’</a:t>
            </a:r>
            <a:r>
              <a:rPr lang="fr-FR" dirty="0" err="1"/>
              <a:t>ECRC</a:t>
            </a:r>
            <a:r>
              <a:rPr lang="fr-FR" dirty="0"/>
              <a:t> ait une incidence sur le tableau général des investissements.</a:t>
            </a:r>
          </a:p>
          <a:p>
            <a:r>
              <a:rPr lang="fr-FR" dirty="0"/>
              <a:t>Les chiffres relatifs à l’investissement pour la Colombie-Britannique pourraient </a:t>
            </a:r>
            <a:br>
              <a:rPr lang="fr-FR" dirty="0"/>
            </a:br>
            <a:r>
              <a:rPr lang="fr-FR" dirty="0"/>
              <a:t>sous-représenter le financement alloué à la recherche sur la survie au cancer dans la province, car la BC Cancer Agency et sa fondation ne fournissent pas de données à l’ECRC.</a:t>
            </a:r>
          </a:p>
          <a:p>
            <a:r>
              <a:rPr lang="fr-FR" dirty="0"/>
              <a:t>Étant donné que l'investissement dans la recherche est attribué à l'endroit où se trouve le chercheur principal désigné, la répartition géographique de l'investissement représentée ici peut ne pas être un compte rendu exhaustif de l'endroit où la recherche sur la survie a eu lieu.</a:t>
            </a:r>
          </a:p>
          <a:p>
            <a:pPr marL="0" indent="0">
              <a:buNone/>
            </a:pPr>
            <a:endParaRPr lang="fr-FR" dirty="0"/>
          </a:p>
        </p:txBody>
      </p:sp>
      <p:sp>
        <p:nvSpPr>
          <p:cNvPr id="11266" name="Title 1"/>
          <p:cNvSpPr>
            <a:spLocks noGrp="1"/>
          </p:cNvSpPr>
          <p:nvPr>
            <p:ph type="title"/>
            <p:custDataLst>
              <p:tags r:id="rId2"/>
            </p:custDataLst>
          </p:nvPr>
        </p:nvSpPr>
        <p:spPr/>
        <p:txBody>
          <a:bodyPr/>
          <a:lstStyle/>
          <a:p>
            <a:r>
              <a:rPr lang="fr-FR"/>
              <a:t>LIMITES</a:t>
            </a:r>
            <a:endParaRPr lang="fr-FR" dirty="0"/>
          </a:p>
        </p:txBody>
      </p:sp>
      <p:sp>
        <p:nvSpPr>
          <p:cNvPr id="7172"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8</a:t>
            </a:fld>
            <a:endParaRPr lang="fr-FR" dirty="0"/>
          </a:p>
        </p:txBody>
      </p:sp>
    </p:spTree>
    <p:extLst>
      <p:ext uri="{BB962C8B-B14F-4D97-AF65-F5344CB8AC3E}">
        <p14:creationId xmlns:p14="http://schemas.microsoft.com/office/powerpoint/2010/main" val="3688312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custDataLst>
              <p:tags r:id="rId1"/>
            </p:custDataLst>
          </p:nvPr>
        </p:nvSpPr>
        <p:spPr/>
        <p:txBody>
          <a:bodyPr>
            <a:normAutofit fontScale="77500" lnSpcReduction="20000"/>
          </a:bodyPr>
          <a:lstStyle/>
          <a:p>
            <a:r>
              <a:rPr lang="fr-FR" dirty="0"/>
              <a:t>Au cours des 17 années, 340 M$ ont été investis dans la recherche sur la survie au cancer, ce qui représentait 4 % de l’investissement total dans la recherche sur le cancer. </a:t>
            </a:r>
          </a:p>
          <a:p>
            <a:r>
              <a:rPr lang="fr-FR" dirty="0"/>
              <a:t>Les investissements ont augmenté régulièrement de 2005 à 2016, ont chuté en 2017 et 2018, ont rebondi en 2019 et ont considérablement augmenté en 2020 et 2021. </a:t>
            </a:r>
          </a:p>
          <a:p>
            <a:r>
              <a:rPr lang="fr-FR" dirty="0"/>
              <a:t>22 % du total des investissements dans la recherche sur la survie au cancer de la période 2017-2021 étaient axés sur les enfants et les adolescents.</a:t>
            </a:r>
          </a:p>
          <a:p>
            <a:r>
              <a:rPr lang="fr-FR" dirty="0"/>
              <a:t>Ensemble, les organisations du gouvernement fédéral représentaient plus de 40 % de l’investissement dans la recherche sur la survie au cancer, peu importe la période. Les organismes du secteur bénévole représentaient cependant une proportion plus élevée de l’investissement dans la recherche sur la survie au cancer que dans l’investissement global dans la recherche sur le cancer.</a:t>
            </a:r>
          </a:p>
        </p:txBody>
      </p:sp>
      <p:sp>
        <p:nvSpPr>
          <p:cNvPr id="2" name="Title 1"/>
          <p:cNvSpPr>
            <a:spLocks noGrp="1"/>
          </p:cNvSpPr>
          <p:nvPr>
            <p:ph type="title"/>
            <p:custDataLst>
              <p:tags r:id="rId2"/>
            </p:custDataLst>
          </p:nvPr>
        </p:nvSpPr>
        <p:spPr/>
        <p:txBody>
          <a:bodyPr/>
          <a:lstStyle/>
          <a:p>
            <a:r>
              <a:rPr lang="fr-FR"/>
              <a:t>A. INVESTISSEMENT GLOBAL</a:t>
            </a:r>
            <a:endParaRPr lang="fr-FR" dirty="0"/>
          </a:p>
        </p:txBody>
      </p:sp>
      <p:sp>
        <p:nvSpPr>
          <p:cNvPr id="922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9</a:t>
            </a:fld>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1">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4472C4"/>
      </a:hlink>
      <a:folHlink>
        <a:srgbClr val="4472C4"/>
      </a:folHlink>
    </a:clrScheme>
    <a:fontScheme name="Custom 2">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7ffd73-47ab-4f5a-8efa-2c14b39d8f3d">
      <Terms xmlns="http://schemas.microsoft.com/office/infopath/2007/PartnerControls"/>
    </lcf76f155ced4ddcb4097134ff3c332f>
    <TaxCatchAll xmlns="25649e5a-5f55-49de-bea7-7baf6e36630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AC2C9B16E9AF4B9A759BBEF415125F" ma:contentTypeVersion="17" ma:contentTypeDescription="Create a new document." ma:contentTypeScope="" ma:versionID="6ba274465beacde93ce80f961424d139">
  <xsd:schema xmlns:xsd="http://www.w3.org/2001/XMLSchema" xmlns:xs="http://www.w3.org/2001/XMLSchema" xmlns:p="http://schemas.microsoft.com/office/2006/metadata/properties" xmlns:ns2="237ffd73-47ab-4f5a-8efa-2c14b39d8f3d" xmlns:ns3="25649e5a-5f55-49de-bea7-7baf6e366300" targetNamespace="http://schemas.microsoft.com/office/2006/metadata/properties" ma:root="true" ma:fieldsID="2e6642b5d6b5a34d1d21f21c5aec4044" ns2:_="" ns3:_="">
    <xsd:import namespace="237ffd73-47ab-4f5a-8efa-2c14b39d8f3d"/>
    <xsd:import namespace="25649e5a-5f55-49de-bea7-7baf6e36630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7ffd73-47ab-4f5a-8efa-2c14b39d8f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2a9708-8294-4f62-a706-783335cf6f68"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649e5a-5f55-49de-bea7-7baf6e36630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e06006e-6385-4f01-bcdd-5ba727e76149}" ma:internalName="TaxCatchAll" ma:showField="CatchAllData" ma:web="25649e5a-5f55-49de-bea7-7baf6e36630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BBB138-C4FE-478C-A69C-23741D605BF0}">
  <ds:schemaRefs>
    <ds:schemaRef ds:uri="http://schemas.microsoft.com/sharepoint/v3/contenttype/forms"/>
  </ds:schemaRefs>
</ds:datastoreItem>
</file>

<file path=customXml/itemProps2.xml><?xml version="1.0" encoding="utf-8"?>
<ds:datastoreItem xmlns:ds="http://schemas.openxmlformats.org/officeDocument/2006/customXml" ds:itemID="{640CA56C-CF11-4094-82B4-6EF1B763ACA9}">
  <ds:schemaRefs>
    <ds:schemaRef ds:uri="http://schemas.microsoft.com/office/2006/metadata/properties"/>
    <ds:schemaRef ds:uri="http://schemas.microsoft.com/office/infopath/2007/PartnerControls"/>
    <ds:schemaRef ds:uri="237ffd73-47ab-4f5a-8efa-2c14b39d8f3d"/>
    <ds:schemaRef ds:uri="25649e5a-5f55-49de-bea7-7baf6e366300"/>
  </ds:schemaRefs>
</ds:datastoreItem>
</file>

<file path=customXml/itemProps3.xml><?xml version="1.0" encoding="utf-8"?>
<ds:datastoreItem xmlns:ds="http://schemas.openxmlformats.org/officeDocument/2006/customXml" ds:itemID="{41F8C0F5-7FF1-46A9-822D-1472E9D683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7ffd73-47ab-4f5a-8efa-2c14b39d8f3d"/>
    <ds:schemaRef ds:uri="25649e5a-5f55-49de-bea7-7baf6e366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1962</TotalTime>
  <Words>2537</Words>
  <Application>Microsoft Office PowerPoint</Application>
  <PresentationFormat>Widescreen</PresentationFormat>
  <Paragraphs>120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Gill Sans</vt:lpstr>
      <vt:lpstr>Segoe Pro</vt:lpstr>
      <vt:lpstr>Segoe UI</vt:lpstr>
      <vt:lpstr>Wingdings</vt:lpstr>
      <vt:lpstr>Office Theme</vt:lpstr>
      <vt:lpstr>Investissements dans la recherche sur la survie au cancer au Canada de 2005 à 2021</vt:lpstr>
      <vt:lpstr>Introduction</vt:lpstr>
      <vt:lpstr>Pourquoi RÉDIGER un rapport sur ces investissements?</vt:lpstr>
      <vt:lpstr>Méthodologie</vt:lpstr>
      <vt:lpstr>CLASSIFICATION POUR LA RECHERCHE SUR la survie au cancer</vt:lpstr>
      <vt:lpstr>SUJET DE RECHERCHE - DÉFINITIONS</vt:lpstr>
      <vt:lpstr>Conventions d’établissement de rapport</vt:lpstr>
      <vt:lpstr>LIMITES</vt:lpstr>
      <vt:lpstr>A. INVESTISSEMENT GLOBAL</vt:lpstr>
      <vt:lpstr>PowerPoint Presentation</vt:lpstr>
      <vt:lpstr>PowerPoint Presentation</vt:lpstr>
      <vt:lpstr>PowerPoint Presentation</vt:lpstr>
      <vt:lpstr>B. Investissements par organisme/programme de financement</vt:lpstr>
      <vt:lpstr>PowerPoint Presentation</vt:lpstr>
      <vt:lpstr>C. Investissements par mécanisme de financement et siège de cancer</vt:lpstr>
      <vt:lpstr>PowerPoint Presentation</vt:lpstr>
      <vt:lpstr>PowerPoint Presentation</vt:lpstr>
      <vt:lpstr>D. Investissements par sujet ET TYPE DE RECHERCHE</vt:lpstr>
      <vt:lpstr>PowerPoint Presentation</vt:lpstr>
      <vt:lpstr>PowerPoint Presentation</vt:lpstr>
      <vt:lpstr>E. chercheurs principaux désignés</vt:lpstr>
      <vt:lpstr>PowerPoint Presentation</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94</cp:revision>
  <dcterms:created xsi:type="dcterms:W3CDTF">2019-03-06T10:58:11Z</dcterms:created>
  <dcterms:modified xsi:type="dcterms:W3CDTF">2023-12-18T19:07:06Z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0x010100F4AC2C9B16E9AF4B9A759BBEF415125F</vt:lpwstr>
  </property>
</Properties>
</file>